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96"/>
  </p:notesMasterIdLst>
  <p:handoutMasterIdLst>
    <p:handoutMasterId r:id="rId97"/>
  </p:handoutMasterIdLst>
  <p:sldIdLst>
    <p:sldId id="258" r:id="rId5"/>
    <p:sldId id="632" r:id="rId6"/>
    <p:sldId id="264" r:id="rId7"/>
    <p:sldId id="265" r:id="rId8"/>
    <p:sldId id="267" r:id="rId9"/>
    <p:sldId id="762" r:id="rId10"/>
    <p:sldId id="763" r:id="rId11"/>
    <p:sldId id="765" r:id="rId12"/>
    <p:sldId id="732" r:id="rId13"/>
    <p:sldId id="722" r:id="rId14"/>
    <p:sldId id="717" r:id="rId15"/>
    <p:sldId id="350" r:id="rId16"/>
    <p:sldId id="550" r:id="rId17"/>
    <p:sldId id="761" r:id="rId18"/>
    <p:sldId id="364" r:id="rId19"/>
    <p:sldId id="619" r:id="rId20"/>
    <p:sldId id="725" r:id="rId21"/>
    <p:sldId id="365" r:id="rId22"/>
    <p:sldId id="440" r:id="rId23"/>
    <p:sldId id="441" r:id="rId24"/>
    <p:sldId id="472" r:id="rId25"/>
    <p:sldId id="473" r:id="rId26"/>
    <p:sldId id="474" r:id="rId27"/>
    <p:sldId id="475" r:id="rId28"/>
    <p:sldId id="723" r:id="rId29"/>
    <p:sldId id="458" r:id="rId30"/>
    <p:sldId id="724" r:id="rId31"/>
    <p:sldId id="376" r:id="rId32"/>
    <p:sldId id="767" r:id="rId33"/>
    <p:sldId id="773" r:id="rId34"/>
    <p:sldId id="774" r:id="rId35"/>
    <p:sldId id="484" r:id="rId36"/>
    <p:sldId id="775" r:id="rId37"/>
    <p:sldId id="776" r:id="rId38"/>
    <p:sldId id="777" r:id="rId39"/>
    <p:sldId id="778" r:id="rId40"/>
    <p:sldId id="779" r:id="rId41"/>
    <p:sldId id="780" r:id="rId42"/>
    <p:sldId id="781" r:id="rId43"/>
    <p:sldId id="782" r:id="rId44"/>
    <p:sldId id="783" r:id="rId45"/>
    <p:sldId id="784" r:id="rId46"/>
    <p:sldId id="785" r:id="rId47"/>
    <p:sldId id="786" r:id="rId48"/>
    <p:sldId id="787" r:id="rId49"/>
    <p:sldId id="788" r:id="rId50"/>
    <p:sldId id="789" r:id="rId51"/>
    <p:sldId id="790" r:id="rId52"/>
    <p:sldId id="791" r:id="rId53"/>
    <p:sldId id="792" r:id="rId54"/>
    <p:sldId id="793" r:id="rId55"/>
    <p:sldId id="794" r:id="rId56"/>
    <p:sldId id="795" r:id="rId57"/>
    <p:sldId id="796" r:id="rId58"/>
    <p:sldId id="797" r:id="rId59"/>
    <p:sldId id="798" r:id="rId60"/>
    <p:sldId id="799" r:id="rId61"/>
    <p:sldId id="800" r:id="rId62"/>
    <p:sldId id="801" r:id="rId63"/>
    <p:sldId id="802" r:id="rId64"/>
    <p:sldId id="803" r:id="rId65"/>
    <p:sldId id="804" r:id="rId66"/>
    <p:sldId id="805" r:id="rId67"/>
    <p:sldId id="806" r:id="rId68"/>
    <p:sldId id="807" r:id="rId69"/>
    <p:sldId id="808" r:id="rId70"/>
    <p:sldId id="809" r:id="rId71"/>
    <p:sldId id="810" r:id="rId72"/>
    <p:sldId id="811" r:id="rId73"/>
    <p:sldId id="812" r:id="rId74"/>
    <p:sldId id="813" r:id="rId75"/>
    <p:sldId id="814" r:id="rId76"/>
    <p:sldId id="815" r:id="rId77"/>
    <p:sldId id="816" r:id="rId78"/>
    <p:sldId id="817" r:id="rId79"/>
    <p:sldId id="818" r:id="rId80"/>
    <p:sldId id="819" r:id="rId81"/>
    <p:sldId id="820" r:id="rId82"/>
    <p:sldId id="821" r:id="rId83"/>
    <p:sldId id="822" r:id="rId84"/>
    <p:sldId id="823" r:id="rId85"/>
    <p:sldId id="824" r:id="rId86"/>
    <p:sldId id="825" r:id="rId87"/>
    <p:sldId id="826" r:id="rId88"/>
    <p:sldId id="827" r:id="rId89"/>
    <p:sldId id="828" r:id="rId90"/>
    <p:sldId id="829" r:id="rId91"/>
    <p:sldId id="830" r:id="rId92"/>
    <p:sldId id="831" r:id="rId93"/>
    <p:sldId id="832" r:id="rId94"/>
    <p:sldId id="833" r:id="rId95"/>
  </p:sldIdLst>
  <p:sldSz cx="12192000" cy="6858000"/>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FF"/>
    <a:srgbClr val="FF00FF"/>
    <a:srgbClr val="000000"/>
    <a:srgbClr val="0066FF"/>
    <a:srgbClr val="C1D0EF"/>
    <a:srgbClr val="00A5E0"/>
    <a:srgbClr val="62DBD8"/>
    <a:srgbClr val="DDDDDD"/>
    <a:srgbClr val="B3E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A38412-DE25-4600-94A4-C46C0A9E8F38}" v="44" dt="2021-07-08T16:02:05.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6374" autoAdjust="0"/>
  </p:normalViewPr>
  <p:slideViewPr>
    <p:cSldViewPr>
      <p:cViewPr>
        <p:scale>
          <a:sx n="50" d="100"/>
          <a:sy n="50" d="100"/>
        </p:scale>
        <p:origin x="1244" y="31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4555F3-37FC-4F60-85B9-474C1CE4E8F0}" type="doc">
      <dgm:prSet loTypeId="urn:microsoft.com/office/officeart/2005/8/layout/chart3" loCatId="cycle" qsTypeId="urn:microsoft.com/office/officeart/2005/8/quickstyle/simple5" qsCatId="simple" csTypeId="urn:microsoft.com/office/officeart/2005/8/colors/accent0_3" csCatId="mainScheme" phldr="1"/>
      <dgm:spPr/>
      <dgm:t>
        <a:bodyPr/>
        <a:lstStyle/>
        <a:p>
          <a:endParaRPr lang="en-US"/>
        </a:p>
      </dgm:t>
    </dgm:pt>
    <dgm:pt modelId="{4A3380FC-AFC4-44B7-A53C-23A87A8AF710}">
      <dgm:prSet/>
      <dgm:spPr>
        <a:xfrm>
          <a:off x="1072157" y="272818"/>
          <a:ext cx="3835438" cy="3835438"/>
        </a:xfrm>
        <a:prstGeom prst="pie">
          <a:avLst>
            <a:gd name="adj1" fmla="val 16200000"/>
            <a:gd name="adj2" fmla="val 20520000"/>
          </a:avLst>
        </a:prstGeom>
        <a:solidFill>
          <a:srgbClr val="FF000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gm:spPr>
      <dgm:t>
        <a:bodyPr/>
        <a:lstStyle/>
        <a:p>
          <a:pPr>
            <a:buNone/>
          </a:pPr>
          <a:r>
            <a:rPr lang="en-US" b="1" dirty="0">
              <a:solidFill>
                <a:sysClr val="window" lastClr="FFFFFF"/>
              </a:solidFill>
              <a:latin typeface="Century Gothic" panose="020B0502020202020204"/>
              <a:ea typeface="+mn-ea"/>
              <a:cs typeface="+mn-cs"/>
            </a:rPr>
            <a:t>Well Operator / Shipowner</a:t>
          </a:r>
        </a:p>
      </dgm:t>
    </dgm:pt>
    <dgm:pt modelId="{8656A6D9-A568-452D-8569-83145D099E59}" type="parTrans" cxnId="{F22289A2-15D1-40E4-A0DC-BC33A80DC5FC}">
      <dgm:prSet/>
      <dgm:spPr/>
      <dgm:t>
        <a:bodyPr/>
        <a:lstStyle/>
        <a:p>
          <a:endParaRPr lang="en-US"/>
        </a:p>
      </dgm:t>
    </dgm:pt>
    <dgm:pt modelId="{CB4BCFD6-4EA7-46B3-B6E4-BA706D38FD99}" type="sibTrans" cxnId="{F22289A2-15D1-40E4-A0DC-BC33A80DC5FC}">
      <dgm:prSet/>
      <dgm:spPr/>
      <dgm:t>
        <a:bodyPr/>
        <a:lstStyle/>
        <a:p>
          <a:endParaRPr lang="en-US"/>
        </a:p>
      </dgm:t>
    </dgm:pt>
    <dgm:pt modelId="{F196299F-19D8-4405-820A-B61F884B1F7A}">
      <dgm:prSet/>
      <dgm:spPr>
        <a:xfrm>
          <a:off x="937917" y="457741"/>
          <a:ext cx="3835438" cy="3835438"/>
        </a:xfrm>
        <a:prstGeom prst="pie">
          <a:avLst>
            <a:gd name="adj1" fmla="val 3240000"/>
            <a:gd name="adj2" fmla="val 7560000"/>
          </a:avLst>
        </a:prstGeom>
        <a:solidFill>
          <a:srgbClr val="0070C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gm:spPr>
      <dgm:t>
        <a:bodyPr/>
        <a:lstStyle/>
        <a:p>
          <a:pPr>
            <a:buNone/>
          </a:pPr>
          <a:r>
            <a:rPr lang="en-GB" b="1" dirty="0">
              <a:solidFill>
                <a:sysClr val="window" lastClr="FFFFFF"/>
              </a:solidFill>
              <a:latin typeface="Century Gothic" panose="020B0502020202020204"/>
              <a:ea typeface="+mn-ea"/>
              <a:cs typeface="+mn-cs"/>
            </a:rPr>
            <a:t>Marine Response Centre</a:t>
          </a:r>
          <a:endParaRPr lang="en-US" b="1" dirty="0">
            <a:solidFill>
              <a:sysClr val="window" lastClr="FFFFFF"/>
            </a:solidFill>
            <a:latin typeface="Century Gothic" panose="020B0502020202020204"/>
            <a:ea typeface="+mn-ea"/>
            <a:cs typeface="+mn-cs"/>
          </a:endParaRPr>
        </a:p>
      </dgm:t>
    </dgm:pt>
    <dgm:pt modelId="{BF56E1A8-72E9-4DA7-A88F-5E4B7701E062}" type="parTrans" cxnId="{81F11EF4-DF36-40CE-BE21-B94197FB73B2}">
      <dgm:prSet/>
      <dgm:spPr/>
      <dgm:t>
        <a:bodyPr/>
        <a:lstStyle/>
        <a:p>
          <a:endParaRPr lang="en-US"/>
        </a:p>
      </dgm:t>
    </dgm:pt>
    <dgm:pt modelId="{2EB9255C-A72D-4F0E-9FB9-6E4EAD3E98AF}" type="sibTrans" cxnId="{81F11EF4-DF36-40CE-BE21-B94197FB73B2}">
      <dgm:prSet/>
      <dgm:spPr/>
      <dgm:t>
        <a:bodyPr/>
        <a:lstStyle/>
        <a:p>
          <a:endParaRPr lang="en-US"/>
        </a:p>
      </dgm:t>
    </dgm:pt>
    <dgm:pt modelId="{2ADCF085-484C-4F62-95DC-2085E596D3D3}">
      <dgm:prSet/>
      <dgm:spPr>
        <a:xfrm>
          <a:off x="937917" y="457741"/>
          <a:ext cx="3835438" cy="3835438"/>
        </a:xfrm>
        <a:prstGeom prst="pie">
          <a:avLst>
            <a:gd name="adj1" fmla="val 7560000"/>
            <a:gd name="adj2" fmla="val 11880000"/>
          </a:avLst>
        </a:prstGeom>
        <a:solidFill>
          <a:srgbClr val="FFC00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gm:spPr>
      <dgm:t>
        <a:bodyPr/>
        <a:lstStyle/>
        <a:p>
          <a:pPr>
            <a:buNone/>
          </a:pPr>
          <a:r>
            <a:rPr lang="en-GB" b="1" dirty="0">
              <a:solidFill>
                <a:schemeClr val="tx1"/>
              </a:solidFill>
              <a:latin typeface="Century Gothic" panose="020B0502020202020204"/>
              <a:ea typeface="+mn-ea"/>
              <a:cs typeface="+mn-cs"/>
            </a:rPr>
            <a:t>SCG, TCG, RCG etc</a:t>
          </a:r>
        </a:p>
      </dgm:t>
    </dgm:pt>
    <dgm:pt modelId="{410BAB52-E189-4BBE-8583-26F37AEB311E}" type="parTrans" cxnId="{427D1166-5DCA-46F1-9F66-B7C5281522B8}">
      <dgm:prSet/>
      <dgm:spPr/>
      <dgm:t>
        <a:bodyPr/>
        <a:lstStyle/>
        <a:p>
          <a:endParaRPr lang="en-US"/>
        </a:p>
      </dgm:t>
    </dgm:pt>
    <dgm:pt modelId="{22B7C4C6-E8D3-4624-855F-3AAFD2F28FE6}" type="sibTrans" cxnId="{427D1166-5DCA-46F1-9F66-B7C5281522B8}">
      <dgm:prSet/>
      <dgm:spPr/>
      <dgm:t>
        <a:bodyPr/>
        <a:lstStyle/>
        <a:p>
          <a:endParaRPr lang="en-US"/>
        </a:p>
      </dgm:t>
    </dgm:pt>
    <dgm:pt modelId="{01FE2573-9295-4F21-9283-6FC182048228}">
      <dgm:prSet/>
      <dgm:spPr>
        <a:xfrm>
          <a:off x="937917" y="457741"/>
          <a:ext cx="3835438" cy="3835438"/>
        </a:xfrm>
        <a:prstGeom prst="pie">
          <a:avLst>
            <a:gd name="adj1" fmla="val 20520000"/>
            <a:gd name="adj2" fmla="val 3240000"/>
          </a:avLst>
        </a:prstGeom>
        <a:solidFill>
          <a:srgbClr val="7030A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gm:spPr>
      <dgm:t>
        <a:bodyPr/>
        <a:lstStyle/>
        <a:p>
          <a:pPr>
            <a:buNone/>
          </a:pPr>
          <a:r>
            <a:rPr lang="en-GB" b="1" dirty="0">
              <a:solidFill>
                <a:sysClr val="window" lastClr="FFFFFF"/>
              </a:solidFill>
              <a:latin typeface="Century Gothic" panose="020B0502020202020204"/>
              <a:ea typeface="+mn-ea"/>
              <a:cs typeface="+mn-cs"/>
            </a:rPr>
            <a:t>Operations / Salvage Control Unit</a:t>
          </a:r>
          <a:endParaRPr lang="en-US" b="1" dirty="0">
            <a:solidFill>
              <a:sysClr val="window" lastClr="FFFFFF"/>
            </a:solidFill>
            <a:latin typeface="Century Gothic" panose="020B0502020202020204"/>
            <a:ea typeface="+mn-ea"/>
            <a:cs typeface="+mn-cs"/>
          </a:endParaRPr>
        </a:p>
      </dgm:t>
    </dgm:pt>
    <dgm:pt modelId="{29D753E1-2398-4D90-8531-2466E5164C1B}" type="parTrans" cxnId="{1285DC7C-161E-422C-8F44-96322805862D}">
      <dgm:prSet/>
      <dgm:spPr/>
      <dgm:t>
        <a:bodyPr/>
        <a:lstStyle/>
        <a:p>
          <a:endParaRPr lang="en-GB"/>
        </a:p>
      </dgm:t>
    </dgm:pt>
    <dgm:pt modelId="{056513E3-8B7F-47D3-B2E9-121442188A80}" type="sibTrans" cxnId="{1285DC7C-161E-422C-8F44-96322805862D}">
      <dgm:prSet/>
      <dgm:spPr/>
      <dgm:t>
        <a:bodyPr/>
        <a:lstStyle/>
        <a:p>
          <a:endParaRPr lang="en-GB"/>
        </a:p>
      </dgm:t>
    </dgm:pt>
    <dgm:pt modelId="{BF4C92A3-B22A-4BFE-A58D-83F51BA00327}">
      <dgm:prSet/>
      <dgm:spPr>
        <a:xfrm>
          <a:off x="937917" y="457702"/>
          <a:ext cx="3835438" cy="3835438"/>
        </a:xfrm>
        <a:prstGeom prst="pie">
          <a:avLst>
            <a:gd name="adj1" fmla="val 11880000"/>
            <a:gd name="adj2" fmla="val 16200000"/>
          </a:avLst>
        </a:prstGeom>
        <a:solidFill>
          <a:srgbClr val="00B05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gm:spPr>
      <dgm:t>
        <a:bodyPr/>
        <a:lstStyle/>
        <a:p>
          <a:pPr>
            <a:buNone/>
          </a:pPr>
          <a:r>
            <a:rPr lang="en-GB" b="1" dirty="0">
              <a:solidFill>
                <a:sysClr val="window" lastClr="FFFFFF"/>
              </a:solidFill>
              <a:latin typeface="Century Gothic" panose="020B0502020202020204"/>
              <a:ea typeface="+mn-ea"/>
              <a:cs typeface="+mn-cs"/>
            </a:rPr>
            <a:t>Environment Group</a:t>
          </a:r>
          <a:endParaRPr lang="en-US" b="1" dirty="0">
            <a:solidFill>
              <a:sysClr val="window" lastClr="FFFFFF"/>
            </a:solidFill>
            <a:latin typeface="Century Gothic" panose="020B0502020202020204"/>
            <a:ea typeface="+mn-ea"/>
            <a:cs typeface="+mn-cs"/>
          </a:endParaRPr>
        </a:p>
      </dgm:t>
    </dgm:pt>
    <dgm:pt modelId="{F5D44596-5B45-4184-A325-3A8CD49C9117}" type="parTrans" cxnId="{CB70C3D4-120B-4E63-A527-6C7DE9DBD1AF}">
      <dgm:prSet/>
      <dgm:spPr/>
      <dgm:t>
        <a:bodyPr/>
        <a:lstStyle/>
        <a:p>
          <a:endParaRPr lang="en-GB"/>
        </a:p>
      </dgm:t>
    </dgm:pt>
    <dgm:pt modelId="{91EA1605-A7ED-4AFB-81B3-7ECD74BDC717}" type="sibTrans" cxnId="{CB70C3D4-120B-4E63-A527-6C7DE9DBD1AF}">
      <dgm:prSet/>
      <dgm:spPr/>
      <dgm:t>
        <a:bodyPr/>
        <a:lstStyle/>
        <a:p>
          <a:endParaRPr lang="en-GB"/>
        </a:p>
      </dgm:t>
    </dgm:pt>
    <dgm:pt modelId="{7E4BD4FC-8E8D-4EF7-95DD-18C0D427A22D}" type="pres">
      <dgm:prSet presAssocID="{F74555F3-37FC-4F60-85B9-474C1CE4E8F0}" presName="compositeShape" presStyleCnt="0">
        <dgm:presLayoutVars>
          <dgm:chMax val="7"/>
          <dgm:dir/>
          <dgm:resizeHandles val="exact"/>
        </dgm:presLayoutVars>
      </dgm:prSet>
      <dgm:spPr/>
      <dgm:t>
        <a:bodyPr/>
        <a:lstStyle/>
        <a:p>
          <a:endParaRPr lang="en-US"/>
        </a:p>
      </dgm:t>
    </dgm:pt>
    <dgm:pt modelId="{55489EAE-D773-44B2-A5BD-7B118FC87F84}" type="pres">
      <dgm:prSet presAssocID="{F74555F3-37FC-4F60-85B9-474C1CE4E8F0}" presName="wedge1" presStyleLbl="node1" presStyleIdx="0" presStyleCnt="5"/>
      <dgm:spPr/>
      <dgm:t>
        <a:bodyPr/>
        <a:lstStyle/>
        <a:p>
          <a:endParaRPr lang="en-US"/>
        </a:p>
      </dgm:t>
    </dgm:pt>
    <dgm:pt modelId="{3469603A-5529-40FD-A31F-AEA32884CFF7}" type="pres">
      <dgm:prSet presAssocID="{F74555F3-37FC-4F60-85B9-474C1CE4E8F0}" presName="wedge1Tx" presStyleLbl="node1" presStyleIdx="0" presStyleCnt="5">
        <dgm:presLayoutVars>
          <dgm:chMax val="0"/>
          <dgm:chPref val="0"/>
          <dgm:bulletEnabled val="1"/>
        </dgm:presLayoutVars>
      </dgm:prSet>
      <dgm:spPr/>
      <dgm:t>
        <a:bodyPr/>
        <a:lstStyle/>
        <a:p>
          <a:endParaRPr lang="en-US"/>
        </a:p>
      </dgm:t>
    </dgm:pt>
    <dgm:pt modelId="{13FE30C4-3DED-4975-AFBD-8D3F690C2116}" type="pres">
      <dgm:prSet presAssocID="{F74555F3-37FC-4F60-85B9-474C1CE4E8F0}" presName="wedge2" presStyleLbl="node1" presStyleIdx="1" presStyleCnt="5"/>
      <dgm:spPr/>
      <dgm:t>
        <a:bodyPr/>
        <a:lstStyle/>
        <a:p>
          <a:endParaRPr lang="en-US"/>
        </a:p>
      </dgm:t>
    </dgm:pt>
    <dgm:pt modelId="{B39FD684-53E1-4866-B5C6-DCD2FD438F3A}" type="pres">
      <dgm:prSet presAssocID="{F74555F3-37FC-4F60-85B9-474C1CE4E8F0}" presName="wedge2Tx" presStyleLbl="node1" presStyleIdx="1" presStyleCnt="5">
        <dgm:presLayoutVars>
          <dgm:chMax val="0"/>
          <dgm:chPref val="0"/>
          <dgm:bulletEnabled val="1"/>
        </dgm:presLayoutVars>
      </dgm:prSet>
      <dgm:spPr/>
      <dgm:t>
        <a:bodyPr/>
        <a:lstStyle/>
        <a:p>
          <a:endParaRPr lang="en-US"/>
        </a:p>
      </dgm:t>
    </dgm:pt>
    <dgm:pt modelId="{A7877C48-F391-4351-9856-8CE2F2A3D97B}" type="pres">
      <dgm:prSet presAssocID="{F74555F3-37FC-4F60-85B9-474C1CE4E8F0}" presName="wedge3" presStyleLbl="node1" presStyleIdx="2" presStyleCnt="5"/>
      <dgm:spPr/>
      <dgm:t>
        <a:bodyPr/>
        <a:lstStyle/>
        <a:p>
          <a:endParaRPr lang="en-US"/>
        </a:p>
      </dgm:t>
    </dgm:pt>
    <dgm:pt modelId="{E451C583-F05D-4AB8-B9A4-21369F5F8CB2}" type="pres">
      <dgm:prSet presAssocID="{F74555F3-37FC-4F60-85B9-474C1CE4E8F0}" presName="wedge3Tx" presStyleLbl="node1" presStyleIdx="2" presStyleCnt="5">
        <dgm:presLayoutVars>
          <dgm:chMax val="0"/>
          <dgm:chPref val="0"/>
          <dgm:bulletEnabled val="1"/>
        </dgm:presLayoutVars>
      </dgm:prSet>
      <dgm:spPr/>
      <dgm:t>
        <a:bodyPr/>
        <a:lstStyle/>
        <a:p>
          <a:endParaRPr lang="en-US"/>
        </a:p>
      </dgm:t>
    </dgm:pt>
    <dgm:pt modelId="{FBB9EDB3-8937-4B00-9057-555AB84A243A}" type="pres">
      <dgm:prSet presAssocID="{F74555F3-37FC-4F60-85B9-474C1CE4E8F0}" presName="wedge4" presStyleLbl="node1" presStyleIdx="3" presStyleCnt="5"/>
      <dgm:spPr/>
      <dgm:t>
        <a:bodyPr/>
        <a:lstStyle/>
        <a:p>
          <a:endParaRPr lang="en-US"/>
        </a:p>
      </dgm:t>
    </dgm:pt>
    <dgm:pt modelId="{1024338C-93F9-4E23-8193-F56352B0B4B9}" type="pres">
      <dgm:prSet presAssocID="{F74555F3-37FC-4F60-85B9-474C1CE4E8F0}" presName="wedge4Tx" presStyleLbl="node1" presStyleIdx="3" presStyleCnt="5">
        <dgm:presLayoutVars>
          <dgm:chMax val="0"/>
          <dgm:chPref val="0"/>
          <dgm:bulletEnabled val="1"/>
        </dgm:presLayoutVars>
      </dgm:prSet>
      <dgm:spPr/>
      <dgm:t>
        <a:bodyPr/>
        <a:lstStyle/>
        <a:p>
          <a:endParaRPr lang="en-US"/>
        </a:p>
      </dgm:t>
    </dgm:pt>
    <dgm:pt modelId="{73B57479-4BB5-4EA5-B268-85B4E452EB44}" type="pres">
      <dgm:prSet presAssocID="{F74555F3-37FC-4F60-85B9-474C1CE4E8F0}" presName="wedge5" presStyleLbl="node1" presStyleIdx="4" presStyleCnt="5" custLinFactNeighborX="0" custLinFactNeighborY="-1"/>
      <dgm:spPr/>
      <dgm:t>
        <a:bodyPr/>
        <a:lstStyle/>
        <a:p>
          <a:endParaRPr lang="en-US"/>
        </a:p>
      </dgm:t>
    </dgm:pt>
    <dgm:pt modelId="{35EF7BFA-B088-4DD0-9CA3-7AD0E36800C0}" type="pres">
      <dgm:prSet presAssocID="{F74555F3-37FC-4F60-85B9-474C1CE4E8F0}" presName="wedge5Tx" presStyleLbl="node1" presStyleIdx="4" presStyleCnt="5">
        <dgm:presLayoutVars>
          <dgm:chMax val="0"/>
          <dgm:chPref val="0"/>
          <dgm:bulletEnabled val="1"/>
        </dgm:presLayoutVars>
      </dgm:prSet>
      <dgm:spPr/>
      <dgm:t>
        <a:bodyPr/>
        <a:lstStyle/>
        <a:p>
          <a:endParaRPr lang="en-US"/>
        </a:p>
      </dgm:t>
    </dgm:pt>
  </dgm:ptLst>
  <dgm:cxnLst>
    <dgm:cxn modelId="{00B06413-EAAD-46F1-ADB5-30A9FCBE4DF5}" type="presOf" srcId="{F74555F3-37FC-4F60-85B9-474C1CE4E8F0}" destId="{7E4BD4FC-8E8D-4EF7-95DD-18C0D427A22D}" srcOrd="0" destOrd="0" presId="urn:microsoft.com/office/officeart/2005/8/layout/chart3"/>
    <dgm:cxn modelId="{A7261F36-399D-4437-95F0-1D2B7EA8379F}" type="presOf" srcId="{4A3380FC-AFC4-44B7-A53C-23A87A8AF710}" destId="{55489EAE-D773-44B2-A5BD-7B118FC87F84}" srcOrd="0" destOrd="0" presId="urn:microsoft.com/office/officeart/2005/8/layout/chart3"/>
    <dgm:cxn modelId="{52CD16C6-7886-4EEB-91AF-80FA6699CC2A}" type="presOf" srcId="{F196299F-19D8-4405-820A-B61F884B1F7A}" destId="{E451C583-F05D-4AB8-B9A4-21369F5F8CB2}" srcOrd="1" destOrd="0" presId="urn:microsoft.com/office/officeart/2005/8/layout/chart3"/>
    <dgm:cxn modelId="{BA3EEF3C-85BF-4B99-B10E-31DBD41E7509}" type="presOf" srcId="{2ADCF085-484C-4F62-95DC-2085E596D3D3}" destId="{1024338C-93F9-4E23-8193-F56352B0B4B9}" srcOrd="1" destOrd="0" presId="urn:microsoft.com/office/officeart/2005/8/layout/chart3"/>
    <dgm:cxn modelId="{D1051D61-F6F9-419C-B62D-A3DA1C1D85C1}" type="presOf" srcId="{4A3380FC-AFC4-44B7-A53C-23A87A8AF710}" destId="{3469603A-5529-40FD-A31F-AEA32884CFF7}" srcOrd="1" destOrd="0" presId="urn:microsoft.com/office/officeart/2005/8/layout/chart3"/>
    <dgm:cxn modelId="{CB70C3D4-120B-4E63-A527-6C7DE9DBD1AF}" srcId="{F74555F3-37FC-4F60-85B9-474C1CE4E8F0}" destId="{BF4C92A3-B22A-4BFE-A58D-83F51BA00327}" srcOrd="4" destOrd="0" parTransId="{F5D44596-5B45-4184-A325-3A8CD49C9117}" sibTransId="{91EA1605-A7ED-4AFB-81B3-7ECD74BDC717}"/>
    <dgm:cxn modelId="{F22289A2-15D1-40E4-A0DC-BC33A80DC5FC}" srcId="{F74555F3-37FC-4F60-85B9-474C1CE4E8F0}" destId="{4A3380FC-AFC4-44B7-A53C-23A87A8AF710}" srcOrd="0" destOrd="0" parTransId="{8656A6D9-A568-452D-8569-83145D099E59}" sibTransId="{CB4BCFD6-4EA7-46B3-B6E4-BA706D38FD99}"/>
    <dgm:cxn modelId="{88E63120-8B0E-4782-8A0D-415B1D6A4EAF}" type="presOf" srcId="{01FE2573-9295-4F21-9283-6FC182048228}" destId="{B39FD684-53E1-4866-B5C6-DCD2FD438F3A}" srcOrd="1" destOrd="0" presId="urn:microsoft.com/office/officeart/2005/8/layout/chart3"/>
    <dgm:cxn modelId="{FF99AB22-7223-4453-BD65-B9F1A36808EF}" type="presOf" srcId="{F196299F-19D8-4405-820A-B61F884B1F7A}" destId="{A7877C48-F391-4351-9856-8CE2F2A3D97B}" srcOrd="0" destOrd="0" presId="urn:microsoft.com/office/officeart/2005/8/layout/chart3"/>
    <dgm:cxn modelId="{1285DC7C-161E-422C-8F44-96322805862D}" srcId="{F74555F3-37FC-4F60-85B9-474C1CE4E8F0}" destId="{01FE2573-9295-4F21-9283-6FC182048228}" srcOrd="1" destOrd="0" parTransId="{29D753E1-2398-4D90-8531-2466E5164C1B}" sibTransId="{056513E3-8B7F-47D3-B2E9-121442188A80}"/>
    <dgm:cxn modelId="{993BB5DA-826A-44B5-9BA1-3F69EA3A2B47}" type="presOf" srcId="{BF4C92A3-B22A-4BFE-A58D-83F51BA00327}" destId="{73B57479-4BB5-4EA5-B268-85B4E452EB44}" srcOrd="0" destOrd="0" presId="urn:microsoft.com/office/officeart/2005/8/layout/chart3"/>
    <dgm:cxn modelId="{DB8802FC-15CA-42B8-95EA-F339654EBD02}" type="presOf" srcId="{2ADCF085-484C-4F62-95DC-2085E596D3D3}" destId="{FBB9EDB3-8937-4B00-9057-555AB84A243A}" srcOrd="0" destOrd="0" presId="urn:microsoft.com/office/officeart/2005/8/layout/chart3"/>
    <dgm:cxn modelId="{C89504E1-A4CA-4170-9534-5394BA149A0D}" type="presOf" srcId="{BF4C92A3-B22A-4BFE-A58D-83F51BA00327}" destId="{35EF7BFA-B088-4DD0-9CA3-7AD0E36800C0}" srcOrd="1" destOrd="0" presId="urn:microsoft.com/office/officeart/2005/8/layout/chart3"/>
    <dgm:cxn modelId="{81F11EF4-DF36-40CE-BE21-B94197FB73B2}" srcId="{F74555F3-37FC-4F60-85B9-474C1CE4E8F0}" destId="{F196299F-19D8-4405-820A-B61F884B1F7A}" srcOrd="2" destOrd="0" parTransId="{BF56E1A8-72E9-4DA7-A88F-5E4B7701E062}" sibTransId="{2EB9255C-A72D-4F0E-9FB9-6E4EAD3E98AF}"/>
    <dgm:cxn modelId="{37E6768C-765A-4637-93BB-6C66C21EF006}" type="presOf" srcId="{01FE2573-9295-4F21-9283-6FC182048228}" destId="{13FE30C4-3DED-4975-AFBD-8D3F690C2116}" srcOrd="0" destOrd="0" presId="urn:microsoft.com/office/officeart/2005/8/layout/chart3"/>
    <dgm:cxn modelId="{427D1166-5DCA-46F1-9F66-B7C5281522B8}" srcId="{F74555F3-37FC-4F60-85B9-474C1CE4E8F0}" destId="{2ADCF085-484C-4F62-95DC-2085E596D3D3}" srcOrd="3" destOrd="0" parTransId="{410BAB52-E189-4BBE-8583-26F37AEB311E}" sibTransId="{22B7C4C6-E8D3-4624-855F-3AAFD2F28FE6}"/>
    <dgm:cxn modelId="{26F9FFBF-4AA6-4DE2-8B7B-AED7E771E224}" type="presParOf" srcId="{7E4BD4FC-8E8D-4EF7-95DD-18C0D427A22D}" destId="{55489EAE-D773-44B2-A5BD-7B118FC87F84}" srcOrd="0" destOrd="0" presId="urn:microsoft.com/office/officeart/2005/8/layout/chart3"/>
    <dgm:cxn modelId="{EDFF3C61-F27C-4214-99FD-F4007D890BC5}" type="presParOf" srcId="{7E4BD4FC-8E8D-4EF7-95DD-18C0D427A22D}" destId="{3469603A-5529-40FD-A31F-AEA32884CFF7}" srcOrd="1" destOrd="0" presId="urn:microsoft.com/office/officeart/2005/8/layout/chart3"/>
    <dgm:cxn modelId="{6ED8B2D5-E11E-48D4-A8BE-BE2828A5F1FE}" type="presParOf" srcId="{7E4BD4FC-8E8D-4EF7-95DD-18C0D427A22D}" destId="{13FE30C4-3DED-4975-AFBD-8D3F690C2116}" srcOrd="2" destOrd="0" presId="urn:microsoft.com/office/officeart/2005/8/layout/chart3"/>
    <dgm:cxn modelId="{94BA3C08-D855-46FC-ADB8-85FEFD91C29C}" type="presParOf" srcId="{7E4BD4FC-8E8D-4EF7-95DD-18C0D427A22D}" destId="{B39FD684-53E1-4866-B5C6-DCD2FD438F3A}" srcOrd="3" destOrd="0" presId="urn:microsoft.com/office/officeart/2005/8/layout/chart3"/>
    <dgm:cxn modelId="{11BF4E77-A6AC-429C-AB1E-07DD71B97145}" type="presParOf" srcId="{7E4BD4FC-8E8D-4EF7-95DD-18C0D427A22D}" destId="{A7877C48-F391-4351-9856-8CE2F2A3D97B}" srcOrd="4" destOrd="0" presId="urn:microsoft.com/office/officeart/2005/8/layout/chart3"/>
    <dgm:cxn modelId="{3F1E8364-DDB7-4879-AC0A-6AB3B8235FB7}" type="presParOf" srcId="{7E4BD4FC-8E8D-4EF7-95DD-18C0D427A22D}" destId="{E451C583-F05D-4AB8-B9A4-21369F5F8CB2}" srcOrd="5" destOrd="0" presId="urn:microsoft.com/office/officeart/2005/8/layout/chart3"/>
    <dgm:cxn modelId="{2501DE3C-7585-4436-A94C-6D3DF11564DC}" type="presParOf" srcId="{7E4BD4FC-8E8D-4EF7-95DD-18C0D427A22D}" destId="{FBB9EDB3-8937-4B00-9057-555AB84A243A}" srcOrd="6" destOrd="0" presId="urn:microsoft.com/office/officeart/2005/8/layout/chart3"/>
    <dgm:cxn modelId="{489B6ADE-5D0B-4E31-AAFD-24360DFABA91}" type="presParOf" srcId="{7E4BD4FC-8E8D-4EF7-95DD-18C0D427A22D}" destId="{1024338C-93F9-4E23-8193-F56352B0B4B9}" srcOrd="7" destOrd="0" presId="urn:microsoft.com/office/officeart/2005/8/layout/chart3"/>
    <dgm:cxn modelId="{C874CF02-2D17-40FC-A0A5-312B86C67938}" type="presParOf" srcId="{7E4BD4FC-8E8D-4EF7-95DD-18C0D427A22D}" destId="{73B57479-4BB5-4EA5-B268-85B4E452EB44}" srcOrd="8" destOrd="0" presId="urn:microsoft.com/office/officeart/2005/8/layout/chart3"/>
    <dgm:cxn modelId="{D92BC5DF-7C71-4032-AEA4-24D090919C40}" type="presParOf" srcId="{7E4BD4FC-8E8D-4EF7-95DD-18C0D427A22D}" destId="{35EF7BFA-B088-4DD0-9CA3-7AD0E36800C0}"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89EAE-D773-44B2-A5BD-7B118FC87F84}">
      <dsp:nvSpPr>
        <dsp:cNvPr id="0" name=""/>
        <dsp:cNvSpPr/>
      </dsp:nvSpPr>
      <dsp:spPr>
        <a:xfrm>
          <a:off x="1072157" y="272818"/>
          <a:ext cx="3835438" cy="3835438"/>
        </a:xfrm>
        <a:prstGeom prst="pie">
          <a:avLst>
            <a:gd name="adj1" fmla="val 16200000"/>
            <a:gd name="adj2" fmla="val 20520000"/>
          </a:avLst>
        </a:prstGeom>
        <a:solidFill>
          <a:srgbClr val="FF000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buNone/>
          </a:pPr>
          <a:r>
            <a:rPr lang="en-US" sz="1100" b="1" kern="1200" dirty="0">
              <a:solidFill>
                <a:sysClr val="window" lastClr="FFFFFF"/>
              </a:solidFill>
              <a:latin typeface="Century Gothic" panose="020B0502020202020204"/>
              <a:ea typeface="+mn-ea"/>
              <a:cs typeface="+mn-cs"/>
            </a:rPr>
            <a:t>Well Operator / Shipowner</a:t>
          </a:r>
        </a:p>
      </dsp:txBody>
      <dsp:txXfrm>
        <a:off x="3228848" y="976243"/>
        <a:ext cx="920165" cy="629585"/>
      </dsp:txXfrm>
    </dsp:sp>
    <dsp:sp modelId="{13FE30C4-3DED-4975-AFBD-8D3F690C2116}">
      <dsp:nvSpPr>
        <dsp:cNvPr id="0" name=""/>
        <dsp:cNvSpPr/>
      </dsp:nvSpPr>
      <dsp:spPr>
        <a:xfrm>
          <a:off x="937917" y="457741"/>
          <a:ext cx="3835438" cy="3835438"/>
        </a:xfrm>
        <a:prstGeom prst="pie">
          <a:avLst>
            <a:gd name="adj1" fmla="val 20520000"/>
            <a:gd name="adj2" fmla="val 3240000"/>
          </a:avLst>
        </a:prstGeom>
        <a:solidFill>
          <a:srgbClr val="7030A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buNone/>
          </a:pPr>
          <a:r>
            <a:rPr lang="en-GB" sz="1100" b="1" kern="1200" dirty="0">
              <a:solidFill>
                <a:sysClr val="window" lastClr="FFFFFF"/>
              </a:solidFill>
              <a:latin typeface="Century Gothic" panose="020B0502020202020204"/>
              <a:ea typeface="+mn-ea"/>
              <a:cs typeface="+mn-cs"/>
            </a:rPr>
            <a:t>Operations / Salvage Control Unit</a:t>
          </a:r>
          <a:endParaRPr lang="en-US" sz="1100" b="1" kern="1200" dirty="0">
            <a:solidFill>
              <a:sysClr val="window" lastClr="FFFFFF"/>
            </a:solidFill>
            <a:latin typeface="Century Gothic" panose="020B0502020202020204"/>
            <a:ea typeface="+mn-ea"/>
            <a:cs typeface="+mn-cs"/>
          </a:endParaRPr>
        </a:p>
      </dsp:txBody>
      <dsp:txXfrm>
        <a:off x="3611819" y="2333910"/>
        <a:ext cx="807161" cy="681245"/>
      </dsp:txXfrm>
    </dsp:sp>
    <dsp:sp modelId="{A7877C48-F391-4351-9856-8CE2F2A3D97B}">
      <dsp:nvSpPr>
        <dsp:cNvPr id="0" name=""/>
        <dsp:cNvSpPr/>
      </dsp:nvSpPr>
      <dsp:spPr>
        <a:xfrm>
          <a:off x="937917" y="457741"/>
          <a:ext cx="3835438" cy="3835438"/>
        </a:xfrm>
        <a:prstGeom prst="pie">
          <a:avLst>
            <a:gd name="adj1" fmla="val 3240000"/>
            <a:gd name="adj2" fmla="val 7560000"/>
          </a:avLst>
        </a:prstGeom>
        <a:solidFill>
          <a:srgbClr val="0070C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buNone/>
          </a:pPr>
          <a:r>
            <a:rPr lang="en-GB" sz="1100" b="1" kern="1200" dirty="0">
              <a:solidFill>
                <a:sysClr val="window" lastClr="FFFFFF"/>
              </a:solidFill>
              <a:latin typeface="Century Gothic" panose="020B0502020202020204"/>
              <a:ea typeface="+mn-ea"/>
              <a:cs typeface="+mn-cs"/>
            </a:rPr>
            <a:t>Marine Response Centre</a:t>
          </a:r>
          <a:endParaRPr lang="en-US" sz="1100" b="1" kern="1200" dirty="0">
            <a:solidFill>
              <a:sysClr val="window" lastClr="FFFFFF"/>
            </a:solidFill>
            <a:latin typeface="Century Gothic" panose="020B0502020202020204"/>
            <a:ea typeface="+mn-ea"/>
            <a:cs typeface="+mn-cs"/>
          </a:endParaRPr>
        </a:p>
      </dsp:txBody>
      <dsp:txXfrm>
        <a:off x="2371338" y="3454681"/>
        <a:ext cx="968595" cy="581157"/>
      </dsp:txXfrm>
    </dsp:sp>
    <dsp:sp modelId="{FBB9EDB3-8937-4B00-9057-555AB84A243A}">
      <dsp:nvSpPr>
        <dsp:cNvPr id="0" name=""/>
        <dsp:cNvSpPr/>
      </dsp:nvSpPr>
      <dsp:spPr>
        <a:xfrm>
          <a:off x="937917" y="457741"/>
          <a:ext cx="3835438" cy="3835438"/>
        </a:xfrm>
        <a:prstGeom prst="pie">
          <a:avLst>
            <a:gd name="adj1" fmla="val 7560000"/>
            <a:gd name="adj2" fmla="val 11880000"/>
          </a:avLst>
        </a:prstGeom>
        <a:solidFill>
          <a:srgbClr val="FFC00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buNone/>
          </a:pPr>
          <a:r>
            <a:rPr lang="en-GB" sz="1100" b="1" kern="1200" dirty="0">
              <a:solidFill>
                <a:schemeClr val="tx1"/>
              </a:solidFill>
              <a:latin typeface="Century Gothic" panose="020B0502020202020204"/>
              <a:ea typeface="+mn-ea"/>
              <a:cs typeface="+mn-cs"/>
            </a:rPr>
            <a:t>SCG, TCG, RCG etc</a:t>
          </a:r>
        </a:p>
      </dsp:txBody>
      <dsp:txXfrm>
        <a:off x="1287726" y="2333910"/>
        <a:ext cx="807161" cy="681245"/>
      </dsp:txXfrm>
    </dsp:sp>
    <dsp:sp modelId="{73B57479-4BB5-4EA5-B268-85B4E452EB44}">
      <dsp:nvSpPr>
        <dsp:cNvPr id="0" name=""/>
        <dsp:cNvSpPr/>
      </dsp:nvSpPr>
      <dsp:spPr>
        <a:xfrm>
          <a:off x="937917" y="457702"/>
          <a:ext cx="3835438" cy="3835438"/>
        </a:xfrm>
        <a:prstGeom prst="pie">
          <a:avLst>
            <a:gd name="adj1" fmla="val 11880000"/>
            <a:gd name="adj2" fmla="val 16200000"/>
          </a:avLst>
        </a:prstGeom>
        <a:solidFill>
          <a:srgbClr val="00B050"/>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buNone/>
          </a:pPr>
          <a:r>
            <a:rPr lang="en-GB" sz="1100" b="1" kern="1200" dirty="0">
              <a:solidFill>
                <a:sysClr val="window" lastClr="FFFFFF"/>
              </a:solidFill>
              <a:latin typeface="Century Gothic" panose="020B0502020202020204"/>
              <a:ea typeface="+mn-ea"/>
              <a:cs typeface="+mn-cs"/>
            </a:rPr>
            <a:t>Environment Group</a:t>
          </a:r>
          <a:endParaRPr lang="en-US" sz="1100" b="1" kern="1200" dirty="0">
            <a:solidFill>
              <a:sysClr val="window" lastClr="FFFFFF"/>
            </a:solidFill>
            <a:latin typeface="Century Gothic" panose="020B0502020202020204"/>
            <a:ea typeface="+mn-ea"/>
            <a:cs typeface="+mn-cs"/>
          </a:endParaRPr>
        </a:p>
      </dsp:txBody>
      <dsp:txXfrm>
        <a:off x="1687823" y="1172542"/>
        <a:ext cx="920165" cy="62958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0FA6D8B-4459-4A53-A6B8-48F772AD0296}"/>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6132741-EC9D-4A25-9A77-D419880198A4}"/>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2947F10A-8C6B-412B-89D8-E0E04A3D5FE6}"/>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69" name="Rectangle 5">
            <a:extLst>
              <a:ext uri="{FF2B5EF4-FFF2-40B4-BE49-F238E27FC236}">
                <a16:creationId xmlns:a16="http://schemas.microsoft.com/office/drawing/2014/main" id="{91F7B2F0-1760-4CD3-A081-980EFB6DFD2F}"/>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0748A67-0115-4C41-9E90-651E6802A8F2}"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E9EA4B3-E2F7-4204-B2A4-3221DDDB75E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0243" name="Rectangle 3">
            <a:extLst>
              <a:ext uri="{FF2B5EF4-FFF2-40B4-BE49-F238E27FC236}">
                <a16:creationId xmlns:a16="http://schemas.microsoft.com/office/drawing/2014/main" id="{874C6538-0895-4BA3-BDC8-5443A88891C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0244" name="Rectangle 4">
            <a:extLst>
              <a:ext uri="{FF2B5EF4-FFF2-40B4-BE49-F238E27FC236}">
                <a16:creationId xmlns:a16="http://schemas.microsoft.com/office/drawing/2014/main" id="{6CD4BF2B-7646-4993-996E-C4482C466BBB}"/>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AF958262-B7BC-4547-8132-5F747D72DBC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46" name="Rectangle 6">
            <a:extLst>
              <a:ext uri="{FF2B5EF4-FFF2-40B4-BE49-F238E27FC236}">
                <a16:creationId xmlns:a16="http://schemas.microsoft.com/office/drawing/2014/main" id="{63E67B48-1F0F-4938-A20A-7C66C71CDF94}"/>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0247" name="Rectangle 7">
            <a:extLst>
              <a:ext uri="{FF2B5EF4-FFF2-40B4-BE49-F238E27FC236}">
                <a16:creationId xmlns:a16="http://schemas.microsoft.com/office/drawing/2014/main" id="{7BF58C75-3BA5-4C8C-A3F5-7FFAC9BB085D}"/>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D3F0049-A879-40B0-9476-899520597936}"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4795A9-C0FF-4053-93A0-C2E1F21740E0}" type="slidenum">
              <a:rPr lang="en-GB"/>
              <a:pPr fontAlgn="base">
                <a:spcBef>
                  <a:spcPct val="0"/>
                </a:spcBef>
                <a:spcAft>
                  <a:spcPct val="0"/>
                </a:spcAft>
                <a:defRPr/>
              </a:pPr>
              <a:t>3</a:t>
            </a:fld>
            <a:endParaRPr lang="en-GB"/>
          </a:p>
        </p:txBody>
      </p:sp>
    </p:spTree>
    <p:extLst>
      <p:ext uri="{BB962C8B-B14F-4D97-AF65-F5344CB8AC3E}">
        <p14:creationId xmlns:p14="http://schemas.microsoft.com/office/powerpoint/2010/main" val="3224243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036421-B23E-4609-9C0C-A579ADF2B2AD}"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891" name="Rectangle 2"/>
          <p:cNvSpPr>
            <a:spLocks noGrp="1" noRot="1" noChangeAspect="1" noChangeArrowheads="1" noTextEdit="1"/>
          </p:cNvSpPr>
          <p:nvPr>
            <p:ph type="sldImg"/>
          </p:nvPr>
        </p:nvSpPr>
        <p:spPr>
          <a:xfrm>
            <a:off x="2459038" y="550863"/>
            <a:ext cx="4911725" cy="2763837"/>
          </a:xfrm>
          <a:ln/>
        </p:spPr>
      </p:sp>
      <p:sp>
        <p:nvSpPr>
          <p:cNvPr id="37892" name="Rectangle 3"/>
          <p:cNvSpPr>
            <a:spLocks noGrp="1" noChangeArrowheads="1"/>
          </p:cNvSpPr>
          <p:nvPr>
            <p:ph type="body" idx="1"/>
          </p:nvPr>
        </p:nvSpPr>
        <p:spPr>
          <a:xfrm>
            <a:off x="545868" y="3496160"/>
            <a:ext cx="8740888" cy="3314339"/>
          </a:xfrm>
          <a:noFill/>
          <a:ln/>
        </p:spPr>
        <p:txBody>
          <a:bodyPr/>
          <a:lstStyle/>
          <a:p>
            <a:pPr defTabSz="762000" eaLnBrk="1" hangingPunct="1">
              <a:buSzPct val="130000"/>
              <a:buFont typeface="Marlett" pitchFamily="2" charset="2"/>
              <a:buChar char="n"/>
            </a:pPr>
            <a:endParaRPr lang="en-US" sz="1400">
              <a:latin typeface="Antique Olive (PCL6)" pitchFamily="34" charset="0"/>
            </a:endParaRPr>
          </a:p>
        </p:txBody>
      </p:sp>
    </p:spTree>
    <p:extLst>
      <p:ext uri="{BB962C8B-B14F-4D97-AF65-F5344CB8AC3E}">
        <p14:creationId xmlns:p14="http://schemas.microsoft.com/office/powerpoint/2010/main" val="213597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r>
              <a:rPr lang="en-GB" sz="1600"/>
              <a:t>Ship or Oil Handling Facility</a:t>
            </a:r>
          </a:p>
          <a:p>
            <a:r>
              <a:rPr lang="en-GB" sz="1600"/>
              <a:t>///</a:t>
            </a:r>
          </a:p>
          <a:p>
            <a:r>
              <a:rPr lang="en-GB" sz="1600"/>
              <a:t>Co-ops – Clearwater Forth, Clyde Clean, those which group individual plans together</a:t>
            </a:r>
          </a:p>
          <a:p>
            <a:r>
              <a:rPr lang="en-GB" sz="1600"/>
              <a:t>////</a:t>
            </a:r>
          </a:p>
          <a:p>
            <a:r>
              <a:rPr lang="en-GB" sz="1600"/>
              <a:t>Individual Ports, Harbours and local authorities</a:t>
            </a:r>
          </a:p>
          <a:p>
            <a:r>
              <a:rPr lang="en-GB" sz="1600"/>
              <a:t>////</a:t>
            </a:r>
          </a:p>
          <a:p>
            <a:r>
              <a:rPr lang="en-GB" sz="1600"/>
              <a:t>Lothian, Grampian, Argylle &amp; Bute</a:t>
            </a:r>
          </a:p>
          <a:p>
            <a:r>
              <a:rPr lang="en-GB" sz="1600"/>
              <a:t>////</a:t>
            </a:r>
          </a:p>
          <a:p>
            <a:r>
              <a:rPr lang="en-GB" sz="1600"/>
              <a:t>UK and other Countries</a:t>
            </a:r>
          </a:p>
          <a:p>
            <a:r>
              <a:rPr lang="en-GB" sz="1600"/>
              <a:t>////</a:t>
            </a:r>
          </a:p>
          <a:p>
            <a:r>
              <a:rPr lang="en-GB" sz="1600"/>
              <a:t>International agreements and co-operation plans</a:t>
            </a:r>
            <a:endParaRPr lang="en-US" sz="1600"/>
          </a:p>
        </p:txBody>
      </p:sp>
    </p:spTree>
    <p:extLst>
      <p:ext uri="{BB962C8B-B14F-4D97-AF65-F5344CB8AC3E}">
        <p14:creationId xmlns:p14="http://schemas.microsoft.com/office/powerpoint/2010/main" val="21440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178A80-F50B-43C8-BFA6-8D39441B3F51}"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GB" altLang="en-US"/>
              <a:t>It should be remembered that what may be a Tier 1 spill for one port/harbour may be considered a Tier 2 spill for another, each individual harbour will be different following their risk assessment. </a:t>
            </a:r>
          </a:p>
          <a:p>
            <a:pPr eaLnBrk="1" hangingPunct="1"/>
            <a:endParaRPr lang="en-GB" altLang="en-US"/>
          </a:p>
          <a:p>
            <a:pPr eaLnBrk="1" hangingPunct="1"/>
            <a:r>
              <a:rPr lang="en-GB" altLang="en-US"/>
              <a:t>Talk through briefing each one</a:t>
            </a:r>
          </a:p>
          <a:p>
            <a:pPr eaLnBrk="1" hangingPunct="1"/>
            <a:endParaRPr lang="en-GB" altLang="en-US"/>
          </a:p>
          <a:p>
            <a:pPr eaLnBrk="1" hangingPunct="1"/>
            <a:r>
              <a:rPr lang="en-GB" altLang="en-US"/>
              <a:t>OPRC Plans must cover each of the tier levels and how to escalate from Tier 1 to Tier 3 and back</a:t>
            </a:r>
          </a:p>
          <a:p>
            <a:pPr eaLnBrk="1" hangingPunct="1"/>
            <a:endParaRPr lang="en-US" altLang="en-US"/>
          </a:p>
        </p:txBody>
      </p:sp>
    </p:spTree>
    <p:extLst>
      <p:ext uri="{BB962C8B-B14F-4D97-AF65-F5344CB8AC3E}">
        <p14:creationId xmlns:p14="http://schemas.microsoft.com/office/powerpoint/2010/main" val="357754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178A80-F50B-43C8-BFA6-8D39441B3F51}"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GB" altLang="en-US"/>
              <a:t>It should be remembered that what may be a Tier 1 spill for one port/harbour may be considered a Tier 2 spill for another, each individual harbour will be different following their risk assessment. </a:t>
            </a:r>
          </a:p>
          <a:p>
            <a:pPr eaLnBrk="1" hangingPunct="1"/>
            <a:endParaRPr lang="en-GB" altLang="en-US"/>
          </a:p>
          <a:p>
            <a:pPr eaLnBrk="1" hangingPunct="1"/>
            <a:r>
              <a:rPr lang="en-GB" altLang="en-US"/>
              <a:t>Talk through briefing each one</a:t>
            </a:r>
          </a:p>
          <a:p>
            <a:pPr eaLnBrk="1" hangingPunct="1"/>
            <a:endParaRPr lang="en-GB" altLang="en-US"/>
          </a:p>
          <a:p>
            <a:pPr eaLnBrk="1" hangingPunct="1"/>
            <a:r>
              <a:rPr lang="en-GB" altLang="en-US"/>
              <a:t>OPRC Plans must cover each of the tier levels and how to escalate from Tier 1 to Tier 3 and back</a:t>
            </a:r>
          </a:p>
          <a:p>
            <a:pPr eaLnBrk="1" hangingPunct="1"/>
            <a:endParaRPr lang="en-US" altLang="en-US"/>
          </a:p>
        </p:txBody>
      </p:sp>
    </p:spTree>
    <p:extLst>
      <p:ext uri="{BB962C8B-B14F-4D97-AF65-F5344CB8AC3E}">
        <p14:creationId xmlns:p14="http://schemas.microsoft.com/office/powerpoint/2010/main" val="3530456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178A80-F50B-43C8-BFA6-8D39441B3F51}"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33407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9347F8-E668-40CA-A3F7-2680E4343C1A}" type="slidenum">
              <a:rPr lang="en-GB"/>
              <a:pPr/>
              <a:t>32</a:t>
            </a:fld>
            <a:endParaRPr lang="en-GB"/>
          </a:p>
        </p:txBody>
      </p:sp>
      <p:sp>
        <p:nvSpPr>
          <p:cNvPr id="87042" name="Rectangle 2"/>
          <p:cNvSpPr>
            <a:spLocks noGrp="1" noRot="1" noChangeAspect="1" noChangeArrowheads="1" noTextEdit="1"/>
          </p:cNvSpPr>
          <p:nvPr>
            <p:ph type="sldImg"/>
          </p:nvPr>
        </p:nvSpPr>
        <p:spPr>
          <a:xfrm>
            <a:off x="381000" y="685800"/>
            <a:ext cx="6096000" cy="3429000"/>
          </a:xfrm>
          <a:ln/>
        </p:spPr>
      </p:sp>
      <p:sp>
        <p:nvSpPr>
          <p:cNvPr id="87043" name="Rectangle 3"/>
          <p:cNvSpPr>
            <a:spLocks noGrp="1" noChangeArrowheads="1"/>
          </p:cNvSpPr>
          <p:nvPr>
            <p:ph type="body" idx="1"/>
          </p:nvPr>
        </p:nvSpPr>
        <p:spPr/>
        <p:txBody>
          <a:bodyPr/>
          <a:lstStyle/>
          <a:p>
            <a:r>
              <a:rPr lang="en-GB"/>
              <a:t>Type of operations being conducted at the port/harbour, vessels size type cargoes, bunkering conducted, tidal rates etc</a:t>
            </a:r>
          </a:p>
          <a:p>
            <a:endParaRPr lang="en-GB"/>
          </a:p>
          <a:p>
            <a:r>
              <a:rPr lang="en-GB"/>
              <a:t>The number and type of resources to deal effectively with a spill – especially Tier 1</a:t>
            </a:r>
          </a:p>
          <a:p>
            <a:endParaRPr lang="en-GB"/>
          </a:p>
          <a:p>
            <a:r>
              <a:rPr lang="en-GB"/>
              <a:t>Determination is not solely on the quantity or type of oil spilled, different oils, different characteristics</a:t>
            </a:r>
            <a:endParaRPr lang="en-US"/>
          </a:p>
        </p:txBody>
      </p:sp>
    </p:spTree>
    <p:extLst>
      <p:ext uri="{BB962C8B-B14F-4D97-AF65-F5344CB8AC3E}">
        <p14:creationId xmlns:p14="http://schemas.microsoft.com/office/powerpoint/2010/main" val="212462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413040-4B49-4D9E-B540-7AAA25978E67}"/>
              </a:ext>
            </a:extLst>
          </p:cNvPr>
          <p:cNvSpPr>
            <a:spLocks noGrp="1" noChangeArrowheads="1"/>
          </p:cNvSpPr>
          <p:nvPr>
            <p:ph type="sldNum" sz="quarter" idx="5"/>
          </p:nvPr>
        </p:nvSpPr>
        <p:spPr>
          <a:ln/>
        </p:spPr>
        <p:txBody>
          <a:bodyPr/>
          <a:lstStyle/>
          <a:p>
            <a:fld id="{5E1722E2-B451-4984-972F-856B1C8A4635}" type="slidenum">
              <a:rPr lang="en-GB" altLang="en-US"/>
              <a:pPr/>
              <a:t>54</a:t>
            </a:fld>
            <a:endParaRPr lang="en-GB" altLang="en-US"/>
          </a:p>
        </p:txBody>
      </p:sp>
      <p:sp>
        <p:nvSpPr>
          <p:cNvPr id="135170" name="Rectangle 2">
            <a:extLst>
              <a:ext uri="{FF2B5EF4-FFF2-40B4-BE49-F238E27FC236}">
                <a16:creationId xmlns:a16="http://schemas.microsoft.com/office/drawing/2014/main" id="{120C53E4-3141-4E24-9CAB-2EE941B7ED48}"/>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E6B2D472-88D3-40E2-B877-E0FE4897559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4542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DAD657-509A-4236-A9B5-13CDD39AB2F3}" type="slidenum">
              <a:rPr lang="en-GB" smtClean="0">
                <a:latin typeface="Arial" charset="0"/>
              </a:rPr>
              <a:pPr fontAlgn="base">
                <a:spcBef>
                  <a:spcPct val="0"/>
                </a:spcBef>
                <a:spcAft>
                  <a:spcPct val="0"/>
                </a:spcAft>
              </a:pPr>
              <a:t>60</a:t>
            </a:fld>
            <a:endParaRPr lang="en-GB">
              <a:latin typeface="Arial" charset="0"/>
            </a:endParaRPr>
          </a:p>
        </p:txBody>
      </p:sp>
      <p:sp>
        <p:nvSpPr>
          <p:cNvPr id="11776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GB">
              <a:cs typeface="Arial" charset="0"/>
            </a:endParaRPr>
          </a:p>
        </p:txBody>
      </p:sp>
    </p:spTree>
    <p:extLst>
      <p:ext uri="{BB962C8B-B14F-4D97-AF65-F5344CB8AC3E}">
        <p14:creationId xmlns:p14="http://schemas.microsoft.com/office/powerpoint/2010/main" val="2836058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marL="236502" indent="-236502" defTabSz="914260" fontAlgn="auto">
              <a:spcBef>
                <a:spcPct val="0"/>
              </a:spcBef>
              <a:spcAft>
                <a:spcPts val="0"/>
              </a:spcAft>
              <a:defRPr/>
            </a:pPr>
            <a:endParaRPr lang="en-GB" dirty="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9D62DF-5FF0-48A0-A030-EA6E47225056}"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1364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lvl="2" eaLnBrk="1" hangingPunct="1">
              <a:spcBef>
                <a:spcPct val="0"/>
              </a:spcBef>
            </a:pPr>
            <a:r>
              <a:rPr lang="en-GB"/>
              <a:t/>
            </a:r>
            <a:br>
              <a:rPr lang="en-GB"/>
            </a:br>
            <a:endParaRPr lang="en-GB"/>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6255D1-95E2-43C3-B456-BC829C0457B6}"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33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AA149F-42C1-4F9F-9511-91ECFF270AC8}" type="slidenum">
              <a:rPr lang="en-GB"/>
              <a:pPr fontAlgn="base">
                <a:spcBef>
                  <a:spcPct val="0"/>
                </a:spcBef>
                <a:spcAft>
                  <a:spcPct val="0"/>
                </a:spcAft>
                <a:defRPr/>
              </a:pPr>
              <a:t>4</a:t>
            </a:fld>
            <a:endParaRPr lang="en-GB"/>
          </a:p>
        </p:txBody>
      </p:sp>
    </p:spTree>
    <p:extLst>
      <p:ext uri="{BB962C8B-B14F-4D97-AF65-F5344CB8AC3E}">
        <p14:creationId xmlns:p14="http://schemas.microsoft.com/office/powerpoint/2010/main" val="4264972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lvl="2" eaLnBrk="1" hangingPunct="1">
              <a:spcBef>
                <a:spcPct val="0"/>
              </a:spcBef>
            </a:pPr>
            <a:r>
              <a:rPr lang="en-GB"/>
              <a:t/>
            </a:r>
            <a:br>
              <a:rPr lang="en-GB"/>
            </a:br>
            <a:endParaRPr lang="en-GB"/>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6255D1-95E2-43C3-B456-BC829C0457B6}"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6563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279400" y="995363"/>
            <a:ext cx="7151688" cy="4024312"/>
          </a:xfrm>
          <a:ln/>
        </p:spPr>
      </p:sp>
      <p:sp>
        <p:nvSpPr>
          <p:cNvPr id="89091" name="Rectangle 3"/>
          <p:cNvSpPr>
            <a:spLocks noGrp="1" noChangeArrowheads="1"/>
          </p:cNvSpPr>
          <p:nvPr>
            <p:ph type="body" idx="1"/>
          </p:nvPr>
        </p:nvSpPr>
        <p:spPr>
          <a:xfrm>
            <a:off x="836732" y="5365751"/>
            <a:ext cx="4935449" cy="4357952"/>
          </a:xfrm>
          <a:noFill/>
        </p:spPr>
        <p:txBody>
          <a:bodyPr/>
          <a:lstStyle/>
          <a:p>
            <a:pPr>
              <a:buFontTx/>
              <a:buChar char="•"/>
            </a:pPr>
            <a:r>
              <a:rPr lang="en-GB"/>
              <a:t>The group may be formed for any marine incident, not just when the NCP is activated.</a:t>
            </a:r>
          </a:p>
          <a:p>
            <a:pPr>
              <a:buFontTx/>
              <a:buChar char="•"/>
            </a:pPr>
            <a:r>
              <a:rPr lang="en-GB"/>
              <a:t>To provide environmental advice and guidance to all response centres involved in response to an oil and or chemical marine pollution incident and subsequent clean up operations. To minimise the impact of the incident on the environment in the widest sense, taking account of risks to public health, the natural environmental and potential impacts arising from any response operations, whether salvage or clean up operations at sea and on the shoreline.</a:t>
            </a:r>
          </a:p>
          <a:p>
            <a:r>
              <a:rPr lang="en-GB"/>
              <a:t>• To monitor, assess and document the public health, environmental and wildlife impact of a maritime pollution incident with respect to oil and/or chemicals and the impact of all measures implemented in response to the incident.</a:t>
            </a:r>
          </a:p>
          <a:p>
            <a:r>
              <a:rPr lang="en-GB"/>
              <a:t>• To facilitate welfare, rehabilitation or humane disposal of wildlife casualties by recognised animal welfare organisations. The advice needs to be clear and concise as well as being suitable for a non-specialist audience.</a:t>
            </a:r>
          </a:p>
          <a:p>
            <a:pPr>
              <a:buFontTx/>
              <a:buChar char="•"/>
            </a:pPr>
            <a:r>
              <a:rPr lang="en-GB"/>
              <a:t>PREMIAM </a:t>
            </a:r>
          </a:p>
          <a:p>
            <a:pPr lvl="1">
              <a:buFontTx/>
              <a:buChar char="•"/>
            </a:pPr>
            <a:r>
              <a:rPr lang="en-GB"/>
              <a:t>EA &amp; CEFAS do joint monitoring. </a:t>
            </a:r>
          </a:p>
          <a:p>
            <a:pPr lvl="1">
              <a:buFontTx/>
              <a:buChar char="•"/>
            </a:pPr>
            <a:r>
              <a:rPr lang="en-GB"/>
              <a:t>Collate baseline information of environment before pollution effects it – for cost recovery purposes</a:t>
            </a:r>
          </a:p>
          <a:p>
            <a:pPr lvl="1">
              <a:buFontTx/>
              <a:buChar char="•"/>
            </a:pPr>
            <a:r>
              <a:rPr lang="en-GB"/>
              <a:t>Triggered by EG</a:t>
            </a:r>
          </a:p>
          <a:p>
            <a:endParaRPr lang="en-GB"/>
          </a:p>
        </p:txBody>
      </p:sp>
    </p:spTree>
    <p:extLst>
      <p:ext uri="{BB962C8B-B14F-4D97-AF65-F5344CB8AC3E}">
        <p14:creationId xmlns:p14="http://schemas.microsoft.com/office/powerpoint/2010/main" val="3318729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279400" y="995363"/>
            <a:ext cx="7151688" cy="4024312"/>
          </a:xfrm>
          <a:ln/>
        </p:spPr>
      </p:sp>
      <p:sp>
        <p:nvSpPr>
          <p:cNvPr id="89091" name="Rectangle 3"/>
          <p:cNvSpPr>
            <a:spLocks noGrp="1" noChangeArrowheads="1"/>
          </p:cNvSpPr>
          <p:nvPr>
            <p:ph type="body" idx="1"/>
          </p:nvPr>
        </p:nvSpPr>
        <p:spPr>
          <a:xfrm>
            <a:off x="836732" y="5365751"/>
            <a:ext cx="4935449" cy="4357952"/>
          </a:xfrm>
          <a:noFill/>
        </p:spPr>
        <p:txBody>
          <a:bodyPr/>
          <a:lstStyle/>
          <a:p>
            <a:pPr>
              <a:buFontTx/>
              <a:buChar char="•"/>
            </a:pPr>
            <a:r>
              <a:rPr lang="en-GB"/>
              <a:t>The group may be formed for any marine incident, not just when the NCP is activated.</a:t>
            </a:r>
          </a:p>
          <a:p>
            <a:pPr>
              <a:buFontTx/>
              <a:buChar char="•"/>
            </a:pPr>
            <a:r>
              <a:rPr lang="en-GB"/>
              <a:t>To provide environmental advice and guidance to all response centres involved in response to an oil and or chemical marine pollution incident and subsequent clean up operations. To minimise the impact of the incident on the environment in the widest sense, taking account of risks to public health, the natural environmental and potential impacts arising from any response operations, whether salvage or clean up operations at sea and on the shoreline.</a:t>
            </a:r>
          </a:p>
          <a:p>
            <a:r>
              <a:rPr lang="en-GB"/>
              <a:t>• To monitor, assess and document the public health, environmental and wildlife impact of a maritime pollution incident with respect to oil and/or chemicals and the impact of all measures implemented in response to the incident.</a:t>
            </a:r>
          </a:p>
          <a:p>
            <a:r>
              <a:rPr lang="en-GB"/>
              <a:t>• To facilitate welfare, rehabilitation or humane disposal of wildlife casualties by recognised animal welfare organisations. The advice needs to be clear and concise as well as being suitable for a non-specialist audience.</a:t>
            </a:r>
          </a:p>
          <a:p>
            <a:pPr>
              <a:buFontTx/>
              <a:buChar char="•"/>
            </a:pPr>
            <a:r>
              <a:rPr lang="en-GB"/>
              <a:t>PREMIAM </a:t>
            </a:r>
          </a:p>
          <a:p>
            <a:pPr lvl="1">
              <a:buFontTx/>
              <a:buChar char="•"/>
            </a:pPr>
            <a:r>
              <a:rPr lang="en-GB"/>
              <a:t>EA &amp; CEFAS do joint monitoring. </a:t>
            </a:r>
          </a:p>
          <a:p>
            <a:pPr lvl="1">
              <a:buFontTx/>
              <a:buChar char="•"/>
            </a:pPr>
            <a:r>
              <a:rPr lang="en-GB"/>
              <a:t>Collate baseline information of environment before pollution effects it – for cost recovery purposes</a:t>
            </a:r>
          </a:p>
          <a:p>
            <a:pPr lvl="1">
              <a:buFontTx/>
              <a:buChar char="•"/>
            </a:pPr>
            <a:r>
              <a:rPr lang="en-GB"/>
              <a:t>Triggered by EG</a:t>
            </a:r>
          </a:p>
          <a:p>
            <a:endParaRPr lang="en-GB"/>
          </a:p>
        </p:txBody>
      </p:sp>
    </p:spTree>
    <p:extLst>
      <p:ext uri="{BB962C8B-B14F-4D97-AF65-F5344CB8AC3E}">
        <p14:creationId xmlns:p14="http://schemas.microsoft.com/office/powerpoint/2010/main" val="2148816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0644A-23C0-463A-947B-914D68FD493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0979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E50B4C-AA86-45B8-B886-FD800A010A2C}"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0898" name="Rectangle 2"/>
          <p:cNvSpPr>
            <a:spLocks noGrp="1" noRot="1" noChangeAspect="1" noChangeArrowheads="1" noTextEdit="1"/>
          </p:cNvSpPr>
          <p:nvPr>
            <p:ph type="sldImg"/>
          </p:nvPr>
        </p:nvSpPr>
        <p:spPr>
          <a:ln/>
          <a:extLst>
            <a:ext uri="{FAA26D3D-D897-4be2-8F04-BA451C77F1D7}"/>
          </a:extLst>
        </p:spPr>
      </p:sp>
      <p:sp>
        <p:nvSpPr>
          <p:cNvPr id="348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30690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313F18-6287-452B-A8DF-2CFE832793A2}" type="slidenum">
              <a:rPr lang="en-GB"/>
              <a:pPr fontAlgn="base">
                <a:spcBef>
                  <a:spcPct val="0"/>
                </a:spcBef>
                <a:spcAft>
                  <a:spcPct val="0"/>
                </a:spcAft>
                <a:defRPr/>
              </a:pPr>
              <a:t>5</a:t>
            </a:fld>
            <a:endParaRPr lang="en-GB"/>
          </a:p>
        </p:txBody>
      </p:sp>
    </p:spTree>
    <p:extLst>
      <p:ext uri="{BB962C8B-B14F-4D97-AF65-F5344CB8AC3E}">
        <p14:creationId xmlns:p14="http://schemas.microsoft.com/office/powerpoint/2010/main" val="138653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3F0049-A879-40B0-9476-899520597936}" type="slidenum">
              <a:rPr lang="en-GB" altLang="en-US" smtClean="0"/>
              <a:pPr/>
              <a:t>11</a:t>
            </a:fld>
            <a:endParaRPr lang="en-GB" altLang="en-US"/>
          </a:p>
        </p:txBody>
      </p:sp>
    </p:spTree>
    <p:extLst>
      <p:ext uri="{BB962C8B-B14F-4D97-AF65-F5344CB8AC3E}">
        <p14:creationId xmlns:p14="http://schemas.microsoft.com/office/powerpoint/2010/main" val="208789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a:spLocks noGrp="1"/>
          </p:cNvSpPr>
          <p:nvPr>
            <p:ph type="sldNum" sz="quarter" idx="5"/>
          </p:nvPr>
        </p:nvSpPr>
        <p:spPr/>
        <p:txBody>
          <a:bodyPr/>
          <a:lstStyle/>
          <a:p>
            <a:pPr>
              <a:defRPr/>
            </a:pPr>
            <a:fld id="{B6BFC10A-8B08-43E3-A1F0-C20A17A6E374}" type="slidenum">
              <a:rPr lang="en-GB" smtClean="0">
                <a:solidFill>
                  <a:srgbClr val="000000"/>
                </a:solidFill>
              </a:rPr>
              <a:pPr>
                <a:defRPr/>
              </a:pPr>
              <a:t>15</a:t>
            </a:fld>
            <a:endParaRPr lang="en-GB">
              <a:solidFill>
                <a:srgbClr val="000000"/>
              </a:solidFill>
            </a:endParaRPr>
          </a:p>
        </p:txBody>
      </p:sp>
    </p:spTree>
    <p:extLst>
      <p:ext uri="{BB962C8B-B14F-4D97-AF65-F5344CB8AC3E}">
        <p14:creationId xmlns:p14="http://schemas.microsoft.com/office/powerpoint/2010/main" val="275193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EF5340-8B73-43F7-BCEA-FF96B4B08619}"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185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6F0FF-652D-44DA-AB91-29E2F6A53599}" type="slidenum">
              <a:rPr lang="en-GB"/>
              <a:pPr/>
              <a:t>22</a:t>
            </a:fld>
            <a:endParaRPr lang="en-GB"/>
          </a:p>
        </p:txBody>
      </p:sp>
      <p:sp>
        <p:nvSpPr>
          <p:cNvPr id="163842" name="Rectangle 2"/>
          <p:cNvSpPr>
            <a:spLocks noGrp="1" noRot="1" noChangeAspect="1" noChangeArrowheads="1" noTextEdit="1"/>
          </p:cNvSpPr>
          <p:nvPr>
            <p:ph type="sldImg"/>
          </p:nvPr>
        </p:nvSpPr>
        <p:spPr>
          <a:xfrm>
            <a:off x="381000" y="685800"/>
            <a:ext cx="6096000" cy="3429000"/>
          </a:xfrm>
          <a:ln/>
        </p:spPr>
      </p:sp>
      <p:sp>
        <p:nvSpPr>
          <p:cNvPr id="163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043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FC8D4-C522-4CE6-B8D7-DE289EA94FEF}" type="slidenum">
              <a:rPr lang="en-GB"/>
              <a:pPr/>
              <a:t>23</a:t>
            </a:fld>
            <a:endParaRPr lang="en-GB"/>
          </a:p>
        </p:txBody>
      </p:sp>
      <p:sp>
        <p:nvSpPr>
          <p:cNvPr id="164866" name="Rectangle 2"/>
          <p:cNvSpPr>
            <a:spLocks noGrp="1" noRot="1" noChangeAspect="1" noChangeArrowheads="1" noTextEdit="1"/>
          </p:cNvSpPr>
          <p:nvPr>
            <p:ph type="sldImg"/>
          </p:nvPr>
        </p:nvSpPr>
        <p:spPr>
          <a:xfrm>
            <a:off x="381000" y="685800"/>
            <a:ext cx="6096000" cy="3429000"/>
          </a:xfrm>
          <a:ln/>
        </p:spPr>
      </p:sp>
      <p:sp>
        <p:nvSpPr>
          <p:cNvPr id="16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137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TextEdit="1"/>
          </p:cNvSpPr>
          <p:nvPr>
            <p:ph type="sldImg"/>
          </p:nvPr>
        </p:nvSpPr>
        <p:spPr bwMode="auto">
          <a:noFill/>
          <a:ln>
            <a:solidFill>
              <a:srgbClr val="000000"/>
            </a:solidFill>
            <a:miter lim="800000"/>
            <a:headEnd/>
            <a:tailEnd/>
          </a:ln>
        </p:spPr>
      </p:sp>
      <p:sp>
        <p:nvSpPr>
          <p:cNvPr id="849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C883E2BC-D478-443B-82C9-7643743F1EC9}" type="slidenum">
              <a:rPr lang="en-GB" altLang="en-US" smtClean="0"/>
              <a:pPr/>
              <a:t>‹#›</a:t>
            </a:fld>
            <a:endParaRPr lang="en-GB" altLang="en-US"/>
          </a:p>
        </p:txBody>
      </p:sp>
    </p:spTree>
    <p:extLst>
      <p:ext uri="{BB962C8B-B14F-4D97-AF65-F5344CB8AC3E}">
        <p14:creationId xmlns:p14="http://schemas.microsoft.com/office/powerpoint/2010/main" val="219060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A44386D6-7C08-43D2-A00F-96A50407F955}" type="slidenum">
              <a:rPr lang="en-GB" altLang="en-US" smtClean="0"/>
              <a:pPr/>
              <a:t>‹#›</a:t>
            </a:fld>
            <a:endParaRPr lang="en-GB" altLang="en-US"/>
          </a:p>
        </p:txBody>
      </p:sp>
    </p:spTree>
    <p:extLst>
      <p:ext uri="{BB962C8B-B14F-4D97-AF65-F5344CB8AC3E}">
        <p14:creationId xmlns:p14="http://schemas.microsoft.com/office/powerpoint/2010/main" val="75226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A308EF9C-35DE-485B-90BD-1A3600021943}" type="slidenum">
              <a:rPr lang="en-GB" altLang="en-US" smtClean="0"/>
              <a:pPr/>
              <a:t>‹#›</a:t>
            </a:fld>
            <a:endParaRPr lang="en-GB" altLang="en-US"/>
          </a:p>
        </p:txBody>
      </p:sp>
    </p:spTree>
    <p:extLst>
      <p:ext uri="{BB962C8B-B14F-4D97-AF65-F5344CB8AC3E}">
        <p14:creationId xmlns:p14="http://schemas.microsoft.com/office/powerpoint/2010/main" val="1233498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pPr>
              <a:defRPr/>
            </a:pPr>
            <a:fld id="{A2A97B4D-0312-4583-BEF6-4C08D6ADC6C5}" type="slidenum">
              <a:rPr lang="en-GB"/>
              <a:pPr>
                <a:defRPr/>
              </a:pPr>
              <a:t>‹#›</a:t>
            </a:fld>
            <a:endParaRPr lang="en-GB"/>
          </a:p>
        </p:txBody>
      </p:sp>
    </p:spTree>
    <p:extLst>
      <p:ext uri="{BB962C8B-B14F-4D97-AF65-F5344CB8AC3E}">
        <p14:creationId xmlns:p14="http://schemas.microsoft.com/office/powerpoint/2010/main" val="2826212359"/>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E997D4B5-BAB9-4E48-9D1A-1B817C2C5AC1}" type="slidenum">
              <a:rPr lang="en-GB"/>
              <a:pPr>
                <a:defRPr/>
              </a:pPr>
              <a:t>‹#›</a:t>
            </a:fld>
            <a:endParaRPr lang="en-GB"/>
          </a:p>
        </p:txBody>
      </p:sp>
    </p:spTree>
    <p:extLst>
      <p:ext uri="{BB962C8B-B14F-4D97-AF65-F5344CB8AC3E}">
        <p14:creationId xmlns:p14="http://schemas.microsoft.com/office/powerpoint/2010/main" val="5822041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197600" y="1600201"/>
            <a:ext cx="53848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96194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BC3A7084-CFAB-40A3-B0E5-54CE78DE80E7}" type="slidenum">
              <a:rPr lang="en-GB" altLang="en-US" smtClean="0"/>
              <a:pPr/>
              <a:t>‹#›</a:t>
            </a:fld>
            <a:endParaRPr lang="en-GB" altLang="en-US"/>
          </a:p>
        </p:txBody>
      </p:sp>
    </p:spTree>
    <p:extLst>
      <p:ext uri="{BB962C8B-B14F-4D97-AF65-F5344CB8AC3E}">
        <p14:creationId xmlns:p14="http://schemas.microsoft.com/office/powerpoint/2010/main" val="249256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ltLang="en-US"/>
          </a:p>
        </p:txBody>
      </p:sp>
      <p:sp>
        <p:nvSpPr>
          <p:cNvPr id="5" name="Footer Placeholder 4"/>
          <p:cNvSpPr>
            <a:spLocks noGrp="1"/>
          </p:cNvSpPr>
          <p:nvPr>
            <p:ph type="ftr" sz="quarter" idx="11"/>
          </p:nvPr>
        </p:nvSpPr>
        <p:spPr/>
        <p:txBody>
          <a:bodyPr/>
          <a:lstStyle/>
          <a:p>
            <a:endParaRPr lang="en-GB" altLang="en-US"/>
          </a:p>
        </p:txBody>
      </p:sp>
      <p:sp>
        <p:nvSpPr>
          <p:cNvPr id="6" name="Slide Number Placeholder 5"/>
          <p:cNvSpPr>
            <a:spLocks noGrp="1"/>
          </p:cNvSpPr>
          <p:nvPr>
            <p:ph type="sldNum" sz="quarter" idx="12"/>
          </p:nvPr>
        </p:nvSpPr>
        <p:spPr/>
        <p:txBody>
          <a:bodyPr/>
          <a:lstStyle/>
          <a:p>
            <a:fld id="{9CA91D8B-E861-44A1-979A-CEDBD09637C4}" type="slidenum">
              <a:rPr lang="en-GB" altLang="en-US" smtClean="0"/>
              <a:pPr/>
              <a:t>‹#›</a:t>
            </a:fld>
            <a:endParaRPr lang="en-GB" altLang="en-US"/>
          </a:p>
        </p:txBody>
      </p:sp>
    </p:spTree>
    <p:extLst>
      <p:ext uri="{BB962C8B-B14F-4D97-AF65-F5344CB8AC3E}">
        <p14:creationId xmlns:p14="http://schemas.microsoft.com/office/powerpoint/2010/main" val="374951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372D4B20-80BF-49AA-AC6E-144BCFA229CC}" type="slidenum">
              <a:rPr lang="en-GB" altLang="en-US" smtClean="0"/>
              <a:pPr/>
              <a:t>‹#›</a:t>
            </a:fld>
            <a:endParaRPr lang="en-GB" altLang="en-US"/>
          </a:p>
        </p:txBody>
      </p:sp>
    </p:spTree>
    <p:extLst>
      <p:ext uri="{BB962C8B-B14F-4D97-AF65-F5344CB8AC3E}">
        <p14:creationId xmlns:p14="http://schemas.microsoft.com/office/powerpoint/2010/main" val="576578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ltLang="en-US"/>
          </a:p>
        </p:txBody>
      </p:sp>
      <p:sp>
        <p:nvSpPr>
          <p:cNvPr id="8" name="Footer Placeholder 7"/>
          <p:cNvSpPr>
            <a:spLocks noGrp="1"/>
          </p:cNvSpPr>
          <p:nvPr>
            <p:ph type="ftr" sz="quarter" idx="11"/>
          </p:nvPr>
        </p:nvSpPr>
        <p:spPr/>
        <p:txBody>
          <a:bodyPr/>
          <a:lstStyle/>
          <a:p>
            <a:endParaRPr lang="en-GB" altLang="en-US"/>
          </a:p>
        </p:txBody>
      </p:sp>
      <p:sp>
        <p:nvSpPr>
          <p:cNvPr id="9" name="Slide Number Placeholder 8"/>
          <p:cNvSpPr>
            <a:spLocks noGrp="1"/>
          </p:cNvSpPr>
          <p:nvPr>
            <p:ph type="sldNum" sz="quarter" idx="12"/>
          </p:nvPr>
        </p:nvSpPr>
        <p:spPr/>
        <p:txBody>
          <a:bodyPr/>
          <a:lstStyle/>
          <a:p>
            <a:fld id="{4202F3B5-9338-4B16-8FCF-E311755BC02D}" type="slidenum">
              <a:rPr lang="en-GB" altLang="en-US" smtClean="0"/>
              <a:pPr/>
              <a:t>‹#›</a:t>
            </a:fld>
            <a:endParaRPr lang="en-GB" altLang="en-US"/>
          </a:p>
        </p:txBody>
      </p:sp>
    </p:spTree>
    <p:extLst>
      <p:ext uri="{BB962C8B-B14F-4D97-AF65-F5344CB8AC3E}">
        <p14:creationId xmlns:p14="http://schemas.microsoft.com/office/powerpoint/2010/main" val="3447433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ltLang="en-US"/>
          </a:p>
        </p:txBody>
      </p:sp>
      <p:sp>
        <p:nvSpPr>
          <p:cNvPr id="4" name="Footer Placeholder 3"/>
          <p:cNvSpPr>
            <a:spLocks noGrp="1"/>
          </p:cNvSpPr>
          <p:nvPr>
            <p:ph type="ftr" sz="quarter" idx="11"/>
          </p:nvPr>
        </p:nvSpPr>
        <p:spPr/>
        <p:txBody>
          <a:bodyPr/>
          <a:lstStyle/>
          <a:p>
            <a:endParaRPr lang="en-GB" altLang="en-US"/>
          </a:p>
        </p:txBody>
      </p:sp>
      <p:sp>
        <p:nvSpPr>
          <p:cNvPr id="5" name="Slide Number Placeholder 4"/>
          <p:cNvSpPr>
            <a:spLocks noGrp="1"/>
          </p:cNvSpPr>
          <p:nvPr>
            <p:ph type="sldNum" sz="quarter" idx="12"/>
          </p:nvPr>
        </p:nvSpPr>
        <p:spPr/>
        <p:txBody>
          <a:bodyPr/>
          <a:lstStyle/>
          <a:p>
            <a:fld id="{9118CB45-D820-4131-AD8F-575331B33468}" type="slidenum">
              <a:rPr lang="en-GB" altLang="en-US" smtClean="0"/>
              <a:pPr/>
              <a:t>‹#›</a:t>
            </a:fld>
            <a:endParaRPr lang="en-GB" altLang="en-US"/>
          </a:p>
        </p:txBody>
      </p:sp>
    </p:spTree>
    <p:extLst>
      <p:ext uri="{BB962C8B-B14F-4D97-AF65-F5344CB8AC3E}">
        <p14:creationId xmlns:p14="http://schemas.microsoft.com/office/powerpoint/2010/main" val="424971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ltLang="en-US"/>
          </a:p>
        </p:txBody>
      </p:sp>
      <p:sp>
        <p:nvSpPr>
          <p:cNvPr id="3" name="Footer Placeholder 2"/>
          <p:cNvSpPr>
            <a:spLocks noGrp="1"/>
          </p:cNvSpPr>
          <p:nvPr>
            <p:ph type="ftr" sz="quarter" idx="11"/>
          </p:nvPr>
        </p:nvSpPr>
        <p:spPr/>
        <p:txBody>
          <a:bodyPr/>
          <a:lstStyle/>
          <a:p>
            <a:endParaRPr lang="en-GB" altLang="en-US"/>
          </a:p>
        </p:txBody>
      </p:sp>
      <p:sp>
        <p:nvSpPr>
          <p:cNvPr id="4" name="Slide Number Placeholder 3"/>
          <p:cNvSpPr>
            <a:spLocks noGrp="1"/>
          </p:cNvSpPr>
          <p:nvPr>
            <p:ph type="sldNum" sz="quarter" idx="12"/>
          </p:nvPr>
        </p:nvSpPr>
        <p:spPr/>
        <p:txBody>
          <a:bodyPr/>
          <a:lstStyle/>
          <a:p>
            <a:fld id="{45816DEB-A1D8-42A2-8D04-19CD9B3C0039}" type="slidenum">
              <a:rPr lang="en-GB" altLang="en-US" smtClean="0"/>
              <a:pPr/>
              <a:t>‹#›</a:t>
            </a:fld>
            <a:endParaRPr lang="en-GB" altLang="en-US"/>
          </a:p>
        </p:txBody>
      </p:sp>
    </p:spTree>
    <p:extLst>
      <p:ext uri="{BB962C8B-B14F-4D97-AF65-F5344CB8AC3E}">
        <p14:creationId xmlns:p14="http://schemas.microsoft.com/office/powerpoint/2010/main" val="2213137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AC6E7244-38B2-47A9-8CD6-9F9D80FE8353}" type="slidenum">
              <a:rPr lang="en-GB" altLang="en-US" smtClean="0"/>
              <a:pPr/>
              <a:t>‹#›</a:t>
            </a:fld>
            <a:endParaRPr lang="en-GB" altLang="en-US"/>
          </a:p>
        </p:txBody>
      </p:sp>
    </p:spTree>
    <p:extLst>
      <p:ext uri="{BB962C8B-B14F-4D97-AF65-F5344CB8AC3E}">
        <p14:creationId xmlns:p14="http://schemas.microsoft.com/office/powerpoint/2010/main" val="336184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ltLang="en-US"/>
          </a:p>
        </p:txBody>
      </p:sp>
      <p:sp>
        <p:nvSpPr>
          <p:cNvPr id="6" name="Footer Placeholder 5"/>
          <p:cNvSpPr>
            <a:spLocks noGrp="1"/>
          </p:cNvSpPr>
          <p:nvPr>
            <p:ph type="ftr" sz="quarter" idx="11"/>
          </p:nvPr>
        </p:nvSpPr>
        <p:spPr/>
        <p:txBody>
          <a:bodyPr/>
          <a:lstStyle/>
          <a:p>
            <a:endParaRPr lang="en-GB" altLang="en-US"/>
          </a:p>
        </p:txBody>
      </p:sp>
      <p:sp>
        <p:nvSpPr>
          <p:cNvPr id="7" name="Slide Number Placeholder 6"/>
          <p:cNvSpPr>
            <a:spLocks noGrp="1"/>
          </p:cNvSpPr>
          <p:nvPr>
            <p:ph type="sldNum" sz="quarter" idx="12"/>
          </p:nvPr>
        </p:nvSpPr>
        <p:spPr/>
        <p:txBody>
          <a:bodyPr/>
          <a:lstStyle/>
          <a:p>
            <a:fld id="{E1ACDAE6-88F9-4C0E-8B52-23E24BBD808D}" type="slidenum">
              <a:rPr lang="en-GB" altLang="en-US" smtClean="0"/>
              <a:pPr/>
              <a:t>‹#›</a:t>
            </a:fld>
            <a:endParaRPr lang="en-GB" altLang="en-US"/>
          </a:p>
        </p:txBody>
      </p:sp>
    </p:spTree>
    <p:extLst>
      <p:ext uri="{BB962C8B-B14F-4D97-AF65-F5344CB8AC3E}">
        <p14:creationId xmlns:p14="http://schemas.microsoft.com/office/powerpoint/2010/main" val="405684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5ED07-1451-4D06-B218-191A0B3046EF}" type="slidenum">
              <a:rPr lang="en-GB" altLang="en-US" smtClean="0"/>
              <a:pPr/>
              <a:t>‹#›</a:t>
            </a:fld>
            <a:endParaRPr lang="en-GB" altLang="en-US"/>
          </a:p>
        </p:txBody>
      </p:sp>
    </p:spTree>
    <p:extLst>
      <p:ext uri="{BB962C8B-B14F-4D97-AF65-F5344CB8AC3E}">
        <p14:creationId xmlns:p14="http://schemas.microsoft.com/office/powerpoint/2010/main" val="393225219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6" r:id="rId12"/>
    <p:sldLayoutId id="2147483727" r:id="rId13"/>
    <p:sldLayoutId id="214748372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w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G"/><Relationship Id="rId4" Type="http://schemas.openxmlformats.org/officeDocument/2006/relationships/image" Target="../media/image17.jpeg"/><Relationship Id="rId9"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55.jpe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ctrTitle"/>
          </p:nvPr>
        </p:nvSpPr>
        <p:spPr>
          <a:xfrm>
            <a:off x="1271464" y="1052736"/>
            <a:ext cx="9360966" cy="4176464"/>
          </a:xfrm>
        </p:spPr>
        <p:txBody>
          <a:bodyPr>
            <a:noAutofit/>
          </a:bodyPr>
          <a:lstStyle/>
          <a:p>
            <a:pPr eaLnBrk="1" hangingPunct="1"/>
            <a:r>
              <a:rPr lang="en-GB" sz="4800" b="1" dirty="0">
                <a:solidFill>
                  <a:srgbClr val="0000FF"/>
                </a:solidFill>
                <a:latin typeface="Copperplate Gothic Bold" panose="020E0705020206020404" pitchFamily="34" charset="0"/>
              </a:rPr>
              <a:t>The UK Marine Pollution Preparedness and Response</a:t>
            </a:r>
            <a:br>
              <a:rPr lang="en-GB" sz="4800" b="1" dirty="0">
                <a:solidFill>
                  <a:srgbClr val="0000FF"/>
                </a:solidFill>
                <a:latin typeface="Copperplate Gothic Bold" panose="020E0705020206020404" pitchFamily="34" charset="0"/>
              </a:rPr>
            </a:br>
            <a:endParaRPr lang="en-GB" sz="4800" b="1" dirty="0">
              <a:solidFill>
                <a:srgbClr val="0000FF"/>
              </a:solidFill>
              <a:latin typeface="Copperplate Gothic Bold" panose="020E0705020206020404" pitchFamily="34" charset="0"/>
            </a:endParaRPr>
          </a:p>
        </p:txBody>
      </p:sp>
    </p:spTree>
    <p:extLst>
      <p:ext uri="{BB962C8B-B14F-4D97-AF65-F5344CB8AC3E}">
        <p14:creationId xmlns:p14="http://schemas.microsoft.com/office/powerpoint/2010/main" val="1475113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3050976" y="116632"/>
            <a:ext cx="8229600" cy="1143000"/>
          </a:xfrm>
        </p:spPr>
        <p:txBody>
          <a:bodyPr/>
          <a:lstStyle/>
          <a:p>
            <a:pPr eaLnBrk="1" hangingPunct="1"/>
            <a:r>
              <a:rPr lang="en-GB" sz="3600" dirty="0">
                <a:solidFill>
                  <a:srgbClr val="0000FF"/>
                </a:solidFill>
                <a:latin typeface="Copperplate Gothic Bold" panose="020E0705020206020404" pitchFamily="34" charset="0"/>
              </a:rPr>
              <a:t>UK Strategic Overview</a:t>
            </a:r>
          </a:p>
        </p:txBody>
      </p:sp>
      <p:sp>
        <p:nvSpPr>
          <p:cNvPr id="2" name="Content Placeholder 1">
            <a:extLst>
              <a:ext uri="{FF2B5EF4-FFF2-40B4-BE49-F238E27FC236}">
                <a16:creationId xmlns:a16="http://schemas.microsoft.com/office/drawing/2014/main" id="{2DD35F50-7CA9-4EA6-9A06-0A9FAEF81D74}"/>
              </a:ext>
            </a:extLst>
          </p:cNvPr>
          <p:cNvSpPr>
            <a:spLocks noGrp="1"/>
          </p:cNvSpPr>
          <p:nvPr>
            <p:ph idx="1"/>
          </p:nvPr>
        </p:nvSpPr>
        <p:spPr>
          <a:xfrm>
            <a:off x="515380" y="2060848"/>
            <a:ext cx="11161240" cy="4525963"/>
          </a:xfrm>
        </p:spPr>
        <p:txBody>
          <a:bodyPr/>
          <a:lstStyle/>
          <a:p>
            <a:pPr>
              <a:defRPr/>
            </a:pPr>
            <a:r>
              <a:rPr lang="en-GB" sz="2400" dirty="0">
                <a:solidFill>
                  <a:srgbClr val="000000"/>
                </a:solidFill>
                <a:latin typeface="Arial"/>
              </a:rPr>
              <a:t>The Secretary of State for Transport has overall responsibility for taking or co-ordinating measures to prevent, reduce and minimise the effects of marine pollution.</a:t>
            </a:r>
          </a:p>
          <a:p>
            <a:pPr marL="400050" lvl="1" indent="0">
              <a:buNone/>
              <a:defRPr/>
            </a:pPr>
            <a:endParaRPr lang="en-GB" sz="1000" dirty="0">
              <a:solidFill>
                <a:srgbClr val="000000"/>
              </a:solidFill>
              <a:latin typeface="Arial"/>
            </a:endParaRPr>
          </a:p>
          <a:p>
            <a:pPr>
              <a:defRPr/>
            </a:pPr>
            <a:r>
              <a:rPr lang="en-GB" sz="2400" dirty="0">
                <a:solidFill>
                  <a:srgbClr val="000000"/>
                </a:solidFill>
                <a:latin typeface="Arial"/>
              </a:rPr>
              <a:t>MCA is the National Competent Authority for OPRC in the UK and is tasked to:</a:t>
            </a:r>
          </a:p>
          <a:p>
            <a:pPr marL="857250" lvl="1" indent="-457200">
              <a:buFont typeface="Arial" panose="020B0604020202020204" pitchFamily="34" charset="0"/>
              <a:buChar char="-"/>
              <a:defRPr/>
            </a:pPr>
            <a:endParaRPr lang="en-GB" sz="1200" dirty="0">
              <a:solidFill>
                <a:srgbClr val="000000"/>
              </a:solidFill>
              <a:latin typeface="Arial"/>
            </a:endParaRPr>
          </a:p>
          <a:p>
            <a:pPr marL="857250" lvl="1" indent="-457200">
              <a:buFont typeface="Arial" panose="020B0604020202020204" pitchFamily="34" charset="0"/>
              <a:buChar char="-"/>
              <a:defRPr/>
            </a:pPr>
            <a:r>
              <a:rPr lang="en-GB" sz="2200" dirty="0">
                <a:solidFill>
                  <a:srgbClr val="000000"/>
                </a:solidFill>
                <a:latin typeface="Arial"/>
              </a:rPr>
              <a:t>minimise the risk of pollution from ships and offshore installations, </a:t>
            </a:r>
          </a:p>
          <a:p>
            <a:pPr marL="400050" lvl="1" indent="0">
              <a:buNone/>
              <a:defRPr/>
            </a:pPr>
            <a:endParaRPr lang="en-GB" sz="1200" dirty="0">
              <a:solidFill>
                <a:srgbClr val="000000"/>
              </a:solidFill>
              <a:latin typeface="Arial"/>
            </a:endParaRPr>
          </a:p>
          <a:p>
            <a:pPr marL="857250" lvl="1" indent="-457200">
              <a:buFont typeface="Arial" panose="020B0604020202020204" pitchFamily="34" charset="0"/>
              <a:buChar char="-"/>
              <a:defRPr/>
            </a:pPr>
            <a:r>
              <a:rPr lang="en-GB" sz="2200" dirty="0">
                <a:solidFill>
                  <a:srgbClr val="000000"/>
                </a:solidFill>
                <a:latin typeface="Arial"/>
              </a:rPr>
              <a:t>where pollution occurs, minimise the impact on UK waters, coastlines and economic interests.</a:t>
            </a:r>
            <a:endParaRPr lang="en-GB" sz="1000" dirty="0">
              <a:solidFill>
                <a:srgbClr val="000000"/>
              </a:solidFill>
              <a:latin typeface="Arial"/>
            </a:endParaRPr>
          </a:p>
          <a:p>
            <a:pPr marL="857250" lvl="1" indent="-457200">
              <a:buFont typeface="Arial" panose="020B0604020202020204" pitchFamily="34" charset="0"/>
              <a:buChar char="-"/>
              <a:defRPr/>
            </a:pPr>
            <a:endParaRPr lang="en-GB" sz="1000" dirty="0">
              <a:solidFill>
                <a:srgbClr val="000000"/>
              </a:solidFill>
              <a:latin typeface="Arial"/>
            </a:endParaRPr>
          </a:p>
          <a:p>
            <a:pPr marL="857250" lvl="1" indent="-457200">
              <a:buFont typeface="Arial" panose="020B0604020202020204" pitchFamily="34" charset="0"/>
              <a:buChar char="-"/>
              <a:defRPr/>
            </a:pPr>
            <a:r>
              <a:rPr lang="en-GB" sz="2200" dirty="0">
                <a:solidFill>
                  <a:srgbClr val="000000"/>
                </a:solidFill>
                <a:latin typeface="Arial"/>
              </a:rPr>
              <a:t>takes the lead in pollution at sea from ships</a:t>
            </a:r>
          </a:p>
          <a:p>
            <a:endParaRPr lang="en-GB" sz="2400" dirty="0"/>
          </a:p>
        </p:txBody>
      </p:sp>
    </p:spTree>
    <p:extLst>
      <p:ext uri="{BB962C8B-B14F-4D97-AF65-F5344CB8AC3E}">
        <p14:creationId xmlns:p14="http://schemas.microsoft.com/office/powerpoint/2010/main" val="33285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2999656" y="116632"/>
            <a:ext cx="6840760" cy="1143000"/>
          </a:xfrm>
        </p:spPr>
        <p:txBody>
          <a:bodyPr/>
          <a:lstStyle/>
          <a:p>
            <a:pPr eaLnBrk="1" hangingPunct="1"/>
            <a:r>
              <a:rPr lang="en-GB" sz="3600" dirty="0">
                <a:solidFill>
                  <a:srgbClr val="0000FF"/>
                </a:solidFill>
                <a:latin typeface="Copperplate Gothic Bold" panose="020E0705020206020404" pitchFamily="34" charset="0"/>
              </a:rPr>
              <a:t>UK Strategic Overview</a:t>
            </a:r>
          </a:p>
        </p:txBody>
      </p:sp>
      <p:sp>
        <p:nvSpPr>
          <p:cNvPr id="2" name="Content Placeholder 1">
            <a:extLst>
              <a:ext uri="{FF2B5EF4-FFF2-40B4-BE49-F238E27FC236}">
                <a16:creationId xmlns:a16="http://schemas.microsoft.com/office/drawing/2014/main" id="{174F4E37-BC79-4021-B71D-BC68AC388BC3}"/>
              </a:ext>
            </a:extLst>
          </p:cNvPr>
          <p:cNvSpPr>
            <a:spLocks noGrp="1"/>
          </p:cNvSpPr>
          <p:nvPr>
            <p:ph idx="1"/>
          </p:nvPr>
        </p:nvSpPr>
        <p:spPr>
          <a:xfrm>
            <a:off x="551384" y="2060848"/>
            <a:ext cx="10945216" cy="4525963"/>
          </a:xfrm>
        </p:spPr>
        <p:txBody>
          <a:bodyPr>
            <a:normAutofit/>
          </a:bodyPr>
          <a:lstStyle/>
          <a:p>
            <a:r>
              <a:rPr lang="en-GB" sz="2400" dirty="0">
                <a:latin typeface="Arial" panose="020B0604020202020204" pitchFamily="34" charset="0"/>
                <a:cs typeface="Arial" panose="020B0604020202020204" pitchFamily="34" charset="0"/>
              </a:rPr>
              <a:t>The ‘Offshore Petroleum Regulator for Environment and Decommissioning (OPRED)’, on behalf of BEIS, has the responsibility for offshore oil &amp; gas environmental policy.</a:t>
            </a:r>
          </a:p>
          <a:p>
            <a:endParaRPr lang="en-GB" sz="2400"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offshore infrastructure environmental inspections</a:t>
            </a:r>
          </a:p>
          <a:p>
            <a:pPr lvl="1"/>
            <a:r>
              <a:rPr lang="en-GB" dirty="0">
                <a:latin typeface="Arial" panose="020B0604020202020204" pitchFamily="34" charset="0"/>
                <a:cs typeface="Arial" panose="020B0604020202020204" pitchFamily="34" charset="0"/>
              </a:rPr>
              <a:t>incident investigation</a:t>
            </a:r>
          </a:p>
          <a:p>
            <a:pPr lvl="1"/>
            <a:r>
              <a:rPr lang="en-GB" dirty="0">
                <a:latin typeface="Arial" panose="020B0604020202020204" pitchFamily="34" charset="0"/>
                <a:cs typeface="Arial" panose="020B0604020202020204" pitchFamily="34" charset="0"/>
              </a:rPr>
              <a:t>review applications and issue environmental permits and consents</a:t>
            </a:r>
          </a:p>
          <a:p>
            <a:pPr lvl="1"/>
            <a:r>
              <a:rPr lang="en-GB" dirty="0">
                <a:latin typeface="Arial" panose="020B0604020202020204" pitchFamily="34" charset="0"/>
                <a:cs typeface="Arial" panose="020B0604020202020204" pitchFamily="34" charset="0"/>
              </a:rPr>
              <a:t>review and approve Oil Pollution Emergency Plans</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918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7A629382-B745-4EC3-850C-1B967E409F56}"/>
              </a:ext>
            </a:extLst>
          </p:cNvPr>
          <p:cNvSpPr txBox="1">
            <a:spLocks noChangeArrowheads="1"/>
          </p:cNvSpPr>
          <p:nvPr/>
        </p:nvSpPr>
        <p:spPr bwMode="auto">
          <a:xfrm>
            <a:off x="479376" y="2178495"/>
            <a:ext cx="11161240"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SzPct val="80000"/>
            </a:pPr>
            <a:r>
              <a:rPr lang="en-US" altLang="en-US" sz="2400" dirty="0"/>
              <a:t>Port / </a:t>
            </a:r>
            <a:r>
              <a:rPr lang="en-US" altLang="en-US" sz="2400" dirty="0" err="1"/>
              <a:t>Harbour</a:t>
            </a:r>
            <a:r>
              <a:rPr lang="en-US" altLang="en-US" sz="2400" dirty="0"/>
              <a:t> Authorities, Oil Handling Facilities ashore, </a:t>
            </a:r>
            <a:r>
              <a:rPr lang="en-GB" altLang="en-US" sz="2400" dirty="0"/>
              <a:t>Owners and Masters of ships </a:t>
            </a:r>
            <a:r>
              <a:rPr lang="en-US" altLang="en-US" sz="2400" dirty="0"/>
              <a:t>have a statutory responsibility for </a:t>
            </a:r>
            <a:r>
              <a:rPr lang="en-GB" altLang="en-US" sz="2400" dirty="0"/>
              <a:t>ensuring they do not pollute the sea and for the </a:t>
            </a:r>
            <a:r>
              <a:rPr lang="en-US" altLang="en-US" sz="2400" dirty="0"/>
              <a:t>clean-up of pollution they have caused.</a:t>
            </a:r>
          </a:p>
          <a:p>
            <a:pPr>
              <a:lnSpc>
                <a:spcPct val="80000"/>
              </a:lnSpc>
              <a:buSzPct val="80000"/>
            </a:pPr>
            <a:endParaRPr lang="en-US" altLang="en-US" sz="2400" dirty="0"/>
          </a:p>
          <a:p>
            <a:pPr>
              <a:lnSpc>
                <a:spcPct val="80000"/>
              </a:lnSpc>
              <a:buSzPct val="80000"/>
            </a:pPr>
            <a:r>
              <a:rPr lang="en-GB" altLang="en-US" sz="2400" dirty="0"/>
              <a:t>A Harbour Master or other individual having charge of a harbour, and any individual having charge of an oil handling facility (except those which are pipelines), who observes or is made aware of any event involving a discharge of or probable discharge of oil, or the presence of oil in the sea </a:t>
            </a:r>
            <a:r>
              <a:rPr lang="en-GB" altLang="en-US" sz="2400" b="1" dirty="0"/>
              <a:t>shall without delay report the event, or the presence of oil, as the case may be, to HM Coastguard.</a:t>
            </a:r>
            <a:endParaRPr lang="en-US" altLang="en-US" sz="2400" b="1" dirty="0"/>
          </a:p>
        </p:txBody>
      </p:sp>
      <p:sp>
        <p:nvSpPr>
          <p:cNvPr id="21507" name="Rectangle 2">
            <a:extLst>
              <a:ext uri="{FF2B5EF4-FFF2-40B4-BE49-F238E27FC236}">
                <a16:creationId xmlns:a16="http://schemas.microsoft.com/office/drawing/2014/main" id="{270063FA-11A9-4F8B-B532-87291B7EEE8E}"/>
              </a:ext>
            </a:extLst>
          </p:cNvPr>
          <p:cNvSpPr>
            <a:spLocks noGrp="1" noChangeArrowheads="1"/>
          </p:cNvSpPr>
          <p:nvPr>
            <p:ph type="title"/>
          </p:nvPr>
        </p:nvSpPr>
        <p:spPr>
          <a:xfrm>
            <a:off x="2279576" y="332656"/>
            <a:ext cx="8640957" cy="1143000"/>
          </a:xfrm>
        </p:spPr>
        <p:txBody>
          <a:bodyPr>
            <a:normAutofit fontScale="90000"/>
          </a:bodyPr>
          <a:lstStyle/>
          <a:p>
            <a:pPr algn="ctr" eaLnBrk="1" hangingPunct="1"/>
            <a:r>
              <a:rPr lang="en-GB" altLang="en-US" sz="4000" dirty="0">
                <a:solidFill>
                  <a:srgbClr val="0000FF"/>
                </a:solidFill>
                <a:latin typeface="Copperplate Gothic Bold" panose="020E0705020206020404" pitchFamily="34" charset="0"/>
              </a:rPr>
              <a:t>Counter Pollution Operations in UK</a:t>
            </a:r>
            <a:endParaRPr lang="en-US" altLang="en-US" sz="4000" dirty="0">
              <a:solidFill>
                <a:srgbClr val="0000FF"/>
              </a:solidFill>
              <a:latin typeface="Copperplate Gothic Bold" panose="020E0705020206020404" pitchFamily="34"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a:extLst>
              <a:ext uri="{FF2B5EF4-FFF2-40B4-BE49-F238E27FC236}">
                <a16:creationId xmlns:a16="http://schemas.microsoft.com/office/drawing/2014/main" id="{443F61AB-40E4-40A1-877F-45564B3A178F}"/>
              </a:ext>
            </a:extLst>
          </p:cNvPr>
          <p:cNvSpPr txBox="1">
            <a:spLocks noChangeArrowheads="1"/>
          </p:cNvSpPr>
          <p:nvPr/>
        </p:nvSpPr>
        <p:spPr bwMode="auto">
          <a:xfrm>
            <a:off x="479376" y="1988840"/>
            <a:ext cx="1094521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400" dirty="0">
                <a:cs typeface="Arial" panose="020B0604020202020204" pitchFamily="34" charset="0"/>
              </a:rPr>
              <a:t>Local Authorities have a statutory duty to plan for, or carry out, shoreline clean-up. </a:t>
            </a:r>
          </a:p>
          <a:p>
            <a:pPr marL="0" indent="0" eaLnBrk="1" hangingPunct="1">
              <a:spcBef>
                <a:spcPct val="0"/>
              </a:spcBef>
              <a:buNone/>
            </a:pPr>
            <a:endParaRPr lang="en-GB" altLang="en-US" sz="2400" dirty="0">
              <a:cs typeface="Arial" panose="020B0604020202020204" pitchFamily="34" charset="0"/>
            </a:endParaRPr>
          </a:p>
          <a:p>
            <a:pPr eaLnBrk="1" hangingPunct="1">
              <a:spcBef>
                <a:spcPct val="0"/>
              </a:spcBef>
            </a:pPr>
            <a:r>
              <a:rPr lang="en-GB" altLang="en-US" sz="2400" dirty="0">
                <a:cs typeface="Arial" panose="020B0604020202020204" pitchFamily="34" charset="0"/>
              </a:rPr>
              <a:t>In addition as Cat 1 Responders they are to:</a:t>
            </a:r>
          </a:p>
          <a:p>
            <a:pPr eaLnBrk="1" hangingPunct="1">
              <a:spcBef>
                <a:spcPct val="0"/>
              </a:spcBef>
            </a:pPr>
            <a:endParaRPr lang="en-GB" altLang="en-US" sz="1200" dirty="0">
              <a:cs typeface="Arial" panose="020B0604020202020204" pitchFamily="34" charset="0"/>
            </a:endParaRPr>
          </a:p>
          <a:p>
            <a:pPr lvl="1">
              <a:spcBef>
                <a:spcPct val="0"/>
              </a:spcBef>
            </a:pPr>
            <a:r>
              <a:rPr lang="en-GB" altLang="en-US" sz="2400" dirty="0">
                <a:cs typeface="Arial" panose="020B0604020202020204" pitchFamily="34" charset="0"/>
              </a:rPr>
              <a:t>assess the risk of an emergency occurring</a:t>
            </a:r>
          </a:p>
          <a:p>
            <a:pPr lvl="1">
              <a:spcBef>
                <a:spcPct val="0"/>
              </a:spcBef>
            </a:pPr>
            <a:r>
              <a:rPr lang="en-GB" altLang="en-US" sz="2400" dirty="0">
                <a:cs typeface="Arial" panose="020B0604020202020204" pitchFamily="34" charset="0"/>
              </a:rPr>
              <a:t>Make business continuity arrangements</a:t>
            </a:r>
          </a:p>
          <a:p>
            <a:pPr lvl="1">
              <a:spcBef>
                <a:spcPct val="0"/>
              </a:spcBef>
            </a:pPr>
            <a:r>
              <a:rPr lang="en-GB" altLang="en-US" sz="2400" dirty="0">
                <a:cs typeface="Arial" panose="020B0604020202020204" pitchFamily="34" charset="0"/>
              </a:rPr>
              <a:t>Conduct emergency planning</a:t>
            </a:r>
          </a:p>
          <a:p>
            <a:pPr lvl="1">
              <a:spcBef>
                <a:spcPct val="0"/>
              </a:spcBef>
            </a:pPr>
            <a:r>
              <a:rPr lang="en-GB" altLang="en-US" sz="2400" dirty="0">
                <a:cs typeface="Arial" panose="020B0604020202020204" pitchFamily="34" charset="0"/>
              </a:rPr>
              <a:t>Inform, warn and advise the public</a:t>
            </a:r>
          </a:p>
          <a:p>
            <a:pPr lvl="1">
              <a:spcBef>
                <a:spcPct val="0"/>
              </a:spcBef>
            </a:pPr>
            <a:r>
              <a:rPr lang="en-GB" altLang="en-US" sz="2400" dirty="0">
                <a:cs typeface="Arial" panose="020B0604020202020204" pitchFamily="34" charset="0"/>
              </a:rPr>
              <a:t>Cooperate in resilience activities</a:t>
            </a:r>
          </a:p>
          <a:p>
            <a:pPr lvl="1">
              <a:spcBef>
                <a:spcPct val="0"/>
              </a:spcBef>
            </a:pPr>
            <a:r>
              <a:rPr lang="en-GB" altLang="en-US" sz="2400" dirty="0">
                <a:cs typeface="Arial" panose="020B0604020202020204" pitchFamily="34" charset="0"/>
              </a:rPr>
              <a:t>Share information</a:t>
            </a:r>
          </a:p>
        </p:txBody>
      </p:sp>
      <p:sp>
        <p:nvSpPr>
          <p:cNvPr id="22531" name="Rectangle 2">
            <a:extLst>
              <a:ext uri="{FF2B5EF4-FFF2-40B4-BE49-F238E27FC236}">
                <a16:creationId xmlns:a16="http://schemas.microsoft.com/office/drawing/2014/main" id="{06B3BD92-1057-4299-AA8E-87F4C01E6D82}"/>
              </a:ext>
            </a:extLst>
          </p:cNvPr>
          <p:cNvSpPr>
            <a:spLocks noGrp="1" noChangeArrowheads="1"/>
          </p:cNvSpPr>
          <p:nvPr>
            <p:ph type="title"/>
          </p:nvPr>
        </p:nvSpPr>
        <p:spPr>
          <a:xfrm>
            <a:off x="2495600" y="332656"/>
            <a:ext cx="8712965" cy="1143000"/>
          </a:xfrm>
        </p:spPr>
        <p:txBody>
          <a:bodyPr>
            <a:normAutofit fontScale="90000"/>
          </a:bodyPr>
          <a:lstStyle/>
          <a:p>
            <a:pPr algn="ctr" eaLnBrk="1" hangingPunct="1"/>
            <a:r>
              <a:rPr lang="en-GB" altLang="en-US" sz="4000" dirty="0">
                <a:solidFill>
                  <a:srgbClr val="0000FF"/>
                </a:solidFill>
                <a:latin typeface="Copperplate Gothic Bold" panose="020E0705020206020404" pitchFamily="34" charset="0"/>
              </a:rPr>
              <a:t>Counter Pollution Operations in UK</a:t>
            </a:r>
            <a:endParaRPr lang="en-US" altLang="en-US" sz="4000" dirty="0">
              <a:solidFill>
                <a:srgbClr val="0000FF"/>
              </a:solidFill>
              <a:latin typeface="Copperplate Gothic Bold" panose="020E0705020206020404" pitchFamily="34"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AADF44E-0679-4CE5-A4F3-D18F18C5BB5D}"/>
              </a:ext>
            </a:extLst>
          </p:cNvPr>
          <p:cNvSpPr txBox="1">
            <a:spLocks noGrp="1" noChangeArrowheads="1"/>
          </p:cNvSpPr>
          <p:nvPr>
            <p:ph idx="1"/>
          </p:nvPr>
        </p:nvSpPr>
        <p:spPr>
          <a:xfrm>
            <a:off x="3935760" y="2204864"/>
            <a:ext cx="4042792" cy="1584176"/>
          </a:xfrm>
          <a:prstGeom prst="rect">
            <a:avLst/>
          </a:prstGeom>
        </p:spPr>
        <p:txBody>
          <a:bodyPr vert="horz" wrap="square" lIns="0" tIns="0" rIns="0" bIns="0" numCol="1" rtlCol="0" anchor="t" anchorCtr="0" compatLnSpc="1">
            <a:prstTxWarp prst="textNoShape">
              <a:avLst/>
            </a:prstTxWarp>
            <a:noAutofit/>
          </a:bodyPr>
          <a:lstStyle>
            <a:lvl1pPr algn="l" defTabSz="914400" rtl="0" eaLnBrk="1" latinLnBrk="0" hangingPunct="1">
              <a:lnSpc>
                <a:spcPct val="85000"/>
              </a:lnSpc>
              <a:spcBef>
                <a:spcPct val="0"/>
              </a:spcBef>
              <a:buNone/>
              <a:defRPr sz="2400" b="1" kern="1200" spc="-30" baseline="0">
                <a:solidFill>
                  <a:schemeClr val="tx1"/>
                </a:solidFill>
                <a:latin typeface="+mj-lt"/>
                <a:ea typeface="+mj-ea"/>
                <a:cs typeface="+mj-cs"/>
              </a:defRPr>
            </a:lvl1pPr>
          </a:lstStyle>
          <a:p>
            <a:pPr algn="ctr"/>
            <a:endParaRPr lang="en-GB" altLang="en-US" sz="4000" dirty="0">
              <a:solidFill>
                <a:srgbClr val="0000FF"/>
              </a:solidFill>
              <a:latin typeface="Copperplate Gothic Bold" panose="020E0705020206020404" pitchFamily="34" charset="0"/>
            </a:endParaRPr>
          </a:p>
          <a:p>
            <a:pPr algn="ctr"/>
            <a:r>
              <a:rPr lang="en-GB" altLang="en-US" sz="4000" dirty="0">
                <a:solidFill>
                  <a:srgbClr val="0000FF"/>
                </a:solidFill>
                <a:latin typeface="Copperplate Gothic Bold" panose="020E0705020206020404" pitchFamily="34" charset="0"/>
              </a:rPr>
              <a:t>Responsible Areas</a:t>
            </a:r>
          </a:p>
          <a:p>
            <a:pPr algn="ctr"/>
            <a:endParaRPr lang="en-GB" altLang="en-US" sz="4000" dirty="0">
              <a:solidFill>
                <a:srgbClr val="0000FF"/>
              </a:solidFill>
              <a:latin typeface="Copperplate Gothic Bold" panose="020E0705020206020404" pitchFamily="34" charset="0"/>
            </a:endParaRPr>
          </a:p>
        </p:txBody>
      </p:sp>
    </p:spTree>
    <p:extLst>
      <p:ext uri="{BB962C8B-B14F-4D97-AF65-F5344CB8AC3E}">
        <p14:creationId xmlns:p14="http://schemas.microsoft.com/office/powerpoint/2010/main" val="2406051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2114872" y="269776"/>
            <a:ext cx="8229600" cy="1143000"/>
          </a:xfrm>
        </p:spPr>
        <p:txBody>
          <a:bodyPr/>
          <a:lstStyle/>
          <a:p>
            <a:pPr eaLnBrk="1" hangingPunct="1"/>
            <a:r>
              <a:rPr lang="en-GB" sz="3200" dirty="0">
                <a:solidFill>
                  <a:srgbClr val="0000FF"/>
                </a:solidFill>
              </a:rPr>
              <a:t>UK Exclusive Economic Zone </a:t>
            </a:r>
            <a:br>
              <a:rPr lang="en-GB" sz="3200" dirty="0">
                <a:solidFill>
                  <a:srgbClr val="0000FF"/>
                </a:solidFill>
              </a:rPr>
            </a:br>
            <a:endParaRPr lang="en-GB" sz="3200" dirty="0">
              <a:solidFill>
                <a:srgbClr val="0000FF"/>
              </a:solidFill>
            </a:endParaRPr>
          </a:p>
        </p:txBody>
      </p:sp>
      <p:sp>
        <p:nvSpPr>
          <p:cNvPr id="7" name="Text Box 3"/>
          <p:cNvSpPr txBox="1">
            <a:spLocks noChangeArrowheads="1"/>
          </p:cNvSpPr>
          <p:nvPr/>
        </p:nvSpPr>
        <p:spPr bwMode="auto">
          <a:xfrm>
            <a:off x="1456594" y="1964353"/>
            <a:ext cx="439261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GB" altLang="en-US" sz="2400" dirty="0">
                <a:solidFill>
                  <a:srgbClr val="000000"/>
                </a:solidFill>
              </a:rPr>
              <a:t>  Includes the UK’s internal</a:t>
            </a:r>
          </a:p>
          <a:p>
            <a:pPr>
              <a:spcBef>
                <a:spcPct val="0"/>
              </a:spcBef>
              <a:buFontTx/>
              <a:buNone/>
            </a:pPr>
            <a:r>
              <a:rPr lang="en-GB" altLang="en-US" sz="2400" dirty="0">
                <a:solidFill>
                  <a:srgbClr val="000000"/>
                </a:solidFill>
              </a:rPr>
              <a:t>   waters.</a:t>
            </a:r>
          </a:p>
          <a:p>
            <a:pPr>
              <a:spcBef>
                <a:spcPct val="0"/>
              </a:spcBef>
              <a:buFontTx/>
              <a:buNone/>
            </a:pPr>
            <a:endParaRPr lang="en-GB" altLang="en-US" sz="2400" dirty="0">
              <a:solidFill>
                <a:srgbClr val="000000"/>
              </a:solidFill>
            </a:endParaRPr>
          </a:p>
          <a:p>
            <a:pPr>
              <a:spcBef>
                <a:spcPct val="0"/>
              </a:spcBef>
            </a:pPr>
            <a:r>
              <a:rPr lang="en-GB" altLang="en-US" sz="2400" dirty="0">
                <a:solidFill>
                  <a:srgbClr val="000000"/>
                </a:solidFill>
              </a:rPr>
              <a:t>  Extends to 200 nautical miles</a:t>
            </a:r>
          </a:p>
          <a:p>
            <a:pPr>
              <a:spcBef>
                <a:spcPct val="0"/>
              </a:spcBef>
              <a:buFontTx/>
              <a:buNone/>
            </a:pPr>
            <a:r>
              <a:rPr lang="en-GB" altLang="en-US" sz="2400" dirty="0">
                <a:solidFill>
                  <a:srgbClr val="000000"/>
                </a:solidFill>
              </a:rPr>
              <a:t>   from the coastline or to the</a:t>
            </a:r>
          </a:p>
          <a:p>
            <a:pPr>
              <a:spcBef>
                <a:spcPct val="0"/>
              </a:spcBef>
              <a:buFontTx/>
              <a:buNone/>
            </a:pPr>
            <a:r>
              <a:rPr lang="en-GB" altLang="en-US" sz="2400" dirty="0">
                <a:solidFill>
                  <a:srgbClr val="000000"/>
                </a:solidFill>
              </a:rPr>
              <a:t>   nearest median line with</a:t>
            </a:r>
          </a:p>
          <a:p>
            <a:pPr>
              <a:spcBef>
                <a:spcPct val="0"/>
              </a:spcBef>
              <a:buFontTx/>
              <a:buNone/>
            </a:pPr>
            <a:r>
              <a:rPr lang="en-GB" altLang="en-US" sz="2400" dirty="0">
                <a:solidFill>
                  <a:srgbClr val="000000"/>
                </a:solidFill>
              </a:rPr>
              <a:t>   neighbouring coastal states.</a:t>
            </a:r>
          </a:p>
          <a:p>
            <a:pPr>
              <a:spcBef>
                <a:spcPct val="0"/>
              </a:spcBef>
              <a:buFontTx/>
              <a:buNone/>
            </a:pPr>
            <a:endParaRPr lang="en-GB" altLang="en-US" sz="2400" dirty="0">
              <a:solidFill>
                <a:srgbClr val="000000"/>
              </a:solidFill>
            </a:endParaRPr>
          </a:p>
          <a:p>
            <a:pPr>
              <a:spcBef>
                <a:spcPct val="0"/>
              </a:spcBef>
            </a:pPr>
            <a:r>
              <a:rPr lang="en-GB" altLang="en-US" sz="2400" dirty="0">
                <a:solidFill>
                  <a:srgbClr val="000000"/>
                </a:solidFill>
              </a:rPr>
              <a:t>  c.17,000</a:t>
            </a:r>
            <a:r>
              <a:rPr lang="en-US" altLang="en-US" sz="2400" dirty="0">
                <a:solidFill>
                  <a:srgbClr val="000000"/>
                </a:solidFill>
              </a:rPr>
              <a:t> km</a:t>
            </a:r>
            <a:r>
              <a:rPr lang="en-GB" altLang="en-US" sz="2400" dirty="0">
                <a:solidFill>
                  <a:srgbClr val="000000"/>
                </a:solidFill>
              </a:rPr>
              <a:t> of coastline</a:t>
            </a:r>
          </a:p>
          <a:p>
            <a:pPr>
              <a:spcBef>
                <a:spcPct val="0"/>
              </a:spcBef>
              <a:buFontTx/>
              <a:buNone/>
            </a:pPr>
            <a:endParaRPr lang="en-GB" altLang="en-US" sz="2400" dirty="0">
              <a:solidFill>
                <a:srgbClr val="000000"/>
              </a:solidFill>
            </a:endParaRPr>
          </a:p>
          <a:p>
            <a:pPr>
              <a:spcBef>
                <a:spcPct val="0"/>
              </a:spcBef>
            </a:pPr>
            <a:r>
              <a:rPr lang="en-GB" altLang="en-US" sz="2400" dirty="0">
                <a:solidFill>
                  <a:srgbClr val="000000"/>
                </a:solidFill>
              </a:rPr>
              <a:t>  Sea </a:t>
            </a:r>
            <a:r>
              <a:rPr lang="en-US" altLang="en-US" sz="2400" dirty="0">
                <a:solidFill>
                  <a:srgbClr val="000000"/>
                </a:solidFill>
              </a:rPr>
              <a:t>Area &gt; 773,000 </a:t>
            </a:r>
            <a:r>
              <a:rPr lang="en-US" altLang="en-US" sz="2400" dirty="0" err="1">
                <a:solidFill>
                  <a:srgbClr val="000000"/>
                </a:solidFill>
              </a:rPr>
              <a:t>sq</a:t>
            </a:r>
            <a:r>
              <a:rPr lang="en-US" altLang="en-US" sz="2400" dirty="0">
                <a:solidFill>
                  <a:srgbClr val="000000"/>
                </a:solidFill>
              </a:rPr>
              <a:t> km</a:t>
            </a:r>
          </a:p>
          <a:p>
            <a:pPr>
              <a:spcBef>
                <a:spcPct val="0"/>
              </a:spcBef>
            </a:pPr>
            <a:endParaRPr lang="en-US" altLang="en-US" sz="2400" dirty="0">
              <a:solidFill>
                <a:srgbClr val="000000"/>
              </a:solidFill>
            </a:endParaRPr>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872" y="908720"/>
            <a:ext cx="4319587"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026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1775520" y="3000375"/>
            <a:ext cx="3312368" cy="857250"/>
          </a:xfrm>
        </p:spPr>
        <p:txBody>
          <a:bodyPr/>
          <a:lstStyle/>
          <a:p>
            <a:pPr eaLnBrk="1" hangingPunct="1"/>
            <a:r>
              <a:rPr lang="en-GB" sz="2700" dirty="0">
                <a:solidFill>
                  <a:srgbClr val="0000FF"/>
                </a:solidFill>
                <a:latin typeface="Copperplate Gothic Bold" panose="020E0705020206020404" pitchFamily="34" charset="0"/>
              </a:rPr>
              <a:t>UK Continental Shelf</a:t>
            </a:r>
          </a:p>
        </p:txBody>
      </p:sp>
      <p:pic>
        <p:nvPicPr>
          <p:cNvPr id="3" name="Content Placeholder 2">
            <a:extLst>
              <a:ext uri="{FF2B5EF4-FFF2-40B4-BE49-F238E27FC236}">
                <a16:creationId xmlns:a16="http://schemas.microsoft.com/office/drawing/2014/main" id="{65F5CD10-DCEF-47F8-B2FB-A4D22AFD0868}"/>
              </a:ext>
            </a:extLst>
          </p:cNvPr>
          <p:cNvPicPr>
            <a:picLocks noGrp="1" noChangeAspect="1"/>
          </p:cNvPicPr>
          <p:nvPr>
            <p:ph idx="1"/>
          </p:nvPr>
        </p:nvPicPr>
        <p:blipFill>
          <a:blip r:embed="rId3"/>
          <a:stretch>
            <a:fillRect/>
          </a:stretch>
        </p:blipFill>
        <p:spPr>
          <a:xfrm>
            <a:off x="4790671" y="260648"/>
            <a:ext cx="5465463" cy="6264696"/>
          </a:xfrm>
          <a:prstGeom prst="rect">
            <a:avLst/>
          </a:prstGeom>
        </p:spPr>
      </p:pic>
    </p:spTree>
    <p:extLst>
      <p:ext uri="{BB962C8B-B14F-4D97-AF65-F5344CB8AC3E}">
        <p14:creationId xmlns:p14="http://schemas.microsoft.com/office/powerpoint/2010/main" val="1389500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AADF44E-0679-4CE5-A4F3-D18F18C5BB5D}"/>
              </a:ext>
            </a:extLst>
          </p:cNvPr>
          <p:cNvSpPr txBox="1">
            <a:spLocks noGrp="1" noChangeArrowheads="1"/>
          </p:cNvSpPr>
          <p:nvPr>
            <p:ph idx="1"/>
          </p:nvPr>
        </p:nvSpPr>
        <p:spPr>
          <a:xfrm>
            <a:off x="3719736" y="2636912"/>
            <a:ext cx="4042792" cy="1584176"/>
          </a:xfrm>
          <a:prstGeom prst="rect">
            <a:avLst/>
          </a:prstGeom>
        </p:spPr>
        <p:txBody>
          <a:bodyPr vert="horz" wrap="square" lIns="0" tIns="0" rIns="0" bIns="0" numCol="1" rtlCol="0" anchor="t" anchorCtr="0" compatLnSpc="1">
            <a:prstTxWarp prst="textNoShape">
              <a:avLst/>
            </a:prstTxWarp>
            <a:noAutofit/>
          </a:bodyPr>
          <a:lstStyle>
            <a:lvl1pPr algn="l" defTabSz="914400" rtl="0" eaLnBrk="1" latinLnBrk="0" hangingPunct="1">
              <a:lnSpc>
                <a:spcPct val="85000"/>
              </a:lnSpc>
              <a:spcBef>
                <a:spcPct val="0"/>
              </a:spcBef>
              <a:buNone/>
              <a:defRPr sz="2400" b="1" kern="1200" spc="-30" baseline="0">
                <a:solidFill>
                  <a:schemeClr val="tx1"/>
                </a:solidFill>
                <a:latin typeface="+mj-lt"/>
                <a:ea typeface="+mj-ea"/>
                <a:cs typeface="+mj-cs"/>
              </a:defRPr>
            </a:lvl1pPr>
          </a:lstStyle>
          <a:p>
            <a:pPr algn="ctr"/>
            <a:endParaRPr lang="en-GB" altLang="en-US" sz="4000" dirty="0">
              <a:solidFill>
                <a:srgbClr val="0000FF"/>
              </a:solidFill>
              <a:latin typeface="Copperplate Gothic Bold" panose="020E0705020206020404" pitchFamily="34" charset="0"/>
            </a:endParaRPr>
          </a:p>
          <a:p>
            <a:pPr algn="ctr"/>
            <a:r>
              <a:rPr lang="en-GB" altLang="en-US" sz="4000" dirty="0">
                <a:solidFill>
                  <a:srgbClr val="0000FF"/>
                </a:solidFill>
                <a:latin typeface="Copperplate Gothic Bold" panose="020E0705020206020404" pitchFamily="34" charset="0"/>
              </a:rPr>
              <a:t>The Risk</a:t>
            </a:r>
          </a:p>
        </p:txBody>
      </p:sp>
    </p:spTree>
    <p:extLst>
      <p:ext uri="{BB962C8B-B14F-4D97-AF65-F5344CB8AC3E}">
        <p14:creationId xmlns:p14="http://schemas.microsoft.com/office/powerpoint/2010/main" val="369032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7528" y="1916832"/>
            <a:ext cx="4381200" cy="4536504"/>
          </a:xfrm>
          <a:prstGeom prst="rect">
            <a:avLst/>
          </a:prstGeom>
        </p:spPr>
      </p:pic>
      <p:pic>
        <p:nvPicPr>
          <p:cNvPr id="121859" name="Picture 3" descr="uk vessel routes1704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327" y="544416"/>
            <a:ext cx="4082554" cy="577332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D9596C3-0301-4008-8226-895E2397D03B}"/>
              </a:ext>
            </a:extLst>
          </p:cNvPr>
          <p:cNvSpPr txBox="1">
            <a:spLocks/>
          </p:cNvSpPr>
          <p:nvPr/>
        </p:nvSpPr>
        <p:spPr>
          <a:xfrm>
            <a:off x="2470252" y="514537"/>
            <a:ext cx="3816424" cy="1143000"/>
          </a:xfrm>
          <a:prstGeom prst="rect">
            <a:avLst/>
          </a:prstGeom>
        </p:spPr>
        <p:txBody>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r>
              <a:rPr lang="en-GB" sz="3600" dirty="0">
                <a:solidFill>
                  <a:srgbClr val="0000FF"/>
                </a:solidFill>
                <a:latin typeface="Copperplate Gothic Bold" panose="020E0705020206020404" pitchFamily="34" charset="0"/>
              </a:rPr>
              <a:t>The Threat/Risk</a:t>
            </a:r>
          </a:p>
        </p:txBody>
      </p:sp>
    </p:spTree>
    <p:extLst>
      <p:ext uri="{BB962C8B-B14F-4D97-AF65-F5344CB8AC3E}">
        <p14:creationId xmlns:p14="http://schemas.microsoft.com/office/powerpoint/2010/main" val="558190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60" name="Object 4"/>
          <p:cNvGraphicFramePr>
            <a:graphicFrameLocks noChangeAspect="1"/>
          </p:cNvGraphicFramePr>
          <p:nvPr/>
        </p:nvGraphicFramePr>
        <p:xfrm>
          <a:off x="3935760" y="404667"/>
          <a:ext cx="5880794" cy="5880795"/>
        </p:xfrm>
        <a:graphic>
          <a:graphicData uri="http://schemas.openxmlformats.org/presentationml/2006/ole">
            <mc:AlternateContent xmlns:mc="http://schemas.openxmlformats.org/markup-compatibility/2006">
              <mc:Choice xmlns:v="urn:schemas-microsoft-com:vml" Requires="v">
                <p:oleObj spid="_x0000_s1029" name="Document" r:id="rId3" imgW="5750640" imgH="5419800" progId="Word.Document.8">
                  <p:embed/>
                </p:oleObj>
              </mc:Choice>
              <mc:Fallback>
                <p:oleObj name="Document" r:id="rId3" imgW="5750640" imgH="5419800" progId="Word.Document.8">
                  <p:embed/>
                  <p:pic>
                    <p:nvPicPr>
                      <p:cNvPr id="12186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60" y="404667"/>
                        <a:ext cx="5880794" cy="5880795"/>
                      </a:xfrm>
                      <a:prstGeom prst="rect">
                        <a:avLst/>
                      </a:prstGeom>
                      <a:noFill/>
                      <a:ln>
                        <a:noFill/>
                      </a:ln>
                      <a:effectLst/>
                    </p:spPr>
                  </p:pic>
                </p:oleObj>
              </mc:Fallback>
            </mc:AlternateContent>
          </a:graphicData>
        </a:graphic>
      </p:graphicFrame>
      <p:sp>
        <p:nvSpPr>
          <p:cNvPr id="2" name="TextBox 1"/>
          <p:cNvSpPr txBox="1"/>
          <p:nvPr/>
        </p:nvSpPr>
        <p:spPr>
          <a:xfrm>
            <a:off x="1991544" y="2132859"/>
            <a:ext cx="1656184" cy="830997"/>
          </a:xfrm>
          <a:prstGeom prst="rect">
            <a:avLst/>
          </a:prstGeom>
          <a:noFill/>
        </p:spPr>
        <p:txBody>
          <a:bodyPr wrap="square" rtlCol="0">
            <a:spAutoFit/>
          </a:bodyPr>
          <a:lstStyle/>
          <a:p>
            <a:pPr algn="ctr"/>
            <a:r>
              <a:rPr lang="en-GB" sz="2400" u="sng" dirty="0"/>
              <a:t>Shipping Types</a:t>
            </a:r>
          </a:p>
        </p:txBody>
      </p:sp>
    </p:spTree>
    <p:extLst>
      <p:ext uri="{BB962C8B-B14F-4D97-AF65-F5344CB8AC3E}">
        <p14:creationId xmlns:p14="http://schemas.microsoft.com/office/powerpoint/2010/main" val="136630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674" y="159001"/>
            <a:ext cx="5482952" cy="1143000"/>
          </a:xfrm>
        </p:spPr>
        <p:txBody>
          <a:bodyPr/>
          <a:lstStyle/>
          <a:p>
            <a:pPr algn="ctr"/>
            <a:r>
              <a:rPr lang="en-GB" sz="3600" dirty="0">
                <a:solidFill>
                  <a:srgbClr val="0000FF"/>
                </a:solidFill>
                <a:latin typeface="Copperplate Gothic Bold" panose="020E0705020206020404" pitchFamily="34" charset="0"/>
                <a:cs typeface="Arial" panose="020B0604020202020204" pitchFamily="34" charset="0"/>
              </a:rPr>
              <a:t>Scope</a:t>
            </a:r>
          </a:p>
        </p:txBody>
      </p:sp>
      <p:sp>
        <p:nvSpPr>
          <p:cNvPr id="5" name="Content Placeholder 2"/>
          <p:cNvSpPr>
            <a:spLocks noGrp="1"/>
          </p:cNvSpPr>
          <p:nvPr>
            <p:ph idx="1"/>
          </p:nvPr>
        </p:nvSpPr>
        <p:spPr>
          <a:xfrm>
            <a:off x="-1896888" y="908720"/>
            <a:ext cx="8701088" cy="4997450"/>
          </a:xfrm>
        </p:spPr>
        <p:txBody>
          <a:bodyPr/>
          <a:lstStyle/>
          <a:p>
            <a:pPr eaLnBrk="1" hangingPunct="1">
              <a:lnSpc>
                <a:spcPct val="80000"/>
              </a:lnSpc>
            </a:pPr>
            <a:endParaRPr lang="en-GB" sz="2500" dirty="0"/>
          </a:p>
          <a:p>
            <a:pPr marL="514350" indent="-457200">
              <a:lnSpc>
                <a:spcPct val="80000"/>
              </a:lnSpc>
              <a:buFont typeface="Arial" panose="020B0604020202020204" pitchFamily="34" charset="0"/>
              <a:buChar char="•"/>
            </a:pPr>
            <a:endParaRPr lang="en-GB" sz="2600" dirty="0"/>
          </a:p>
          <a:p>
            <a:pPr lvl="1" eaLnBrk="1" hangingPunct="1">
              <a:lnSpc>
                <a:spcPct val="80000"/>
              </a:lnSpc>
            </a:pPr>
            <a:endParaRPr lang="en-GB" sz="2200" dirty="0"/>
          </a:p>
        </p:txBody>
      </p:sp>
      <p:grpSp>
        <p:nvGrpSpPr>
          <p:cNvPr id="7" name="Group 6">
            <a:extLst>
              <a:ext uri="{FF2B5EF4-FFF2-40B4-BE49-F238E27FC236}">
                <a16:creationId xmlns:a16="http://schemas.microsoft.com/office/drawing/2014/main" id="{2FBCFF79-8719-456F-AB27-B3FD3E5E787D}"/>
              </a:ext>
            </a:extLst>
          </p:cNvPr>
          <p:cNvGrpSpPr/>
          <p:nvPr/>
        </p:nvGrpSpPr>
        <p:grpSpPr>
          <a:xfrm>
            <a:off x="6744075" y="1340768"/>
            <a:ext cx="4896541" cy="4896544"/>
            <a:chOff x="3545046" y="-4"/>
            <a:chExt cx="5604285" cy="6858008"/>
          </a:xfrm>
        </p:grpSpPr>
        <p:pic>
          <p:nvPicPr>
            <p:cNvPr id="8" name="Picture 7">
              <a:extLst>
                <a:ext uri="{FF2B5EF4-FFF2-40B4-BE49-F238E27FC236}">
                  <a16:creationId xmlns:a16="http://schemas.microsoft.com/office/drawing/2014/main" id="{56AFA972-EC14-410F-9E38-9F8EF183E4DD}"/>
                </a:ext>
              </a:extLst>
            </p:cNvPr>
            <p:cNvPicPr>
              <a:picLocks noChangeAspect="1"/>
            </p:cNvPicPr>
            <p:nvPr/>
          </p:nvPicPr>
          <p:blipFill rotWithShape="1">
            <a:blip r:embed="rId2">
              <a:extLst>
                <a:ext uri="{28A0092B-C50C-407E-A947-70E740481C1C}">
                  <a14:useLocalDpi xmlns:a14="http://schemas.microsoft.com/office/drawing/2010/main" val="0"/>
                </a:ext>
              </a:extLst>
            </a:blip>
            <a:srcRect t="3241" r="-3" b="3848"/>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9" name="Picture 6" descr="AOC%20Offshore%20Jack-up%20Rig%20Collapse%20II">
              <a:extLst>
                <a:ext uri="{FF2B5EF4-FFF2-40B4-BE49-F238E27FC236}">
                  <a16:creationId xmlns:a16="http://schemas.microsoft.com/office/drawing/2014/main" id="{D66409AB-B059-4CB8-8F26-60C19397CAED}"/>
                </a:ext>
              </a:extLst>
            </p:cNvPr>
            <p:cNvPicPr>
              <a:picLocks noChangeAspect="1" noChangeArrowheads="1"/>
            </p:cNvPicPr>
            <p:nvPr/>
          </p:nvPicPr>
          <p:blipFill rotWithShape="1">
            <a:blip r:embed="rId3"/>
            <a:srcRect t="8085" r="2" b="19233"/>
            <a:stretch/>
          </p:blipFill>
          <p:spPr bwMode="auto">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p:spPr>
        </p:pic>
      </p:grpSp>
      <p:sp>
        <p:nvSpPr>
          <p:cNvPr id="10" name="Content Placeholder 2">
            <a:extLst>
              <a:ext uri="{FF2B5EF4-FFF2-40B4-BE49-F238E27FC236}">
                <a16:creationId xmlns:a16="http://schemas.microsoft.com/office/drawing/2014/main" id="{A8A0E7D2-4572-43E5-946E-5172B876E23E}"/>
              </a:ext>
            </a:extLst>
          </p:cNvPr>
          <p:cNvSpPr txBox="1">
            <a:spLocks/>
          </p:cNvSpPr>
          <p:nvPr/>
        </p:nvSpPr>
        <p:spPr bwMode="auto">
          <a:xfrm>
            <a:off x="479376" y="1887934"/>
            <a:ext cx="6624736"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457200">
              <a:lnSpc>
                <a:spcPct val="80000"/>
              </a:lnSpc>
            </a:pPr>
            <a:r>
              <a:rPr lang="en-GB" sz="2600" u="sng" dirty="0">
                <a:latin typeface="Arial" panose="020B0604020202020204" pitchFamily="34" charset="0"/>
                <a:cs typeface="Arial" panose="020B0604020202020204" pitchFamily="34" charset="0"/>
              </a:rPr>
              <a:t>Why</a:t>
            </a:r>
            <a:r>
              <a:rPr lang="en-GB" sz="2600" dirty="0">
                <a:latin typeface="Arial" panose="020B0604020202020204" pitchFamily="34" charset="0"/>
                <a:cs typeface="Arial" panose="020B0604020202020204" pitchFamily="34" charset="0"/>
              </a:rPr>
              <a:t>:  Pollution Prevention, Preparedness and Response</a:t>
            </a:r>
          </a:p>
          <a:p>
            <a:pPr marL="514350" indent="-457200">
              <a:lnSpc>
                <a:spcPct val="80000"/>
              </a:lnSpc>
            </a:pPr>
            <a:endParaRPr lang="en-GB" sz="1000" u="sng" dirty="0">
              <a:latin typeface="Arial" panose="020B0604020202020204" pitchFamily="34" charset="0"/>
              <a:cs typeface="Arial" panose="020B0604020202020204" pitchFamily="34" charset="0"/>
            </a:endParaRPr>
          </a:p>
          <a:p>
            <a:pPr marL="514350" indent="-457200">
              <a:lnSpc>
                <a:spcPct val="80000"/>
              </a:lnSpc>
            </a:pPr>
            <a:r>
              <a:rPr lang="en-GB" sz="2400" u="sng" dirty="0">
                <a:latin typeface="Arial" panose="020B0604020202020204" pitchFamily="34" charset="0"/>
                <a:cs typeface="Arial" panose="020B0604020202020204" pitchFamily="34" charset="0"/>
              </a:rPr>
              <a:t>How</a:t>
            </a:r>
            <a:r>
              <a:rPr lang="en-GB" sz="2400" dirty="0">
                <a:latin typeface="Arial" panose="020B0604020202020204" pitchFamily="34" charset="0"/>
                <a:cs typeface="Arial" panose="020B0604020202020204" pitchFamily="34" charset="0"/>
              </a:rPr>
              <a:t>:  Contingency Planning and the National Competent Authority</a:t>
            </a:r>
            <a:endParaRPr lang="en-GB" sz="800" dirty="0">
              <a:latin typeface="Arial" panose="020B0604020202020204" pitchFamily="34" charset="0"/>
              <a:cs typeface="Arial" panose="020B0604020202020204" pitchFamily="34" charset="0"/>
            </a:endParaRPr>
          </a:p>
          <a:p>
            <a:pPr marL="514350" indent="-457200">
              <a:lnSpc>
                <a:spcPct val="80000"/>
              </a:lnSpc>
            </a:pPr>
            <a:endParaRPr lang="en-GB" sz="1000" u="sng" dirty="0">
              <a:latin typeface="Arial" panose="020B0604020202020204" pitchFamily="34" charset="0"/>
              <a:cs typeface="Arial" panose="020B0604020202020204" pitchFamily="34" charset="0"/>
            </a:endParaRPr>
          </a:p>
          <a:p>
            <a:pPr marL="514350" indent="-457200">
              <a:lnSpc>
                <a:spcPct val="80000"/>
              </a:lnSpc>
            </a:pPr>
            <a:r>
              <a:rPr lang="en-GB" sz="2400" u="sng" dirty="0">
                <a:latin typeface="Arial" panose="020B0604020202020204" pitchFamily="34" charset="0"/>
                <a:cs typeface="Arial" panose="020B0604020202020204" pitchFamily="34" charset="0"/>
              </a:rPr>
              <a:t>Who</a:t>
            </a:r>
            <a:r>
              <a:rPr lang="en-GB" sz="2400" dirty="0">
                <a:latin typeface="Arial" panose="020B0604020202020204" pitchFamily="34" charset="0"/>
                <a:cs typeface="Arial" panose="020B0604020202020204" pitchFamily="34" charset="0"/>
              </a:rPr>
              <a:t>: MCA Counter Pollution and Salvage</a:t>
            </a:r>
          </a:p>
          <a:p>
            <a:pPr lvl="1">
              <a:lnSpc>
                <a:spcPct val="80000"/>
              </a:lnSpc>
            </a:pPr>
            <a:r>
              <a:rPr lang="en-GB" sz="2400" dirty="0">
                <a:latin typeface="Arial" panose="020B0604020202020204" pitchFamily="34" charset="0"/>
                <a:cs typeface="Arial" panose="020B0604020202020204" pitchFamily="34" charset="0"/>
              </a:rPr>
              <a:t>Roles and Responsibilities</a:t>
            </a:r>
          </a:p>
          <a:p>
            <a:pPr lvl="1">
              <a:lnSpc>
                <a:spcPct val="80000"/>
              </a:lnSpc>
            </a:pPr>
            <a:r>
              <a:rPr lang="en-GB" sz="2400" dirty="0">
                <a:latin typeface="Arial" panose="020B0604020202020204" pitchFamily="34" charset="0"/>
                <a:cs typeface="Arial" panose="020B0604020202020204" pitchFamily="34" charset="0"/>
              </a:rPr>
              <a:t>Surveillance &amp; Alerting</a:t>
            </a:r>
          </a:p>
          <a:p>
            <a:pPr lvl="1">
              <a:lnSpc>
                <a:spcPct val="80000"/>
              </a:lnSpc>
            </a:pPr>
            <a:r>
              <a:rPr lang="en-GB" sz="2400" dirty="0">
                <a:latin typeface="Arial" panose="020B0604020202020204" pitchFamily="34" charset="0"/>
                <a:cs typeface="Arial" panose="020B0604020202020204" pitchFamily="34" charset="0"/>
              </a:rPr>
              <a:t>Responding</a:t>
            </a:r>
          </a:p>
          <a:p>
            <a:pPr lvl="1">
              <a:lnSpc>
                <a:spcPct val="80000"/>
              </a:lnSpc>
            </a:pPr>
            <a:r>
              <a:rPr lang="en-GB" sz="2400" dirty="0">
                <a:latin typeface="Arial" panose="020B0604020202020204" pitchFamily="34" charset="0"/>
                <a:cs typeface="Arial" panose="020B0604020202020204" pitchFamily="34" charset="0"/>
              </a:rPr>
              <a:t>Incident Management</a:t>
            </a:r>
          </a:p>
          <a:p>
            <a:pPr lvl="1">
              <a:lnSpc>
                <a:spcPct val="80000"/>
              </a:lnSpc>
            </a:pPr>
            <a:r>
              <a:rPr lang="en-GB" sz="2400" dirty="0">
                <a:latin typeface="Arial" panose="020B0604020202020204" pitchFamily="34" charset="0"/>
                <a:cs typeface="Arial" panose="020B0604020202020204" pitchFamily="34" charset="0"/>
              </a:rPr>
              <a:t>The Marine Response Centre</a:t>
            </a:r>
            <a:endParaRPr lang="en-GB" sz="800" dirty="0">
              <a:latin typeface="Arial" panose="020B0604020202020204" pitchFamily="34" charset="0"/>
              <a:cs typeface="Arial" panose="020B0604020202020204" pitchFamily="34" charset="0"/>
            </a:endParaRPr>
          </a:p>
          <a:p>
            <a:pPr marL="457200" lvl="1" indent="0">
              <a:lnSpc>
                <a:spcPct val="80000"/>
              </a:lnSpc>
              <a:buNone/>
            </a:pPr>
            <a:endParaRPr lang="en-GB" sz="800" dirty="0">
              <a:latin typeface="Arial" panose="020B0604020202020204" pitchFamily="34" charset="0"/>
              <a:cs typeface="Arial" panose="020B0604020202020204" pitchFamily="34" charset="0"/>
            </a:endParaRPr>
          </a:p>
          <a:p>
            <a:pPr>
              <a:lnSpc>
                <a:spcPct val="80000"/>
              </a:lnSpc>
            </a:pPr>
            <a:r>
              <a:rPr lang="en-GB" sz="2400" dirty="0">
                <a:latin typeface="Arial" panose="020B0604020202020204" pitchFamily="34" charset="0"/>
                <a:cs typeface="Arial" panose="020B0604020202020204" pitchFamily="34" charset="0"/>
              </a:rPr>
              <a:t>The Environment Group</a:t>
            </a:r>
          </a:p>
          <a:p>
            <a:pPr lvl="1">
              <a:lnSpc>
                <a:spcPct val="80000"/>
              </a:lnSpc>
            </a:pPr>
            <a:endParaRPr lang="en-GB" sz="2400" dirty="0">
              <a:latin typeface="Arial" panose="020B0604020202020204" pitchFamily="34" charset="0"/>
              <a:cs typeface="Arial" panose="020B0604020202020204" pitchFamily="34" charset="0"/>
            </a:endParaRPr>
          </a:p>
          <a:p>
            <a:pPr lvl="1">
              <a:lnSpc>
                <a:spcPct val="8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864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704" name="Object 232"/>
          <p:cNvGraphicFramePr>
            <a:graphicFrameLocks noGrp="1" noChangeAspect="1"/>
          </p:cNvGraphicFramePr>
          <p:nvPr>
            <p:ph sz="half" idx="1"/>
            <p:extLst>
              <p:ext uri="{D42A27DB-BD31-4B8C-83A1-F6EECF244321}">
                <p14:modId xmlns:p14="http://schemas.microsoft.com/office/powerpoint/2010/main" val="2584602864"/>
              </p:ext>
            </p:extLst>
          </p:nvPr>
        </p:nvGraphicFramePr>
        <p:xfrm>
          <a:off x="6884532" y="272117"/>
          <a:ext cx="4348916" cy="6253227"/>
        </p:xfrm>
        <a:graphic>
          <a:graphicData uri="http://schemas.openxmlformats.org/presentationml/2006/ole">
            <mc:AlternateContent xmlns:mc="http://schemas.openxmlformats.org/markup-compatibility/2006">
              <mc:Choice xmlns:v="urn:schemas-microsoft-com:vml" Requires="v">
                <p:oleObj spid="_x0000_s2053" name="Acrobat Document" r:id="rId3" imgW="22678834" imgH="37794724" progId="AcroExch.Document.11">
                  <p:embed/>
                </p:oleObj>
              </mc:Choice>
              <mc:Fallback>
                <p:oleObj name="Acrobat Document" r:id="rId3" imgW="22678834" imgH="37794724" progId="AcroExch.Document.11">
                  <p:embed/>
                  <p:pic>
                    <p:nvPicPr>
                      <p:cNvPr id="105704" name="Object 23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532" y="272117"/>
                        <a:ext cx="4348916" cy="6253227"/>
                      </a:xfrm>
                      <a:prstGeom prst="rect">
                        <a:avLst/>
                      </a:prstGeom>
                      <a:noFill/>
                      <a:ln>
                        <a:noFill/>
                      </a:ln>
                      <a:effectLst/>
                    </p:spPr>
                  </p:pic>
                </p:oleObj>
              </mc:Fallback>
            </mc:AlternateContent>
          </a:graphicData>
        </a:graphic>
      </p:graphicFrame>
      <p:graphicFrame>
        <p:nvGraphicFramePr>
          <p:cNvPr id="105706" name="Group 234"/>
          <p:cNvGraphicFramePr>
            <a:graphicFrameLocks noGrp="1"/>
          </p:cNvGraphicFramePr>
          <p:nvPr>
            <p:ph sz="half" idx="2"/>
            <p:extLst>
              <p:ext uri="{D42A27DB-BD31-4B8C-83A1-F6EECF244321}">
                <p14:modId xmlns:p14="http://schemas.microsoft.com/office/powerpoint/2010/main" val="344578271"/>
              </p:ext>
            </p:extLst>
          </p:nvPr>
        </p:nvGraphicFramePr>
        <p:xfrm>
          <a:off x="2701172" y="2792558"/>
          <a:ext cx="3960440" cy="2036654"/>
        </p:xfrm>
        <a:graphic>
          <a:graphicData uri="http://schemas.openxmlformats.org/drawingml/2006/table">
            <a:tbl>
              <a:tblPr/>
              <a:tblGrid>
                <a:gridCol w="2735881">
                  <a:extLst>
                    <a:ext uri="{9D8B030D-6E8A-4147-A177-3AD203B41FA5}">
                      <a16:colId xmlns:a16="http://schemas.microsoft.com/office/drawing/2014/main" val="20000"/>
                    </a:ext>
                  </a:extLst>
                </a:gridCol>
                <a:gridCol w="1224559">
                  <a:extLst>
                    <a:ext uri="{9D8B030D-6E8A-4147-A177-3AD203B41FA5}">
                      <a16:colId xmlns:a16="http://schemas.microsoft.com/office/drawing/2014/main" val="20001"/>
                    </a:ext>
                  </a:extLst>
                </a:gridCol>
              </a:tblGrid>
              <a:tr h="0">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Arial" panose="020B0604020202020204" pitchFamily="34" charset="0"/>
                          <a:cs typeface="Arial" panose="020B0604020202020204" pitchFamily="34" charset="0"/>
                        </a:rPr>
                        <a:t>Summary</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Installations</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118625">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Number of Oil Platforms</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89</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1"/>
                  </a:ext>
                </a:extLst>
              </a:tr>
              <a:tr h="328323">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Number of Oil Floating Installations</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21</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328323">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Total Number of Oil Installations</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110</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328323">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Total Number of Gas Platforms</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a:ln>
                            <a:noFill/>
                          </a:ln>
                          <a:solidFill>
                            <a:schemeClr val="tx1"/>
                          </a:solidFill>
                          <a:effectLst/>
                          <a:latin typeface="Arial" panose="020B0604020202020204" pitchFamily="34" charset="0"/>
                          <a:cs typeface="Arial" panose="020B0604020202020204" pitchFamily="34" charset="0"/>
                        </a:rPr>
                        <a:t>187</a:t>
                      </a:r>
                      <a:endParaRPr kumimoji="0" lang="en-GB" sz="1800" b="0" i="0" u="none" strike="noStrike" cap="none" normalizeH="0" baseline="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533525">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Total Number of Oil and Gas Installations</a:t>
                      </a:r>
                      <a:endParaRPr kumimoji="0" lang="en-GB"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342900" indent="-3429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0" lang="en-GB"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297</a:t>
                      </a:r>
                      <a:endParaRPr kumimoji="0" lang="en-GB" sz="1800" b="0"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bl>
          </a:graphicData>
        </a:graphic>
      </p:graphicFrame>
      <p:sp>
        <p:nvSpPr>
          <p:cNvPr id="105707" name="Text Box 235"/>
          <p:cNvSpPr txBox="1">
            <a:spLocks noChangeArrowheads="1"/>
          </p:cNvSpPr>
          <p:nvPr/>
        </p:nvSpPr>
        <p:spPr bwMode="auto">
          <a:xfrm>
            <a:off x="4842175" y="1989138"/>
            <a:ext cx="46166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endParaRPr lang="en-US"/>
          </a:p>
        </p:txBody>
      </p:sp>
      <p:sp>
        <p:nvSpPr>
          <p:cNvPr id="105708" name="Text Box 236"/>
          <p:cNvSpPr txBox="1">
            <a:spLocks noChangeArrowheads="1"/>
          </p:cNvSpPr>
          <p:nvPr/>
        </p:nvSpPr>
        <p:spPr bwMode="auto">
          <a:xfrm>
            <a:off x="3261483" y="1468132"/>
            <a:ext cx="2881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b="1" u="sng" dirty="0"/>
              <a:t>Offshore Oil and Gas Installations</a:t>
            </a:r>
          </a:p>
        </p:txBody>
      </p:sp>
    </p:spTree>
    <p:extLst>
      <p:ext uri="{BB962C8B-B14F-4D97-AF65-F5344CB8AC3E}">
        <p14:creationId xmlns:p14="http://schemas.microsoft.com/office/powerpoint/2010/main" val="3262310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981200" y="2781300"/>
            <a:ext cx="8229600" cy="1143000"/>
          </a:xfrm>
        </p:spPr>
        <p:txBody>
          <a:bodyPr/>
          <a:lstStyle/>
          <a:p>
            <a:r>
              <a:rPr lang="en-GB" b="1" dirty="0">
                <a:solidFill>
                  <a:srgbClr val="0000FF"/>
                </a:solidFill>
                <a:latin typeface="Copperplate Gothic Bold" panose="020E0705020206020404" pitchFamily="34" charset="0"/>
              </a:rPr>
              <a:t>Contingency Planning</a:t>
            </a:r>
          </a:p>
        </p:txBody>
      </p:sp>
    </p:spTree>
    <p:extLst>
      <p:ext uri="{BB962C8B-B14F-4D97-AF65-F5344CB8AC3E}">
        <p14:creationId xmlns:p14="http://schemas.microsoft.com/office/powerpoint/2010/main" val="1027880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711624" y="116632"/>
            <a:ext cx="8352928" cy="1687513"/>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normAutofit/>
          </a:bodyPr>
          <a:lstStyle/>
          <a:p>
            <a:pPr algn="ctr" defTabSz="762000"/>
            <a:r>
              <a:rPr lang="en-US" sz="3600" dirty="0">
                <a:solidFill>
                  <a:srgbClr val="0000FF"/>
                </a:solidFill>
                <a:latin typeface="Copperplate Gothic Bold" panose="020E0705020206020404" pitchFamily="34" charset="0"/>
              </a:rPr>
              <a:t>Why do we need Contingency Plans ?</a:t>
            </a:r>
          </a:p>
        </p:txBody>
      </p:sp>
      <p:sp>
        <p:nvSpPr>
          <p:cNvPr id="56323" name="Rectangle 3"/>
          <p:cNvSpPr>
            <a:spLocks noGrp="1" noChangeArrowheads="1"/>
          </p:cNvSpPr>
          <p:nvPr>
            <p:ph idx="1"/>
          </p:nvPr>
        </p:nvSpPr>
        <p:spPr>
          <a:xfrm>
            <a:off x="515380" y="1916832"/>
            <a:ext cx="11161240" cy="468052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noAutofit/>
          </a:bodyPr>
          <a:lstStyle/>
          <a:p>
            <a:pPr defTabSz="762000">
              <a:buSzPct val="100000"/>
              <a:buFont typeface="Arial" panose="020B0604020202020204" pitchFamily="34" charset="0"/>
              <a:buChar char="•"/>
            </a:pPr>
            <a:r>
              <a:rPr lang="en-GB" sz="2400" dirty="0">
                <a:latin typeface="Arial" panose="020B0604020202020204" pitchFamily="34" charset="0"/>
                <a:cs typeface="Arial" panose="020B0604020202020204" pitchFamily="34" charset="0"/>
              </a:rPr>
              <a:t>Prepares to respond to an anticipated risk, crisis or emergency.</a:t>
            </a:r>
          </a:p>
          <a:p>
            <a:pPr defTabSz="762000">
              <a:buSzPct val="10000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defTabSz="762000">
              <a:buSzPct val="100000"/>
              <a:buFont typeface="Arial" panose="020B0604020202020204" pitchFamily="34" charset="0"/>
              <a:buChar char="•"/>
            </a:pPr>
            <a:r>
              <a:rPr lang="en-GB" sz="2400" dirty="0">
                <a:latin typeface="Arial" panose="020B0604020202020204" pitchFamily="34" charset="0"/>
                <a:cs typeface="Arial" panose="020B0604020202020204" pitchFamily="34" charset="0"/>
              </a:rPr>
              <a:t>Spring-board for a more timely, efficient and effective response, thus mitigating public health, environmental and socio-economic impact.</a:t>
            </a:r>
          </a:p>
          <a:p>
            <a:pPr defTabSz="762000">
              <a:buSzPct val="10000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defTabSz="762000">
              <a:buSzPct val="100000"/>
              <a:buFont typeface="Arial" panose="020B0604020202020204" pitchFamily="34" charset="0"/>
              <a:buChar char="•"/>
            </a:pPr>
            <a:r>
              <a:rPr lang="en-GB" sz="2400" dirty="0">
                <a:latin typeface="Arial" panose="020B0604020202020204" pitchFamily="34" charset="0"/>
                <a:cs typeface="Arial" panose="020B0604020202020204" pitchFamily="34" charset="0"/>
              </a:rPr>
              <a:t>No time to plan during crisis management.</a:t>
            </a:r>
          </a:p>
          <a:p>
            <a:pPr defTabSz="762000">
              <a:buSzPct val="10000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defTabSz="762000">
              <a:buSzPct val="100000"/>
              <a:buFont typeface="Arial" panose="020B0604020202020204" pitchFamily="34" charset="0"/>
              <a:buChar char="•"/>
            </a:pPr>
            <a:r>
              <a:rPr lang="en-GB" sz="2400" dirty="0">
                <a:latin typeface="Arial" panose="020B0604020202020204" pitchFamily="34" charset="0"/>
                <a:cs typeface="Arial" panose="020B0604020202020204" pitchFamily="34" charset="0"/>
              </a:rPr>
              <a:t>Identifies wide variety of pre-existing specialised skills, services and equipment.</a:t>
            </a:r>
          </a:p>
          <a:p>
            <a:pPr defTabSz="762000">
              <a:buSzPct val="100000"/>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pPr defTabSz="762000">
              <a:buSzPct val="100000"/>
              <a:buFont typeface="Arial" panose="020B0604020202020204" pitchFamily="34" charset="0"/>
              <a:buChar char="•"/>
            </a:pPr>
            <a:r>
              <a:rPr lang="en-GB" sz="2400" dirty="0">
                <a:latin typeface="Arial" panose="020B0604020202020204" pitchFamily="34" charset="0"/>
                <a:cs typeface="Arial" panose="020B0604020202020204" pitchFamily="34" charset="0"/>
              </a:rPr>
              <a:t>Framework for training and exercising</a:t>
            </a:r>
          </a:p>
          <a:p>
            <a:pPr lvl="1" defTabSz="762000">
              <a:buSzPct val="100000"/>
              <a:buFont typeface="Arial" panose="020B0604020202020204" pitchFamily="34" charset="0"/>
              <a:buChar char="-"/>
            </a:pPr>
            <a:r>
              <a:rPr lang="en-GB" dirty="0" err="1">
                <a:latin typeface="Arial" panose="020B0604020202020204" pitchFamily="34" charset="0"/>
                <a:cs typeface="Arial" panose="020B0604020202020204" pitchFamily="34" charset="0"/>
              </a:rPr>
              <a:t>Instills</a:t>
            </a:r>
            <a:r>
              <a:rPr lang="en-GB" dirty="0">
                <a:latin typeface="Arial" panose="020B0604020202020204" pitchFamily="34" charset="0"/>
                <a:cs typeface="Arial" panose="020B0604020202020204" pitchFamily="34" charset="0"/>
              </a:rPr>
              <a:t> confidence in the responders and public.</a:t>
            </a:r>
          </a:p>
          <a:p>
            <a:pPr defTabSz="762000">
              <a:buSzPct val="1000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5433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065018" y="260350"/>
            <a:ext cx="8423595" cy="1512888"/>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normAutofit/>
          </a:bodyPr>
          <a:lstStyle/>
          <a:p>
            <a:pPr algn="ctr" defTabSz="762000"/>
            <a:r>
              <a:rPr lang="en-US" sz="3600" dirty="0">
                <a:solidFill>
                  <a:srgbClr val="0000FF"/>
                </a:solidFill>
                <a:latin typeface="Copperplate Gothic Bold" panose="020E0705020206020404" pitchFamily="34" charset="0"/>
              </a:rPr>
              <a:t>Lack of Planning –</a:t>
            </a:r>
            <a:br>
              <a:rPr lang="en-US" sz="3600" dirty="0">
                <a:solidFill>
                  <a:srgbClr val="0000FF"/>
                </a:solidFill>
                <a:latin typeface="Copperplate Gothic Bold" panose="020E0705020206020404" pitchFamily="34" charset="0"/>
              </a:rPr>
            </a:br>
            <a:r>
              <a:rPr lang="en-US" sz="3600" dirty="0">
                <a:solidFill>
                  <a:srgbClr val="0000FF"/>
                </a:solidFill>
                <a:latin typeface="Copperplate Gothic Bold" panose="020E0705020206020404" pitchFamily="34" charset="0"/>
              </a:rPr>
              <a:t>the consequences</a:t>
            </a:r>
          </a:p>
        </p:txBody>
      </p:sp>
      <p:sp>
        <p:nvSpPr>
          <p:cNvPr id="57347" name="Rectangle 3"/>
          <p:cNvSpPr>
            <a:spLocks noGrp="1" noChangeArrowheads="1"/>
          </p:cNvSpPr>
          <p:nvPr>
            <p:ph type="body" sz="half" idx="1"/>
          </p:nvPr>
        </p:nvSpPr>
        <p:spPr>
          <a:xfrm>
            <a:off x="1127448" y="2007227"/>
            <a:ext cx="5454179" cy="394363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noAutofit/>
          </a:bodyPr>
          <a:lstStyle/>
          <a:p>
            <a:pPr defTabSz="762000">
              <a:lnSpc>
                <a:spcPct val="90000"/>
              </a:lnSpc>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Initial confusion</a:t>
            </a:r>
            <a:endParaRPr lang="en-US" sz="600" dirty="0">
              <a:latin typeface="Arial" panose="020B0604020202020204" pitchFamily="34" charset="0"/>
              <a:cs typeface="Arial" panose="020B0604020202020204" pitchFamily="34" charset="0"/>
            </a:endParaRPr>
          </a:p>
          <a:p>
            <a:pPr defTabSz="762000">
              <a:lnSpc>
                <a:spcPct val="90000"/>
              </a:lnSpc>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Lack of initial direction</a:t>
            </a:r>
            <a:endParaRPr lang="en-US" sz="600" dirty="0">
              <a:latin typeface="Arial" panose="020B0604020202020204" pitchFamily="34" charset="0"/>
              <a:cs typeface="Arial" panose="020B0604020202020204" pitchFamily="34" charset="0"/>
            </a:endParaRPr>
          </a:p>
          <a:p>
            <a:pPr defTabSz="762000">
              <a:lnSpc>
                <a:spcPct val="90000"/>
              </a:lnSpc>
              <a:buSzPct val="100000"/>
            </a:pPr>
            <a:r>
              <a:rPr lang="en-US" sz="2400" dirty="0">
                <a:latin typeface="Arial" panose="020B0604020202020204" pitchFamily="34" charset="0"/>
                <a:cs typeface="Arial" panose="020B0604020202020204" pitchFamily="34" charset="0"/>
              </a:rPr>
              <a:t>Slow response </a:t>
            </a:r>
            <a:endParaRPr lang="en-US" sz="600" dirty="0">
              <a:latin typeface="Arial" panose="020B0604020202020204" pitchFamily="34" charset="0"/>
              <a:cs typeface="Arial" panose="020B0604020202020204" pitchFamily="34" charset="0"/>
            </a:endParaRPr>
          </a:p>
          <a:p>
            <a:pPr defTabSz="762000">
              <a:lnSpc>
                <a:spcPct val="90000"/>
              </a:lnSpc>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Costly mistakes</a:t>
            </a:r>
            <a:endParaRPr lang="en-US" sz="1000" dirty="0">
              <a:latin typeface="Arial" panose="020B0604020202020204" pitchFamily="34" charset="0"/>
              <a:cs typeface="Arial" panose="020B0604020202020204" pitchFamily="34" charset="0"/>
            </a:endParaRPr>
          </a:p>
          <a:p>
            <a:pPr defTabSz="762000">
              <a:lnSpc>
                <a:spcPct val="90000"/>
              </a:lnSpc>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Worsening of the incident - greater impact</a:t>
            </a:r>
            <a:endParaRPr lang="en-US" sz="800" dirty="0">
              <a:latin typeface="Arial" panose="020B0604020202020204" pitchFamily="34" charset="0"/>
              <a:cs typeface="Arial" panose="020B0604020202020204" pitchFamily="34" charset="0"/>
            </a:endParaRPr>
          </a:p>
          <a:p>
            <a:pPr defTabSz="762000">
              <a:lnSpc>
                <a:spcPct val="90000"/>
              </a:lnSpc>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Hazards to the public and environment</a:t>
            </a:r>
            <a:endParaRPr lang="en-US" sz="800" dirty="0">
              <a:latin typeface="Arial" panose="020B0604020202020204" pitchFamily="34" charset="0"/>
              <a:cs typeface="Arial" panose="020B0604020202020204" pitchFamily="34" charset="0"/>
            </a:endParaRPr>
          </a:p>
          <a:p>
            <a:pPr defTabSz="762000">
              <a:lnSpc>
                <a:spcPct val="90000"/>
              </a:lnSpc>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Lost business and credibility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04" y="2007227"/>
            <a:ext cx="4176464" cy="3574916"/>
          </a:xfrm>
          <a:prstGeom prst="rect">
            <a:avLst/>
          </a:prstGeom>
        </p:spPr>
      </p:pic>
    </p:spTree>
    <p:extLst>
      <p:ext uri="{BB962C8B-B14F-4D97-AF65-F5344CB8AC3E}">
        <p14:creationId xmlns:p14="http://schemas.microsoft.com/office/powerpoint/2010/main" val="376251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2413000" y="-315416"/>
            <a:ext cx="8291512" cy="2001838"/>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normAutofit/>
          </a:bodyPr>
          <a:lstStyle/>
          <a:p>
            <a:pPr defTabSz="762000"/>
            <a:r>
              <a:rPr lang="en-US" sz="3600" dirty="0">
                <a:solidFill>
                  <a:srgbClr val="0000FF"/>
                </a:solidFill>
                <a:latin typeface="Copperplate Gothic Bold" panose="020E0705020206020404" pitchFamily="34" charset="0"/>
              </a:rPr>
              <a:t>Fundamental Considerations</a:t>
            </a:r>
          </a:p>
        </p:txBody>
      </p:sp>
      <p:sp>
        <p:nvSpPr>
          <p:cNvPr id="113669" name="Rectangle 5"/>
          <p:cNvSpPr>
            <a:spLocks noGrp="1" noChangeArrowheads="1"/>
          </p:cNvSpPr>
          <p:nvPr>
            <p:ph idx="1"/>
          </p:nvPr>
        </p:nvSpPr>
        <p:spPr>
          <a:xfrm>
            <a:off x="2063555" y="1989138"/>
            <a:ext cx="6192837" cy="4248150"/>
          </a:xfrm>
          <a:noFill/>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defTabSz="762000"/>
            <a:r>
              <a:rPr lang="en-US" sz="2600" dirty="0">
                <a:latin typeface="Arial" panose="020B0604020202020204" pitchFamily="34" charset="0"/>
                <a:cs typeface="Arial" panose="020B0604020202020204" pitchFamily="34" charset="0"/>
              </a:rPr>
              <a:t>Statutory and legal considerations</a:t>
            </a:r>
          </a:p>
          <a:p>
            <a:pPr defTabSz="762000"/>
            <a:r>
              <a:rPr lang="en-US" sz="2600" dirty="0">
                <a:latin typeface="Arial" panose="020B0604020202020204" pitchFamily="34" charset="0"/>
                <a:cs typeface="Arial" panose="020B0604020202020204" pitchFamily="34" charset="0"/>
              </a:rPr>
              <a:t>Government policies</a:t>
            </a:r>
          </a:p>
          <a:p>
            <a:pPr defTabSz="762000"/>
            <a:r>
              <a:rPr lang="en-US" sz="2600" dirty="0">
                <a:latin typeface="Arial" panose="020B0604020202020204" pitchFamily="34" charset="0"/>
                <a:cs typeface="Arial" panose="020B0604020202020204" pitchFamily="34" charset="0"/>
              </a:rPr>
              <a:t>Council policy</a:t>
            </a:r>
          </a:p>
          <a:p>
            <a:pPr defTabSz="762000"/>
            <a:r>
              <a:rPr lang="en-US" sz="2600" dirty="0">
                <a:latin typeface="Arial" panose="020B0604020202020204" pitchFamily="34" charset="0"/>
                <a:cs typeface="Arial" panose="020B0604020202020204" pitchFamily="34" charset="0"/>
              </a:rPr>
              <a:t>Ownership of vessel or facility</a:t>
            </a:r>
          </a:p>
          <a:p>
            <a:pPr defTabSz="762000"/>
            <a:r>
              <a:rPr lang="en-US" sz="2600" dirty="0">
                <a:latin typeface="Arial" panose="020B0604020202020204" pitchFamily="34" charset="0"/>
                <a:cs typeface="Arial" panose="020B0604020202020204" pitchFamily="34" charset="0"/>
              </a:rPr>
              <a:t>Ownership of pollutant</a:t>
            </a:r>
          </a:p>
          <a:p>
            <a:pPr defTabSz="762000"/>
            <a:r>
              <a:rPr lang="en-US" sz="2600" dirty="0">
                <a:latin typeface="Arial" panose="020B0604020202020204" pitchFamily="34" charset="0"/>
                <a:cs typeface="Arial" panose="020B0604020202020204" pitchFamily="34" charset="0"/>
              </a:rPr>
              <a:t>Joint interests</a:t>
            </a:r>
          </a:p>
          <a:p>
            <a:pPr defTabSz="762000"/>
            <a:r>
              <a:rPr lang="en-US" sz="2600" dirty="0">
                <a:latin typeface="Arial" panose="020B0604020202020204" pitchFamily="34" charset="0"/>
                <a:cs typeface="Arial" panose="020B0604020202020204" pitchFamily="34" charset="0"/>
              </a:rPr>
              <a:t>Who is responsible</a:t>
            </a:r>
          </a:p>
          <a:p>
            <a:pPr defTabSz="762000"/>
            <a:r>
              <a:rPr lang="en-US" sz="2600" dirty="0">
                <a:latin typeface="Arial" panose="020B0604020202020204" pitchFamily="34" charset="0"/>
                <a:cs typeface="Arial" panose="020B0604020202020204" pitchFamily="34" charset="0"/>
              </a:rPr>
              <a:t>Who cleans up and pays</a:t>
            </a:r>
          </a:p>
        </p:txBody>
      </p:sp>
    </p:spTree>
    <p:extLst>
      <p:ext uri="{BB962C8B-B14F-4D97-AF65-F5344CB8AC3E}">
        <p14:creationId xmlns:p14="http://schemas.microsoft.com/office/powerpoint/2010/main" val="34243903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2402904" y="44624"/>
            <a:ext cx="8229600" cy="1143000"/>
          </a:xfrm>
        </p:spPr>
        <p:txBody>
          <a:bodyPr/>
          <a:lstStyle/>
          <a:p>
            <a:pPr eaLnBrk="1" hangingPunct="1"/>
            <a:r>
              <a:rPr lang="en-GB" sz="3600" dirty="0">
                <a:solidFill>
                  <a:srgbClr val="0000FF"/>
                </a:solidFill>
                <a:latin typeface="Copperplate Gothic Bold" panose="020E0705020206020404" pitchFamily="34" charset="0"/>
              </a:rPr>
              <a:t>National Contingency Plan</a:t>
            </a:r>
          </a:p>
        </p:txBody>
      </p:sp>
      <p:sp>
        <p:nvSpPr>
          <p:cNvPr id="5" name="Content Placeholder 4"/>
          <p:cNvSpPr>
            <a:spLocks noGrp="1"/>
          </p:cNvSpPr>
          <p:nvPr>
            <p:ph idx="1"/>
          </p:nvPr>
        </p:nvSpPr>
        <p:spPr>
          <a:xfrm>
            <a:off x="5159896" y="1412876"/>
            <a:ext cx="6408712" cy="5184775"/>
          </a:xfrm>
        </p:spPr>
        <p:txBody>
          <a:bodyPr rtlCol="0">
            <a:normAutofit fontScale="92500" lnSpcReduction="20000"/>
          </a:bodyPr>
          <a:lstStyle/>
          <a:p>
            <a:pPr eaLnBrk="1" hangingPunct="1">
              <a:lnSpc>
                <a:spcPct val="110000"/>
              </a:lnSpc>
              <a:buClr>
                <a:schemeClr val="tx2"/>
              </a:buClr>
              <a:buSzPct val="75000"/>
              <a:buFont typeface="Arial" pitchFamily="34" charset="0"/>
              <a:buChar char="•"/>
              <a:defRPr/>
            </a:pPr>
            <a:r>
              <a:rPr lang="en-GB" sz="2600" kern="0" dirty="0">
                <a:latin typeface="Arial" panose="020B0604020202020204" pitchFamily="34" charset="0"/>
                <a:cs typeface="Arial" panose="020B0604020202020204" pitchFamily="34" charset="0"/>
              </a:rPr>
              <a:t>As a Party to the UN Convention on the Law of the Sea (UNCLOS) and signatory to OPRC, the UK has an obligation;</a:t>
            </a:r>
          </a:p>
          <a:p>
            <a:pPr eaLnBrk="1" hangingPunct="1">
              <a:lnSpc>
                <a:spcPct val="80000"/>
              </a:lnSpc>
              <a:buClr>
                <a:schemeClr val="tx2"/>
              </a:buClr>
              <a:buSzPct val="75000"/>
              <a:buFont typeface="Arial" pitchFamily="34" charset="0"/>
              <a:buChar char="•"/>
              <a:defRPr/>
            </a:pPr>
            <a:endParaRPr lang="en-GB" sz="1100" kern="0" dirty="0">
              <a:latin typeface="Arial" panose="020B0604020202020204" pitchFamily="34" charset="0"/>
              <a:cs typeface="Arial" panose="020B0604020202020204" pitchFamily="34" charset="0"/>
            </a:endParaRPr>
          </a:p>
          <a:p>
            <a:pPr marL="0" indent="0">
              <a:lnSpc>
                <a:spcPct val="80000"/>
              </a:lnSpc>
              <a:buClr>
                <a:schemeClr val="tx2"/>
              </a:buClr>
              <a:buSzPct val="75000"/>
              <a:buNone/>
              <a:defRPr/>
            </a:pPr>
            <a:r>
              <a:rPr lang="en-GB" sz="2600" kern="0" dirty="0">
                <a:latin typeface="Arial" panose="020B0604020202020204" pitchFamily="34" charset="0"/>
                <a:cs typeface="Arial" panose="020B0604020202020204" pitchFamily="34" charset="0"/>
              </a:rPr>
              <a:t>	</a:t>
            </a:r>
            <a:r>
              <a:rPr lang="en-GB" sz="2600" kern="0" dirty="0">
                <a:solidFill>
                  <a:srgbClr val="FF0000"/>
                </a:solidFill>
                <a:latin typeface="Arial" panose="020B0604020202020204" pitchFamily="34" charset="0"/>
                <a:cs typeface="Arial" panose="020B0604020202020204" pitchFamily="34" charset="0"/>
              </a:rPr>
              <a:t>‘</a:t>
            </a:r>
            <a:r>
              <a:rPr lang="en-GB" sz="2600" i="1" kern="0" dirty="0">
                <a:solidFill>
                  <a:srgbClr val="FF0000"/>
                </a:solidFill>
                <a:latin typeface="Arial" panose="020B0604020202020204" pitchFamily="34" charset="0"/>
                <a:cs typeface="Arial" panose="020B0604020202020204" pitchFamily="34" charset="0"/>
              </a:rPr>
              <a:t>to protect and preserve the marine</a:t>
            </a:r>
          </a:p>
          <a:p>
            <a:pPr marL="0" indent="0">
              <a:lnSpc>
                <a:spcPct val="80000"/>
              </a:lnSpc>
              <a:buClr>
                <a:schemeClr val="tx2"/>
              </a:buClr>
              <a:buSzPct val="75000"/>
              <a:buNone/>
              <a:defRPr/>
            </a:pPr>
            <a:r>
              <a:rPr lang="en-GB" sz="2600" i="1" kern="0" dirty="0">
                <a:solidFill>
                  <a:srgbClr val="FF0000"/>
                </a:solidFill>
                <a:latin typeface="Arial" panose="020B0604020202020204" pitchFamily="34" charset="0"/>
                <a:cs typeface="Arial" panose="020B0604020202020204" pitchFamily="34" charset="0"/>
              </a:rPr>
              <a:t>               environment.’</a:t>
            </a:r>
          </a:p>
          <a:p>
            <a:pPr marL="0" indent="0">
              <a:lnSpc>
                <a:spcPct val="80000"/>
              </a:lnSpc>
              <a:buClr>
                <a:schemeClr val="tx2"/>
              </a:buClr>
              <a:buSzPct val="75000"/>
              <a:buNone/>
              <a:defRPr/>
            </a:pPr>
            <a:endParaRPr lang="en-GB" sz="1100" kern="0" dirty="0">
              <a:latin typeface="Arial" panose="020B0604020202020204" pitchFamily="34" charset="0"/>
              <a:cs typeface="Arial" panose="020B0604020202020204" pitchFamily="34" charset="0"/>
            </a:endParaRPr>
          </a:p>
          <a:p>
            <a:pPr eaLnBrk="1" hangingPunct="1">
              <a:lnSpc>
                <a:spcPct val="80000"/>
              </a:lnSpc>
              <a:buClr>
                <a:schemeClr val="tx2"/>
              </a:buClr>
              <a:buSzPct val="75000"/>
              <a:buFont typeface="Arial" pitchFamily="34" charset="0"/>
              <a:buChar char="•"/>
              <a:defRPr/>
            </a:pPr>
            <a:r>
              <a:rPr lang="en-GB" sz="2600" kern="0" dirty="0">
                <a:latin typeface="Arial" panose="020B0604020202020204" pitchFamily="34" charset="0"/>
                <a:cs typeface="Arial" panose="020B0604020202020204" pitchFamily="34" charset="0"/>
              </a:rPr>
              <a:t>A strategic document that is one of the measures the UK has taken to meet this obligation.</a:t>
            </a:r>
          </a:p>
          <a:p>
            <a:pPr eaLnBrk="1" hangingPunct="1">
              <a:lnSpc>
                <a:spcPct val="80000"/>
              </a:lnSpc>
              <a:buClr>
                <a:schemeClr val="tx2"/>
              </a:buClr>
              <a:buSzPct val="75000"/>
              <a:buFont typeface="Arial" pitchFamily="34" charset="0"/>
              <a:buChar char="•"/>
              <a:defRPr/>
            </a:pPr>
            <a:endParaRPr lang="en-GB" sz="1100" kern="0" dirty="0">
              <a:latin typeface="Arial" panose="020B0604020202020204" pitchFamily="34" charset="0"/>
              <a:cs typeface="Arial" panose="020B0604020202020204" pitchFamily="34" charset="0"/>
            </a:endParaRPr>
          </a:p>
          <a:p>
            <a:pPr eaLnBrk="1" hangingPunct="1">
              <a:lnSpc>
                <a:spcPct val="80000"/>
              </a:lnSpc>
              <a:buClr>
                <a:schemeClr val="tx2"/>
              </a:buClr>
              <a:buSzPct val="90000"/>
              <a:buFont typeface="Arial" pitchFamily="34" charset="0"/>
              <a:buChar char="•"/>
              <a:defRPr/>
            </a:pPr>
            <a:r>
              <a:rPr lang="en-GB" sz="2600" kern="0" dirty="0">
                <a:latin typeface="Arial" panose="020B0604020202020204" pitchFamily="34" charset="0"/>
                <a:cs typeface="Arial" panose="020B0604020202020204" pitchFamily="34" charset="0"/>
              </a:rPr>
              <a:t>Purpose is to ensure that there is a timely, measured and effective response to incidents.</a:t>
            </a:r>
          </a:p>
          <a:p>
            <a:pPr eaLnBrk="1" hangingPunct="1">
              <a:lnSpc>
                <a:spcPct val="80000"/>
              </a:lnSpc>
              <a:buClr>
                <a:schemeClr val="tx2"/>
              </a:buClr>
              <a:buSzPct val="90000"/>
              <a:buFont typeface="Arial" pitchFamily="34" charset="0"/>
              <a:buChar char="•"/>
              <a:defRPr/>
            </a:pPr>
            <a:endParaRPr lang="en-GB" sz="1100" kern="0" dirty="0">
              <a:latin typeface="Arial" panose="020B0604020202020204" pitchFamily="34" charset="0"/>
              <a:cs typeface="Arial" panose="020B0604020202020204" pitchFamily="34" charset="0"/>
            </a:endParaRPr>
          </a:p>
          <a:p>
            <a:pPr eaLnBrk="1" hangingPunct="1">
              <a:lnSpc>
                <a:spcPct val="80000"/>
              </a:lnSpc>
              <a:buClr>
                <a:schemeClr val="tx2"/>
              </a:buClr>
              <a:buSzPct val="90000"/>
              <a:buFont typeface="Arial" pitchFamily="34" charset="0"/>
              <a:buChar char="•"/>
              <a:defRPr/>
            </a:pPr>
            <a:r>
              <a:rPr lang="en-GB" sz="2600" kern="0" dirty="0">
                <a:latin typeface="Arial" panose="020B0604020202020204" pitchFamily="34" charset="0"/>
                <a:cs typeface="Arial" panose="020B0604020202020204" pitchFamily="34" charset="0"/>
              </a:rPr>
              <a:t>The MCA are custodians of the plan, currently under review.</a:t>
            </a:r>
          </a:p>
        </p:txBody>
      </p:sp>
      <p:pic>
        <p:nvPicPr>
          <p:cNvPr id="2" name="Picture 1">
            <a:extLst>
              <a:ext uri="{FF2B5EF4-FFF2-40B4-BE49-F238E27FC236}">
                <a16:creationId xmlns:a16="http://schemas.microsoft.com/office/drawing/2014/main" id="{074AF189-98E3-4874-86B5-0B5E3AC55992}"/>
              </a:ext>
            </a:extLst>
          </p:cNvPr>
          <p:cNvPicPr>
            <a:picLocks noChangeAspect="1"/>
          </p:cNvPicPr>
          <p:nvPr/>
        </p:nvPicPr>
        <p:blipFill>
          <a:blip r:embed="rId3"/>
          <a:stretch>
            <a:fillRect/>
          </a:stretch>
        </p:blipFill>
        <p:spPr>
          <a:xfrm rot="20511015">
            <a:off x="2024787" y="2023046"/>
            <a:ext cx="2473466" cy="3775289"/>
          </a:xfrm>
          <a:prstGeom prst="rect">
            <a:avLst/>
          </a:prstGeom>
          <a:ln>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143672" y="332656"/>
            <a:ext cx="6192688" cy="714380"/>
          </a:xfrm>
        </p:spPr>
        <p:txBody>
          <a:bodyPr>
            <a:normAutofit/>
          </a:bodyPr>
          <a:lstStyle/>
          <a:p>
            <a:r>
              <a:rPr lang="en-US" sz="3600" dirty="0">
                <a:solidFill>
                  <a:srgbClr val="0000FF"/>
                </a:solidFill>
                <a:latin typeface="Copperplate Gothic Bold" panose="020E0705020206020404" pitchFamily="34" charset="0"/>
                <a:cs typeface="Arial" panose="020B0604020202020204" pitchFamily="34" charset="0"/>
              </a:rPr>
              <a:t>Purpose of the UK NCP</a:t>
            </a:r>
          </a:p>
        </p:txBody>
      </p:sp>
      <p:sp>
        <p:nvSpPr>
          <p:cNvPr id="106499" name="Rectangle 3"/>
          <p:cNvSpPr>
            <a:spLocks noGrp="1" noChangeArrowheads="1"/>
          </p:cNvSpPr>
          <p:nvPr>
            <p:ph idx="1"/>
          </p:nvPr>
        </p:nvSpPr>
        <p:spPr>
          <a:xfrm>
            <a:off x="551384" y="1855366"/>
            <a:ext cx="11017224" cy="4525962"/>
          </a:xfrm>
        </p:spPr>
        <p:txBody>
          <a:bodyPr>
            <a:noAutofit/>
          </a:bodyPr>
          <a:lstStyle/>
          <a:p>
            <a:pPr>
              <a:lnSpc>
                <a:spcPct val="80000"/>
              </a:lnSpc>
              <a:buClr>
                <a:srgbClr val="333399"/>
              </a:buClr>
              <a:buSzPct val="90000"/>
            </a:pPr>
            <a:r>
              <a:rPr lang="en-GB" sz="2400" dirty="0">
                <a:latin typeface="Arial" panose="020B0604020202020204" pitchFamily="34" charset="0"/>
                <a:cs typeface="Arial" panose="020B0604020202020204" pitchFamily="34" charset="0"/>
              </a:rPr>
              <a:t>Provide guidance on:</a:t>
            </a:r>
          </a:p>
          <a:p>
            <a:pPr>
              <a:lnSpc>
                <a:spcPct val="80000"/>
              </a:lnSpc>
              <a:buClr>
                <a:srgbClr val="333399"/>
              </a:buClr>
              <a:buSzPct val="90000"/>
            </a:pPr>
            <a:endParaRPr lang="en-GB" sz="2200" dirty="0">
              <a:latin typeface="Arial" panose="020B0604020202020204" pitchFamily="34" charset="0"/>
              <a:cs typeface="Arial" panose="020B0604020202020204" pitchFamily="34" charset="0"/>
            </a:endParaRPr>
          </a:p>
          <a:p>
            <a:pPr lvl="1">
              <a:lnSpc>
                <a:spcPct val="80000"/>
              </a:lnSpc>
              <a:buClr>
                <a:srgbClr val="333399"/>
              </a:buClr>
              <a:buSzPct val="90000"/>
            </a:pPr>
            <a:r>
              <a:rPr lang="en-GB" sz="2200" dirty="0">
                <a:latin typeface="Arial" panose="020B0604020202020204" pitchFamily="34" charset="0"/>
                <a:cs typeface="Arial" panose="020B0604020202020204" pitchFamily="34" charset="0"/>
              </a:rPr>
              <a:t>The legal basis for response and area of responsibility,</a:t>
            </a:r>
          </a:p>
          <a:p>
            <a:pPr lvl="1">
              <a:lnSpc>
                <a:spcPct val="80000"/>
              </a:lnSpc>
              <a:buClr>
                <a:srgbClr val="333399"/>
              </a:buClr>
              <a:buSzPct val="90000"/>
            </a:pPr>
            <a:endParaRPr lang="en-GB" sz="2200" dirty="0">
              <a:latin typeface="Arial" panose="020B0604020202020204" pitchFamily="34" charset="0"/>
              <a:cs typeface="Arial" panose="020B0604020202020204" pitchFamily="34" charset="0"/>
            </a:endParaRPr>
          </a:p>
          <a:p>
            <a:pPr lvl="1">
              <a:lnSpc>
                <a:spcPct val="80000"/>
              </a:lnSpc>
              <a:buClr>
                <a:srgbClr val="333399"/>
              </a:buClr>
              <a:buSzPct val="90000"/>
            </a:pPr>
            <a:r>
              <a:rPr lang="en-GB" sz="2200" dirty="0">
                <a:latin typeface="Arial" panose="020B0604020202020204" pitchFamily="34" charset="0"/>
                <a:cs typeface="Arial" panose="020B0604020202020204" pitchFamily="34" charset="0"/>
              </a:rPr>
              <a:t>Role and responsibilities of response organisations,</a:t>
            </a:r>
          </a:p>
          <a:p>
            <a:pPr lvl="1">
              <a:lnSpc>
                <a:spcPct val="80000"/>
              </a:lnSpc>
              <a:buClr>
                <a:srgbClr val="333399"/>
              </a:buClr>
              <a:buSzPct val="90000"/>
            </a:pPr>
            <a:endParaRPr lang="en-GB" sz="2200" dirty="0">
              <a:latin typeface="Arial" panose="020B0604020202020204" pitchFamily="34" charset="0"/>
              <a:cs typeface="Arial" panose="020B0604020202020204" pitchFamily="34" charset="0"/>
            </a:endParaRPr>
          </a:p>
          <a:p>
            <a:pPr lvl="1">
              <a:lnSpc>
                <a:spcPct val="80000"/>
              </a:lnSpc>
              <a:buClr>
                <a:srgbClr val="333399"/>
              </a:buClr>
              <a:buSzPct val="90000"/>
            </a:pPr>
            <a:r>
              <a:rPr lang="en-GB" sz="2200" dirty="0">
                <a:latin typeface="Arial" panose="020B0604020202020204" pitchFamily="34" charset="0"/>
                <a:cs typeface="Arial" panose="020B0604020202020204" pitchFamily="34" charset="0"/>
              </a:rPr>
              <a:t>Incident initiation, response levels of response and escalation,</a:t>
            </a:r>
          </a:p>
          <a:p>
            <a:pPr marL="457200" lvl="1" indent="0">
              <a:lnSpc>
                <a:spcPct val="80000"/>
              </a:lnSpc>
              <a:buClr>
                <a:srgbClr val="333399"/>
              </a:buClr>
              <a:buSzPct val="90000"/>
              <a:buNone/>
            </a:pPr>
            <a:r>
              <a:rPr lang="en-GB" sz="2200" dirty="0">
                <a:latin typeface="Arial" panose="020B0604020202020204" pitchFamily="34" charset="0"/>
                <a:cs typeface="Arial" panose="020B0604020202020204" pitchFamily="34" charset="0"/>
              </a:rPr>
              <a:t> </a:t>
            </a:r>
          </a:p>
          <a:p>
            <a:pPr lvl="1">
              <a:lnSpc>
                <a:spcPct val="80000"/>
              </a:lnSpc>
              <a:buClr>
                <a:srgbClr val="333399"/>
              </a:buClr>
              <a:buSzPct val="90000"/>
            </a:pPr>
            <a:r>
              <a:rPr lang="en-GB" sz="2200" dirty="0">
                <a:latin typeface="Arial" panose="020B0604020202020204" pitchFamily="34" charset="0"/>
                <a:cs typeface="Arial" panose="020B0604020202020204" pitchFamily="34" charset="0"/>
              </a:rPr>
              <a:t>General incident management, coordination and communication,</a:t>
            </a:r>
          </a:p>
          <a:p>
            <a:pPr marL="457200" lvl="1" indent="0">
              <a:lnSpc>
                <a:spcPct val="80000"/>
              </a:lnSpc>
              <a:buClr>
                <a:srgbClr val="333399"/>
              </a:buClr>
              <a:buSzPct val="90000"/>
              <a:buNone/>
            </a:pPr>
            <a:endParaRPr lang="en-GB" sz="2200" dirty="0">
              <a:latin typeface="Arial" panose="020B0604020202020204" pitchFamily="34" charset="0"/>
              <a:cs typeface="Arial" panose="020B0604020202020204" pitchFamily="34" charset="0"/>
            </a:endParaRPr>
          </a:p>
          <a:p>
            <a:pPr lvl="1">
              <a:lnSpc>
                <a:spcPct val="80000"/>
              </a:lnSpc>
              <a:buClr>
                <a:srgbClr val="333399"/>
              </a:buClr>
              <a:buSzPct val="90000"/>
            </a:pPr>
            <a:r>
              <a:rPr lang="en-GB" sz="2200" dirty="0">
                <a:latin typeface="Arial" panose="020B0604020202020204" pitchFamily="34" charset="0"/>
                <a:cs typeface="Arial" panose="020B0604020202020204" pitchFamily="34" charset="0"/>
              </a:rPr>
              <a:t>General resources that may be brought into play and the circumstances in which the MCA deploys the UK’S national assets to respond to a marine pollution incident in order to protect the overriding public interest.</a:t>
            </a:r>
          </a:p>
        </p:txBody>
      </p:sp>
    </p:spTree>
    <p:extLst>
      <p:ext uri="{BB962C8B-B14F-4D97-AF65-F5344CB8AC3E}">
        <p14:creationId xmlns:p14="http://schemas.microsoft.com/office/powerpoint/2010/main" val="1891208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A4DC-0F1F-4C51-9D86-20D1EF1B7114}"/>
              </a:ext>
            </a:extLst>
          </p:cNvPr>
          <p:cNvSpPr>
            <a:spLocks noGrp="1"/>
          </p:cNvSpPr>
          <p:nvPr>
            <p:ph type="title"/>
          </p:nvPr>
        </p:nvSpPr>
        <p:spPr>
          <a:xfrm>
            <a:off x="2819636" y="260648"/>
            <a:ext cx="6552728" cy="1325563"/>
          </a:xfrm>
        </p:spPr>
        <p:txBody>
          <a:bodyPr>
            <a:normAutofit/>
          </a:bodyPr>
          <a:lstStyle/>
          <a:p>
            <a:pPr algn="ctr"/>
            <a:r>
              <a:rPr lang="en-GB" sz="3600" dirty="0">
                <a:solidFill>
                  <a:srgbClr val="0000FF"/>
                </a:solidFill>
                <a:latin typeface="Copperplate Gothic Bold" panose="020E0705020206020404" pitchFamily="34" charset="0"/>
              </a:rPr>
              <a:t>Oil and Gas Industry</a:t>
            </a:r>
            <a:br>
              <a:rPr lang="en-GB" sz="3600" dirty="0">
                <a:solidFill>
                  <a:srgbClr val="0000FF"/>
                </a:solidFill>
                <a:latin typeface="Copperplate Gothic Bold" panose="020E0705020206020404" pitchFamily="34" charset="0"/>
              </a:rPr>
            </a:br>
            <a:r>
              <a:rPr lang="en-GB" sz="3600" dirty="0">
                <a:solidFill>
                  <a:srgbClr val="0000FF"/>
                </a:solidFill>
                <a:latin typeface="Copperplate Gothic Bold" panose="020E0705020206020404" pitchFamily="34" charset="0"/>
              </a:rPr>
              <a:t>CP Responsibility</a:t>
            </a:r>
          </a:p>
        </p:txBody>
      </p:sp>
      <p:pic>
        <p:nvPicPr>
          <p:cNvPr id="4" name="Content Placeholder 3">
            <a:extLst>
              <a:ext uri="{FF2B5EF4-FFF2-40B4-BE49-F238E27FC236}">
                <a16:creationId xmlns:a16="http://schemas.microsoft.com/office/drawing/2014/main" id="{DC21DA2D-9BE9-455F-A2BF-2DE04850E673}"/>
              </a:ext>
            </a:extLst>
          </p:cNvPr>
          <p:cNvPicPr>
            <a:picLocks noGrp="1" noChangeAspect="1"/>
          </p:cNvPicPr>
          <p:nvPr>
            <p:ph idx="1"/>
          </p:nvPr>
        </p:nvPicPr>
        <p:blipFill>
          <a:blip r:embed="rId2"/>
          <a:stretch>
            <a:fillRect/>
          </a:stretch>
        </p:blipFill>
        <p:spPr>
          <a:xfrm>
            <a:off x="767408" y="2348880"/>
            <a:ext cx="10515600" cy="2340029"/>
          </a:xfrm>
          <a:prstGeom prst="rect">
            <a:avLst/>
          </a:prstGeom>
        </p:spPr>
      </p:pic>
    </p:spTree>
    <p:extLst>
      <p:ext uri="{BB962C8B-B14F-4D97-AF65-F5344CB8AC3E}">
        <p14:creationId xmlns:p14="http://schemas.microsoft.com/office/powerpoint/2010/main" val="2310445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Line 4"/>
          <p:cNvSpPr>
            <a:spLocks noChangeShapeType="1"/>
          </p:cNvSpPr>
          <p:nvPr/>
        </p:nvSpPr>
        <p:spPr bwMode="auto">
          <a:xfrm>
            <a:off x="2423592" y="5437907"/>
            <a:ext cx="1295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1" name="Line 5"/>
          <p:cNvSpPr>
            <a:spLocks noChangeShapeType="1"/>
          </p:cNvSpPr>
          <p:nvPr/>
        </p:nvSpPr>
        <p:spPr bwMode="auto">
          <a:xfrm flipV="1">
            <a:off x="3718992" y="4933083"/>
            <a:ext cx="0" cy="5048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2" name="Line 6"/>
          <p:cNvSpPr>
            <a:spLocks noChangeShapeType="1"/>
          </p:cNvSpPr>
          <p:nvPr/>
        </p:nvSpPr>
        <p:spPr bwMode="auto">
          <a:xfrm>
            <a:off x="3718992" y="4933082"/>
            <a:ext cx="115411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3" name="Line 7"/>
          <p:cNvSpPr>
            <a:spLocks noChangeShapeType="1"/>
          </p:cNvSpPr>
          <p:nvPr/>
        </p:nvSpPr>
        <p:spPr bwMode="auto">
          <a:xfrm flipV="1">
            <a:off x="4871517" y="4356820"/>
            <a:ext cx="0" cy="5762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4" name="Line 8"/>
          <p:cNvSpPr>
            <a:spLocks noChangeShapeType="1"/>
          </p:cNvSpPr>
          <p:nvPr/>
        </p:nvSpPr>
        <p:spPr bwMode="auto">
          <a:xfrm>
            <a:off x="4871518" y="4356819"/>
            <a:ext cx="13684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5" name="Line 9"/>
          <p:cNvSpPr>
            <a:spLocks noChangeShapeType="1"/>
          </p:cNvSpPr>
          <p:nvPr/>
        </p:nvSpPr>
        <p:spPr bwMode="auto">
          <a:xfrm flipV="1">
            <a:off x="6239942" y="3780557"/>
            <a:ext cx="0" cy="5762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6" name="Line 10"/>
          <p:cNvSpPr>
            <a:spLocks noChangeShapeType="1"/>
          </p:cNvSpPr>
          <p:nvPr/>
        </p:nvSpPr>
        <p:spPr bwMode="auto">
          <a:xfrm>
            <a:off x="6239942" y="3780557"/>
            <a:ext cx="12255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7" name="Line 11"/>
          <p:cNvSpPr>
            <a:spLocks noChangeShapeType="1"/>
          </p:cNvSpPr>
          <p:nvPr/>
        </p:nvSpPr>
        <p:spPr bwMode="auto">
          <a:xfrm flipV="1">
            <a:off x="7463904" y="3205882"/>
            <a:ext cx="0" cy="5762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8" name="Line 12"/>
          <p:cNvSpPr>
            <a:spLocks noChangeShapeType="1"/>
          </p:cNvSpPr>
          <p:nvPr/>
        </p:nvSpPr>
        <p:spPr bwMode="auto">
          <a:xfrm>
            <a:off x="7463905" y="3205882"/>
            <a:ext cx="14398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49" name="Line 13"/>
          <p:cNvSpPr>
            <a:spLocks noChangeShapeType="1"/>
          </p:cNvSpPr>
          <p:nvPr/>
        </p:nvSpPr>
        <p:spPr bwMode="auto">
          <a:xfrm flipV="1">
            <a:off x="8903767" y="2556594"/>
            <a:ext cx="0" cy="6492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39950" name="Line 14"/>
          <p:cNvSpPr>
            <a:spLocks noChangeShapeType="1"/>
          </p:cNvSpPr>
          <p:nvPr/>
        </p:nvSpPr>
        <p:spPr bwMode="auto">
          <a:xfrm>
            <a:off x="8903768" y="2556594"/>
            <a:ext cx="13684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en-GB">
              <a:solidFill>
                <a:srgbClr val="000000"/>
              </a:solidFill>
            </a:endParaRPr>
          </a:p>
        </p:txBody>
      </p:sp>
      <p:sp>
        <p:nvSpPr>
          <p:cNvPr id="109583" name="Text Box 15"/>
          <p:cNvSpPr txBox="1">
            <a:spLocks noChangeArrowheads="1"/>
          </p:cNvSpPr>
          <p:nvPr/>
        </p:nvSpPr>
        <p:spPr bwMode="auto">
          <a:xfrm>
            <a:off x="2495029" y="4796557"/>
            <a:ext cx="1150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sz="1800" dirty="0">
                <a:solidFill>
                  <a:srgbClr val="000000"/>
                </a:solidFill>
              </a:rPr>
              <a:t>Potential Spiller</a:t>
            </a:r>
            <a:endParaRPr lang="en-US" sz="1800" dirty="0">
              <a:solidFill>
                <a:srgbClr val="000000"/>
              </a:solidFill>
            </a:endParaRPr>
          </a:p>
        </p:txBody>
      </p:sp>
      <p:sp>
        <p:nvSpPr>
          <p:cNvPr id="109584" name="Text Box 16"/>
          <p:cNvSpPr txBox="1">
            <a:spLocks noChangeArrowheads="1"/>
          </p:cNvSpPr>
          <p:nvPr/>
        </p:nvSpPr>
        <p:spPr bwMode="auto">
          <a:xfrm>
            <a:off x="8903768" y="1916832"/>
            <a:ext cx="1512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sz="1800" dirty="0">
                <a:solidFill>
                  <a:srgbClr val="000000"/>
                </a:solidFill>
              </a:rPr>
              <a:t>International Accords</a:t>
            </a:r>
            <a:endParaRPr lang="en-US" sz="1800" dirty="0">
              <a:solidFill>
                <a:srgbClr val="000000"/>
              </a:solidFill>
            </a:endParaRPr>
          </a:p>
        </p:txBody>
      </p:sp>
      <p:sp>
        <p:nvSpPr>
          <p:cNvPr id="109585" name="Text Box 17"/>
          <p:cNvSpPr txBox="1">
            <a:spLocks noChangeArrowheads="1"/>
          </p:cNvSpPr>
          <p:nvPr/>
        </p:nvSpPr>
        <p:spPr bwMode="auto">
          <a:xfrm>
            <a:off x="7608367" y="2564532"/>
            <a:ext cx="1223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sz="1800" dirty="0">
                <a:solidFill>
                  <a:srgbClr val="000000"/>
                </a:solidFill>
              </a:rPr>
              <a:t>National Authority</a:t>
            </a:r>
            <a:endParaRPr lang="en-US" sz="1800" dirty="0">
              <a:solidFill>
                <a:srgbClr val="000000"/>
              </a:solidFill>
            </a:endParaRPr>
          </a:p>
        </p:txBody>
      </p:sp>
      <p:sp>
        <p:nvSpPr>
          <p:cNvPr id="109586" name="Text Box 18"/>
          <p:cNvSpPr txBox="1">
            <a:spLocks noChangeArrowheads="1"/>
          </p:cNvSpPr>
          <p:nvPr/>
        </p:nvSpPr>
        <p:spPr bwMode="auto">
          <a:xfrm>
            <a:off x="6239943" y="3140794"/>
            <a:ext cx="11509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sz="1800" dirty="0">
                <a:solidFill>
                  <a:srgbClr val="000000"/>
                </a:solidFill>
              </a:rPr>
              <a:t>County Authority</a:t>
            </a:r>
            <a:endParaRPr lang="en-US" sz="1800" dirty="0">
              <a:solidFill>
                <a:srgbClr val="000000"/>
              </a:solidFill>
            </a:endParaRPr>
          </a:p>
        </p:txBody>
      </p:sp>
      <p:sp>
        <p:nvSpPr>
          <p:cNvPr id="109587" name="Text Box 19"/>
          <p:cNvSpPr txBox="1">
            <a:spLocks noChangeArrowheads="1"/>
          </p:cNvSpPr>
          <p:nvPr/>
        </p:nvSpPr>
        <p:spPr bwMode="auto">
          <a:xfrm>
            <a:off x="4800080" y="3717057"/>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sz="1800" dirty="0">
                <a:solidFill>
                  <a:srgbClr val="000000"/>
                </a:solidFill>
              </a:rPr>
              <a:t>Port or local Authority</a:t>
            </a:r>
            <a:endParaRPr lang="en-US" sz="1800" dirty="0">
              <a:solidFill>
                <a:srgbClr val="000000"/>
              </a:solidFill>
            </a:endParaRPr>
          </a:p>
        </p:txBody>
      </p:sp>
      <p:sp>
        <p:nvSpPr>
          <p:cNvPr id="109588" name="Text Box 20"/>
          <p:cNvSpPr txBox="1">
            <a:spLocks noChangeArrowheads="1"/>
          </p:cNvSpPr>
          <p:nvPr/>
        </p:nvSpPr>
        <p:spPr bwMode="auto">
          <a:xfrm>
            <a:off x="3792017" y="4437782"/>
            <a:ext cx="1008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sz="1800" dirty="0">
                <a:solidFill>
                  <a:srgbClr val="000000"/>
                </a:solidFill>
              </a:rPr>
              <a:t>Co-ops</a:t>
            </a:r>
            <a:endParaRPr lang="en-US" sz="1800" dirty="0">
              <a:solidFill>
                <a:srgbClr val="000000"/>
              </a:solidFill>
            </a:endParaRPr>
          </a:p>
        </p:txBody>
      </p:sp>
      <p:sp>
        <p:nvSpPr>
          <p:cNvPr id="24" name="Rectangle 2">
            <a:extLst>
              <a:ext uri="{FF2B5EF4-FFF2-40B4-BE49-F238E27FC236}">
                <a16:creationId xmlns:a16="http://schemas.microsoft.com/office/drawing/2014/main" id="{3A7CB8CA-C0B0-4833-9B5A-89323E6FE40E}"/>
              </a:ext>
            </a:extLst>
          </p:cNvPr>
          <p:cNvSpPr>
            <a:spLocks noGrp="1" noChangeArrowheads="1"/>
          </p:cNvSpPr>
          <p:nvPr>
            <p:ph type="title"/>
          </p:nvPr>
        </p:nvSpPr>
        <p:spPr>
          <a:xfrm>
            <a:off x="2206625" y="49212"/>
            <a:ext cx="10515600" cy="1325563"/>
          </a:xfrm>
        </p:spPr>
        <p:txBody>
          <a:bodyPr>
            <a:normAutofit/>
          </a:bodyPr>
          <a:lstStyle/>
          <a:p>
            <a:r>
              <a:rPr lang="en-GB" sz="4000" dirty="0">
                <a:solidFill>
                  <a:srgbClr val="0000FF"/>
                </a:solidFill>
                <a:latin typeface="Copperplate Gothic Bold" panose="020E0705020206020404" pitchFamily="34" charset="0"/>
              </a:rPr>
              <a:t>Who needs Contingency Plans?</a:t>
            </a:r>
            <a:endParaRPr lang="en-US" sz="4000" dirty="0">
              <a:solidFill>
                <a:srgbClr val="0000FF"/>
              </a:solidFill>
              <a:latin typeface="Copperplate Gothic Bold" panose="020E0705020206020404" pitchFamily="34" charset="0"/>
            </a:endParaRPr>
          </a:p>
        </p:txBody>
      </p:sp>
      <p:pic>
        <p:nvPicPr>
          <p:cNvPr id="27" name="Picture 6" descr="AOC%20Offshore%20Jack-up%20Rig%20Collapse%20II">
            <a:extLst>
              <a:ext uri="{FF2B5EF4-FFF2-40B4-BE49-F238E27FC236}">
                <a16:creationId xmlns:a16="http://schemas.microsoft.com/office/drawing/2014/main" id="{D3EE7EA6-41BB-40B1-8069-96404C2D94AE}"/>
              </a:ext>
            </a:extLst>
          </p:cNvPr>
          <p:cNvPicPr>
            <a:picLocks noChangeAspect="1" noChangeArrowheads="1"/>
          </p:cNvPicPr>
          <p:nvPr/>
        </p:nvPicPr>
        <p:blipFill>
          <a:blip r:embed="rId3"/>
          <a:srcRect/>
          <a:stretch>
            <a:fillRect/>
          </a:stretch>
        </p:blipFill>
        <p:spPr bwMode="auto">
          <a:xfrm>
            <a:off x="552283" y="2735210"/>
            <a:ext cx="2267393" cy="1702572"/>
          </a:xfrm>
          <a:prstGeom prst="rect">
            <a:avLst/>
          </a:prstGeom>
          <a:noFill/>
          <a:ln w="9525">
            <a:noFill/>
            <a:miter lim="800000"/>
            <a:headEnd/>
            <a:tailEnd/>
          </a:ln>
        </p:spPr>
      </p:pic>
      <p:pic>
        <p:nvPicPr>
          <p:cNvPr id="28" name="Picture 27">
            <a:extLst>
              <a:ext uri="{FF2B5EF4-FFF2-40B4-BE49-F238E27FC236}">
                <a16:creationId xmlns:a16="http://schemas.microsoft.com/office/drawing/2014/main" id="{39D27A7F-0CB2-4DEB-AAB7-C58C8D721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0880" y="5322469"/>
            <a:ext cx="3986033" cy="1245506"/>
          </a:xfrm>
          <a:prstGeom prst="rect">
            <a:avLst/>
          </a:prstGeom>
        </p:spPr>
      </p:pic>
      <p:pic>
        <p:nvPicPr>
          <p:cNvPr id="29" name="Picture 28">
            <a:extLst>
              <a:ext uri="{FF2B5EF4-FFF2-40B4-BE49-F238E27FC236}">
                <a16:creationId xmlns:a16="http://schemas.microsoft.com/office/drawing/2014/main" id="{EA0D3F4C-EFDB-444D-95A9-A8833311CB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02" y="4551513"/>
            <a:ext cx="2055882" cy="1541912"/>
          </a:xfrm>
          <a:prstGeom prst="rect">
            <a:avLst/>
          </a:prstGeom>
        </p:spPr>
      </p:pic>
      <p:pic>
        <p:nvPicPr>
          <p:cNvPr id="32" name="Picture 31">
            <a:extLst>
              <a:ext uri="{FF2B5EF4-FFF2-40B4-BE49-F238E27FC236}">
                <a16:creationId xmlns:a16="http://schemas.microsoft.com/office/drawing/2014/main" id="{A918A9DE-8258-48C0-A571-98D3AC691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0588" y="1961144"/>
            <a:ext cx="2475097" cy="1639980"/>
          </a:xfrm>
          <a:prstGeom prst="rect">
            <a:avLst/>
          </a:prstGeom>
        </p:spPr>
      </p:pic>
      <p:pic>
        <p:nvPicPr>
          <p:cNvPr id="33" name="Picture 32">
            <a:extLst>
              <a:ext uri="{FF2B5EF4-FFF2-40B4-BE49-F238E27FC236}">
                <a16:creationId xmlns:a16="http://schemas.microsoft.com/office/drawing/2014/main" id="{2AACE95A-C177-4001-A3A1-8D5054CD65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1301" y="5061671"/>
            <a:ext cx="2384507" cy="1404483"/>
          </a:xfrm>
          <a:prstGeom prst="rect">
            <a:avLst/>
          </a:prstGeom>
        </p:spPr>
      </p:pic>
      <p:pic>
        <p:nvPicPr>
          <p:cNvPr id="36" name="Picture 35">
            <a:extLst>
              <a:ext uri="{FF2B5EF4-FFF2-40B4-BE49-F238E27FC236}">
                <a16:creationId xmlns:a16="http://schemas.microsoft.com/office/drawing/2014/main" id="{FF4EDC4A-096B-4559-9072-6D8A8E5E324C}"/>
              </a:ext>
            </a:extLst>
          </p:cNvPr>
          <p:cNvPicPr>
            <a:picLocks noChangeAspect="1"/>
          </p:cNvPicPr>
          <p:nvPr/>
        </p:nvPicPr>
        <p:blipFill>
          <a:blip r:embed="rId8"/>
          <a:stretch>
            <a:fillRect/>
          </a:stretch>
        </p:blipFill>
        <p:spPr>
          <a:xfrm>
            <a:off x="6366161" y="3831921"/>
            <a:ext cx="1888930" cy="1439184"/>
          </a:xfrm>
          <a:prstGeom prst="rect">
            <a:avLst/>
          </a:prstGeom>
        </p:spPr>
      </p:pic>
      <p:pic>
        <p:nvPicPr>
          <p:cNvPr id="37" name="Picture 36">
            <a:extLst>
              <a:ext uri="{FF2B5EF4-FFF2-40B4-BE49-F238E27FC236}">
                <a16:creationId xmlns:a16="http://schemas.microsoft.com/office/drawing/2014/main" id="{EB516A38-522E-46DE-8770-7A7D9FA3BB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4362" y="1207624"/>
            <a:ext cx="2219117" cy="1599539"/>
          </a:xfrm>
          <a:prstGeom prst="rect">
            <a:avLst/>
          </a:prstGeom>
        </p:spPr>
      </p:pic>
      <p:pic>
        <p:nvPicPr>
          <p:cNvPr id="38" name="Picture 37">
            <a:extLst>
              <a:ext uri="{FF2B5EF4-FFF2-40B4-BE49-F238E27FC236}">
                <a16:creationId xmlns:a16="http://schemas.microsoft.com/office/drawing/2014/main" id="{A9EE002E-74AA-4B43-81DC-7D4DD1A5F7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8115" y="3257246"/>
            <a:ext cx="2863205" cy="1908803"/>
          </a:xfrm>
          <a:prstGeom prst="rect">
            <a:avLst/>
          </a:prstGeom>
        </p:spPr>
      </p:pic>
      <p:sp>
        <p:nvSpPr>
          <p:cNvPr id="9" name="TextBox 8">
            <a:extLst>
              <a:ext uri="{FF2B5EF4-FFF2-40B4-BE49-F238E27FC236}">
                <a16:creationId xmlns:a16="http://schemas.microsoft.com/office/drawing/2014/main" id="{1190C407-A298-4C9E-BF88-51D42F9C7E7D}"/>
              </a:ext>
            </a:extLst>
          </p:cNvPr>
          <p:cNvSpPr txBox="1"/>
          <p:nvPr/>
        </p:nvSpPr>
        <p:spPr>
          <a:xfrm>
            <a:off x="8650160" y="1237566"/>
            <a:ext cx="2726735" cy="646331"/>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FF00FF"/>
                </a:solidFill>
              </a:rPr>
              <a:t>Bonn Agreement</a:t>
            </a:r>
          </a:p>
          <a:p>
            <a:pPr marL="285750" indent="-285750">
              <a:buFont typeface="Arial" panose="020B0604020202020204" pitchFamily="34" charset="0"/>
              <a:buChar char="•"/>
            </a:pPr>
            <a:r>
              <a:rPr lang="en-GB" b="1" dirty="0">
                <a:solidFill>
                  <a:srgbClr val="FF00FF"/>
                </a:solidFill>
              </a:rPr>
              <a:t>UK - Irish MOU</a:t>
            </a:r>
          </a:p>
        </p:txBody>
      </p:sp>
    </p:spTree>
    <p:extLst>
      <p:ext uri="{BB962C8B-B14F-4D97-AF65-F5344CB8AC3E}">
        <p14:creationId xmlns:p14="http://schemas.microsoft.com/office/powerpoint/2010/main" val="589223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9583"/>
                                        </p:tgtEl>
                                        <p:attrNameLst>
                                          <p:attrName>style.visibility</p:attrName>
                                        </p:attrNameLst>
                                      </p:cBhvr>
                                      <p:to>
                                        <p:strVal val="visible"/>
                                      </p:to>
                                    </p:set>
                                    <p:animEffect transition="in" filter="wipe(right)">
                                      <p:cBhvr>
                                        <p:cTn id="7" dur="500"/>
                                        <p:tgtEl>
                                          <p:spTgt spid="109583"/>
                                        </p:tgtEl>
                                      </p:cBhvr>
                                    </p:animEffect>
                                  </p:childTnLst>
                                </p:cTn>
                              </p:par>
                              <p:par>
                                <p:cTn id="8" presetID="22" presetClass="entr" presetSubtype="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par>
                                <p:cTn id="11" presetID="22" presetClass="entr" presetSubtype="2"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righ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9588"/>
                                        </p:tgtEl>
                                        <p:attrNameLst>
                                          <p:attrName>style.visibility</p:attrName>
                                        </p:attrNameLst>
                                      </p:cBhvr>
                                      <p:to>
                                        <p:strVal val="visible"/>
                                      </p:to>
                                    </p:set>
                                    <p:animEffect transition="in" filter="wipe(down)">
                                      <p:cBhvr>
                                        <p:cTn id="18" dur="500"/>
                                        <p:tgtEl>
                                          <p:spTgt spid="109588"/>
                                        </p:tgtEl>
                                      </p:cBhvr>
                                    </p:animEffect>
                                  </p:childTnLst>
                                </p:cTn>
                              </p:par>
                              <p:par>
                                <p:cTn id="19" presetID="2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9587"/>
                                        </p:tgtEl>
                                        <p:attrNameLst>
                                          <p:attrName>style.visibility</p:attrName>
                                        </p:attrNameLst>
                                      </p:cBhvr>
                                      <p:to>
                                        <p:strVal val="visible"/>
                                      </p:to>
                                    </p:set>
                                    <p:animEffect transition="in" filter="wipe(up)">
                                      <p:cBhvr>
                                        <p:cTn id="26" dur="500"/>
                                        <p:tgtEl>
                                          <p:spTgt spid="109587"/>
                                        </p:tgtEl>
                                      </p:cBhvr>
                                    </p:animEffect>
                                  </p:childTnLst>
                                </p:cTn>
                              </p:par>
                              <p:par>
                                <p:cTn id="27" presetID="22" presetClass="entr" presetSubtype="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09586"/>
                                        </p:tgtEl>
                                        <p:attrNameLst>
                                          <p:attrName>style.visibility</p:attrName>
                                        </p:attrNameLst>
                                      </p:cBhvr>
                                      <p:to>
                                        <p:strVal val="visible"/>
                                      </p:to>
                                    </p:set>
                                    <p:animEffect transition="in" filter="wipe(up)">
                                      <p:cBhvr>
                                        <p:cTn id="34" dur="500"/>
                                        <p:tgtEl>
                                          <p:spTgt spid="109586"/>
                                        </p:tgtEl>
                                      </p:cBhvr>
                                    </p:animEffect>
                                  </p:childTnLst>
                                </p:cTn>
                              </p:par>
                              <p:par>
                                <p:cTn id="35" presetID="22" presetClass="entr" presetSubtype="1"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par>
                                <p:cTn id="38" presetID="22" presetClass="entr" presetSubtype="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up)">
                                      <p:cBhvr>
                                        <p:cTn id="45" dur="500"/>
                                        <p:tgtEl>
                                          <p:spTgt spid="3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09585"/>
                                        </p:tgtEl>
                                        <p:attrNameLst>
                                          <p:attrName>style.visibility</p:attrName>
                                        </p:attrNameLst>
                                      </p:cBhvr>
                                      <p:to>
                                        <p:strVal val="visible"/>
                                      </p:to>
                                    </p:set>
                                    <p:animEffect transition="in" filter="wipe(up)">
                                      <p:cBhvr>
                                        <p:cTn id="48" dur="500"/>
                                        <p:tgtEl>
                                          <p:spTgt spid="109585"/>
                                        </p:tgtEl>
                                      </p:cBhvr>
                                    </p:animEffect>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09584"/>
                                        </p:tgtEl>
                                        <p:attrNameLst>
                                          <p:attrName>style.visibility</p:attrName>
                                        </p:attrNameLst>
                                      </p:cBhvr>
                                      <p:to>
                                        <p:strVal val="visible"/>
                                      </p:to>
                                    </p:set>
                                    <p:animEffect transition="in" filter="wipe(down)">
                                      <p:cBhvr>
                                        <p:cTn id="55" dur="500"/>
                                        <p:tgtEl>
                                          <p:spTgt spid="10958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3" grpId="0"/>
      <p:bldP spid="109584" grpId="0"/>
      <p:bldP spid="109585" grpId="0"/>
      <p:bldP spid="109586" grpId="0"/>
      <p:bldP spid="109587" grpId="0"/>
      <p:bldP spid="10958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683732" y="122537"/>
            <a:ext cx="4824536" cy="1143000"/>
          </a:xfrm>
        </p:spPr>
        <p:txBody>
          <a:bodyPr/>
          <a:lstStyle/>
          <a:p>
            <a:pPr eaLnBrk="1" hangingPunct="1"/>
            <a:r>
              <a:rPr lang="en-GB" altLang="en-US" sz="3600" dirty="0">
                <a:solidFill>
                  <a:srgbClr val="0000FF"/>
                </a:solidFill>
                <a:latin typeface="Copperplate Gothic Bold" panose="020E0705020206020404" pitchFamily="34" charset="0"/>
              </a:rPr>
              <a:t>Tiered Response</a:t>
            </a:r>
          </a:p>
        </p:txBody>
      </p:sp>
      <p:sp>
        <p:nvSpPr>
          <p:cNvPr id="45059" name="Rectangle 3"/>
          <p:cNvSpPr>
            <a:spLocks noGrp="1" noChangeArrowheads="1"/>
          </p:cNvSpPr>
          <p:nvPr>
            <p:ph type="body" sz="half" idx="1"/>
          </p:nvPr>
        </p:nvSpPr>
        <p:spPr>
          <a:xfrm>
            <a:off x="551384" y="2015096"/>
            <a:ext cx="10960757" cy="3934184"/>
          </a:xfrm>
        </p:spPr>
        <p:txBody>
          <a:bodyPr>
            <a:noAutofit/>
          </a:bodyPr>
          <a:lstStyle/>
          <a:p>
            <a:pPr eaLnBrk="1" hangingPunct="1">
              <a:lnSpc>
                <a:spcPct val="80000"/>
              </a:lnSpc>
            </a:pPr>
            <a:r>
              <a:rPr lang="en-GB" altLang="en-US" u="sng" dirty="0">
                <a:latin typeface="Arial" panose="020B0604020202020204" pitchFamily="34" charset="0"/>
                <a:cs typeface="Arial" panose="020B0604020202020204" pitchFamily="34" charset="0"/>
              </a:rPr>
              <a:t>Tier 1 (Local Response)</a:t>
            </a:r>
            <a:endParaRPr lang="en-GB" altLang="en-US" dirty="0">
              <a:latin typeface="Arial" panose="020B0604020202020204" pitchFamily="34" charset="0"/>
              <a:cs typeface="Arial" panose="020B0604020202020204" pitchFamily="34" charset="0"/>
            </a:endParaRPr>
          </a:p>
          <a:p>
            <a:pPr lvl="1">
              <a:lnSpc>
                <a:spcPct val="80000"/>
              </a:lnSpc>
            </a:pPr>
            <a:endParaRPr lang="en-GB" altLang="en-US" u="sng" dirty="0">
              <a:latin typeface="Arial" panose="020B0604020202020204" pitchFamily="34" charset="0"/>
              <a:cs typeface="Arial" panose="020B0604020202020204" pitchFamily="34" charset="0"/>
            </a:endParaRPr>
          </a:p>
          <a:p>
            <a:pPr lvl="1">
              <a:lnSpc>
                <a:spcPct val="80000"/>
              </a:lnSpc>
              <a:buFont typeface="Arial" panose="020B0604020202020204" pitchFamily="34" charset="0"/>
              <a:buChar char="-"/>
            </a:pPr>
            <a:r>
              <a:rPr lang="en-GB" altLang="en-US" dirty="0">
                <a:latin typeface="Arial" panose="020B0604020202020204" pitchFamily="34" charset="0"/>
                <a:cs typeface="Arial" panose="020B0604020202020204" pitchFamily="34" charset="0"/>
              </a:rPr>
              <a:t>Small operational type spills that may occur within a location a result of daily activities.</a:t>
            </a:r>
          </a:p>
          <a:p>
            <a:pPr marL="457200" lvl="1" indent="0">
              <a:lnSpc>
                <a:spcPct val="80000"/>
              </a:lnSpc>
              <a:buNone/>
            </a:pPr>
            <a:r>
              <a:rPr lang="en-GB" altLang="en-US" dirty="0">
                <a:latin typeface="Arial" panose="020B0604020202020204" pitchFamily="34" charset="0"/>
                <a:cs typeface="Arial" panose="020B0604020202020204" pitchFamily="34" charset="0"/>
              </a:rPr>
              <a:t> </a:t>
            </a:r>
          </a:p>
          <a:p>
            <a:pPr lvl="1">
              <a:lnSpc>
                <a:spcPct val="80000"/>
              </a:lnSpc>
              <a:buFont typeface="Arial" panose="020B0604020202020204" pitchFamily="34" charset="0"/>
              <a:buChar char="-"/>
            </a:pPr>
            <a:r>
              <a:rPr lang="en-GB" altLang="en-US" dirty="0">
                <a:latin typeface="Arial" panose="020B0604020202020204" pitchFamily="34" charset="0"/>
                <a:cs typeface="Arial" panose="020B0604020202020204" pitchFamily="34" charset="0"/>
              </a:rPr>
              <a:t>The level at which a response operation could be carried out successfully using individual resources and without assistance from others.</a:t>
            </a:r>
            <a:endParaRPr lang="en-GB" altLang="en-US" sz="1000" dirty="0">
              <a:latin typeface="Arial" panose="020B0604020202020204" pitchFamily="34" charset="0"/>
              <a:cs typeface="Arial" panose="020B0604020202020204" pitchFamily="34" charset="0"/>
            </a:endParaRPr>
          </a:p>
          <a:p>
            <a:pPr marL="457200" lvl="1" indent="0">
              <a:lnSpc>
                <a:spcPct val="80000"/>
              </a:lnSpc>
              <a:buNone/>
            </a:pPr>
            <a:r>
              <a:rPr lang="en-GB" altLang="en-US" sz="1000" dirty="0">
                <a:latin typeface="Arial" panose="020B0604020202020204" pitchFamily="34" charset="0"/>
                <a:cs typeface="Arial" panose="020B0604020202020204" pitchFamily="34" charset="0"/>
              </a:rPr>
              <a:t> </a:t>
            </a:r>
          </a:p>
          <a:p>
            <a:pPr lvl="2">
              <a:lnSpc>
                <a:spcPct val="80000"/>
              </a:lnSpc>
              <a:buFont typeface="Wingdings" panose="05000000000000000000" pitchFamily="2" charset="2"/>
              <a:buChar char="Ø"/>
            </a:pPr>
            <a:r>
              <a:rPr lang="en-GB" altLang="en-US" sz="2200" b="1" dirty="0">
                <a:solidFill>
                  <a:srgbClr val="FF3300"/>
                </a:solidFill>
                <a:latin typeface="Arial" panose="020B0604020202020204" pitchFamily="34" charset="0"/>
                <a:cs typeface="Arial" panose="020B0604020202020204" pitchFamily="34" charset="0"/>
              </a:rPr>
              <a:t>  i.e.  Within the capability </a:t>
            </a:r>
            <a:r>
              <a:rPr lang="en-GB" altLang="en-US" sz="2200" dirty="0">
                <a:latin typeface="Arial" panose="020B0604020202020204" pitchFamily="34" charset="0"/>
                <a:cs typeface="Arial" panose="020B0604020202020204" pitchFamily="34" charset="0"/>
              </a:rPr>
              <a:t>of the polluter, one local authority, harbour authority </a:t>
            </a:r>
            <a:r>
              <a:rPr lang="en-GB" altLang="en-US" sz="2200" b="1" dirty="0">
                <a:solidFill>
                  <a:srgbClr val="FF3300"/>
                </a:solidFill>
                <a:latin typeface="Arial" panose="020B0604020202020204" pitchFamily="34" charset="0"/>
                <a:cs typeface="Arial" panose="020B0604020202020204" pitchFamily="34" charset="0"/>
              </a:rPr>
              <a:t>or the Operator - on-site</a:t>
            </a:r>
          </a:p>
          <a:p>
            <a:pPr marL="914400" lvl="2" indent="0">
              <a:lnSpc>
                <a:spcPct val="80000"/>
              </a:lnSpc>
              <a:buNone/>
            </a:pPr>
            <a:endParaRPr lang="en-GB" altLang="en-US" dirty="0">
              <a:latin typeface="Arial" panose="020B0604020202020204" pitchFamily="34" charset="0"/>
              <a:cs typeface="Arial" panose="020B0604020202020204" pitchFamily="34" charset="0"/>
            </a:endParaRPr>
          </a:p>
          <a:p>
            <a:pPr lvl="1" eaLnBrk="1" hangingPunct="1">
              <a:lnSpc>
                <a:spcPct val="80000"/>
              </a:lnSpc>
              <a:buFont typeface="Arial" panose="020B0604020202020204" pitchFamily="34" charset="0"/>
              <a:buChar char="-"/>
            </a:pPr>
            <a:r>
              <a:rPr lang="en-GB" altLang="en-US" dirty="0">
                <a:latin typeface="Arial" panose="020B0604020202020204" pitchFamily="34" charset="0"/>
                <a:cs typeface="Arial" panose="020B0604020202020204" pitchFamily="34" charset="0"/>
              </a:rPr>
              <a:t>NCA advice and resources available if requested</a:t>
            </a:r>
          </a:p>
        </p:txBody>
      </p:sp>
    </p:spTree>
    <p:extLst>
      <p:ext uri="{BB962C8B-B14F-4D97-AF65-F5344CB8AC3E}">
        <p14:creationId xmlns:p14="http://schemas.microsoft.com/office/powerpoint/2010/main" val="1197700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randombar(horizontal)">
                                      <p:cBhvr>
                                        <p:cTn id="7" dur="500"/>
                                        <p:tgtEl>
                                          <p:spTgt spid="45059">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059">
                                            <p:txEl>
                                              <p:pRg st="2" end="2"/>
                                            </p:txEl>
                                          </p:spTgt>
                                        </p:tgtEl>
                                        <p:attrNameLst>
                                          <p:attrName>style.visibility</p:attrName>
                                        </p:attrNameLst>
                                      </p:cBhvr>
                                      <p:to>
                                        <p:strVal val="visible"/>
                                      </p:to>
                                    </p:set>
                                    <p:animEffect transition="in" filter="randombar(horizontal)">
                                      <p:cBhvr>
                                        <p:cTn id="10" dur="500"/>
                                        <p:tgtEl>
                                          <p:spTgt spid="45059">
                                            <p:txEl>
                                              <p:pRg st="2" end="2"/>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5059">
                                            <p:txEl>
                                              <p:pRg st="3" end="3"/>
                                            </p:txEl>
                                          </p:spTgt>
                                        </p:tgtEl>
                                        <p:attrNameLst>
                                          <p:attrName>style.visibility</p:attrName>
                                        </p:attrNameLst>
                                      </p:cBhvr>
                                      <p:to>
                                        <p:strVal val="visible"/>
                                      </p:to>
                                    </p:set>
                                    <p:animEffect transition="in" filter="randombar(horizontal)">
                                      <p:cBhvr>
                                        <p:cTn id="13" dur="500"/>
                                        <p:tgtEl>
                                          <p:spTgt spid="45059">
                                            <p:txEl>
                                              <p:pRg st="3" end="3"/>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5059">
                                            <p:txEl>
                                              <p:pRg st="4" end="4"/>
                                            </p:txEl>
                                          </p:spTgt>
                                        </p:tgtEl>
                                        <p:attrNameLst>
                                          <p:attrName>style.visibility</p:attrName>
                                        </p:attrNameLst>
                                      </p:cBhvr>
                                      <p:to>
                                        <p:strVal val="visible"/>
                                      </p:to>
                                    </p:set>
                                    <p:animEffect transition="in" filter="randombar(horizontal)">
                                      <p:cBhvr>
                                        <p:cTn id="16" dur="500"/>
                                        <p:tgtEl>
                                          <p:spTgt spid="45059">
                                            <p:txEl>
                                              <p:pRg st="4" end="4"/>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5059">
                                            <p:txEl>
                                              <p:pRg st="5" end="5"/>
                                            </p:txEl>
                                          </p:spTgt>
                                        </p:tgtEl>
                                        <p:attrNameLst>
                                          <p:attrName>style.visibility</p:attrName>
                                        </p:attrNameLst>
                                      </p:cBhvr>
                                      <p:to>
                                        <p:strVal val="visible"/>
                                      </p:to>
                                    </p:set>
                                    <p:animEffect transition="in" filter="randombar(horizontal)">
                                      <p:cBhvr>
                                        <p:cTn id="19" dur="500"/>
                                        <p:tgtEl>
                                          <p:spTgt spid="45059">
                                            <p:txEl>
                                              <p:pRg st="5" end="5"/>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5059">
                                            <p:txEl>
                                              <p:pRg st="6" end="6"/>
                                            </p:txEl>
                                          </p:spTgt>
                                        </p:tgtEl>
                                        <p:attrNameLst>
                                          <p:attrName>style.visibility</p:attrName>
                                        </p:attrNameLst>
                                      </p:cBhvr>
                                      <p:to>
                                        <p:strVal val="visible"/>
                                      </p:to>
                                    </p:set>
                                    <p:animEffect transition="in" filter="randombar(horizontal)">
                                      <p:cBhvr>
                                        <p:cTn id="22" dur="500"/>
                                        <p:tgtEl>
                                          <p:spTgt spid="45059">
                                            <p:txEl>
                                              <p:pRg st="6" end="6"/>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5059">
                                            <p:txEl>
                                              <p:pRg st="8" end="8"/>
                                            </p:txEl>
                                          </p:spTgt>
                                        </p:tgtEl>
                                        <p:attrNameLst>
                                          <p:attrName>style.visibility</p:attrName>
                                        </p:attrNameLst>
                                      </p:cBhvr>
                                      <p:to>
                                        <p:strVal val="visible"/>
                                      </p:to>
                                    </p:set>
                                    <p:animEffect transition="in" filter="randombar(horizontal)">
                                      <p:cBhvr>
                                        <p:cTn id="25" dur="500"/>
                                        <p:tgtEl>
                                          <p:spTgt spid="450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03226" y="2132164"/>
            <a:ext cx="3068638" cy="4321175"/>
            <a:chOff x="157956" y="1501775"/>
            <a:chExt cx="3068638" cy="4321175"/>
          </a:xfrm>
        </p:grpSpPr>
        <p:pic>
          <p:nvPicPr>
            <p:cNvPr id="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7956" y="1501775"/>
              <a:ext cx="3068638"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Oval 3"/>
            <p:cNvSpPr>
              <a:spLocks noChangeArrowheads="1"/>
            </p:cNvSpPr>
            <p:nvPr/>
          </p:nvSpPr>
          <p:spPr bwMode="auto">
            <a:xfrm>
              <a:off x="878681" y="5389563"/>
              <a:ext cx="431800" cy="431800"/>
            </a:xfrm>
            <a:prstGeom prst="ellipse">
              <a:avLst/>
            </a:prstGeom>
            <a:solidFill>
              <a:srgbClr val="FFFFFF"/>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Oval 4"/>
            <p:cNvSpPr>
              <a:spLocks noChangeArrowheads="1"/>
            </p:cNvSpPr>
            <p:nvPr/>
          </p:nvSpPr>
          <p:spPr bwMode="auto">
            <a:xfrm>
              <a:off x="950119" y="5462588"/>
              <a:ext cx="287337" cy="287337"/>
            </a:xfrm>
            <a:prstGeom prst="ellipse">
              <a:avLst/>
            </a:prstGeom>
            <a:solidFill>
              <a:srgbClr val="FFFFFF"/>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Oval 5"/>
            <p:cNvSpPr>
              <a:spLocks noChangeArrowheads="1"/>
            </p:cNvSpPr>
            <p:nvPr/>
          </p:nvSpPr>
          <p:spPr bwMode="auto">
            <a:xfrm>
              <a:off x="1021556" y="5534025"/>
              <a:ext cx="144463" cy="144463"/>
            </a:xfrm>
            <a:prstGeom prst="ellipse">
              <a:avLst/>
            </a:prstGeom>
            <a:solidFill>
              <a:srgbClr val="FB3E03"/>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90113" name="Title 1"/>
          <p:cNvSpPr>
            <a:spLocks noGrp="1"/>
          </p:cNvSpPr>
          <p:nvPr>
            <p:ph type="title"/>
          </p:nvPr>
        </p:nvSpPr>
        <p:spPr>
          <a:xfrm>
            <a:off x="3606552" y="50651"/>
            <a:ext cx="4978896" cy="1143000"/>
          </a:xfrm>
        </p:spPr>
        <p:txBody>
          <a:bodyPr>
            <a:normAutofit/>
          </a:bodyPr>
          <a:lstStyle/>
          <a:p>
            <a:pPr eaLnBrk="1" hangingPunct="1"/>
            <a:r>
              <a:rPr lang="en-GB" sz="3600" dirty="0">
                <a:solidFill>
                  <a:srgbClr val="0000FF"/>
                </a:solidFill>
                <a:latin typeface="Copperplate Gothic Bold" panose="020E0705020206020404" pitchFamily="34" charset="0"/>
              </a:rPr>
              <a:t>Torrey Canyon</a:t>
            </a:r>
          </a:p>
        </p:txBody>
      </p:sp>
      <p:sp>
        <p:nvSpPr>
          <p:cNvPr id="24578" name="Content Placeholder 2"/>
          <p:cNvSpPr>
            <a:spLocks noGrp="1"/>
          </p:cNvSpPr>
          <p:nvPr>
            <p:ph idx="1"/>
          </p:nvPr>
        </p:nvSpPr>
        <p:spPr>
          <a:xfrm>
            <a:off x="3896519" y="1339999"/>
            <a:ext cx="4398962" cy="4895850"/>
          </a:xfrm>
        </p:spPr>
        <p:txBody>
          <a:bodyPr/>
          <a:lstStyle/>
          <a:p>
            <a:pPr eaLnBrk="1" hangingPunct="1">
              <a:defRPr/>
            </a:pPr>
            <a:r>
              <a:rPr lang="en-GB" sz="1800" dirty="0">
                <a:latin typeface="Arial" panose="020B0604020202020204" pitchFamily="34" charset="0"/>
                <a:cs typeface="Arial" panose="020B0604020202020204" pitchFamily="34" charset="0"/>
              </a:rPr>
              <a:t>18 March 1967</a:t>
            </a:r>
          </a:p>
          <a:p>
            <a:pPr eaLnBrk="1" hangingPunct="1">
              <a:defRPr/>
            </a:pPr>
            <a:r>
              <a:rPr lang="en-GB" sz="1800" dirty="0" err="1">
                <a:solidFill>
                  <a:schemeClr val="tx2"/>
                </a:solidFill>
                <a:latin typeface="Arial" panose="020B0604020202020204" pitchFamily="34" charset="0"/>
                <a:cs typeface="Arial" panose="020B0604020202020204" pitchFamily="34" charset="0"/>
              </a:rPr>
              <a:t>Enroute</a:t>
            </a:r>
            <a:r>
              <a:rPr lang="en-GB" sz="1800" dirty="0">
                <a:solidFill>
                  <a:schemeClr val="tx2"/>
                </a:solidFill>
                <a:latin typeface="Arial" panose="020B0604020202020204" pitchFamily="34" charset="0"/>
                <a:cs typeface="Arial" panose="020B0604020202020204" pitchFamily="34" charset="0"/>
              </a:rPr>
              <a:t> to Milford Haven</a:t>
            </a:r>
          </a:p>
          <a:p>
            <a:pPr eaLnBrk="1" hangingPunct="1">
              <a:defRPr/>
            </a:pPr>
            <a:r>
              <a:rPr lang="en-GB" sz="1800" dirty="0">
                <a:solidFill>
                  <a:schemeClr val="tx2"/>
                </a:solidFill>
                <a:latin typeface="Arial" panose="020B0604020202020204" pitchFamily="34" charset="0"/>
                <a:cs typeface="Arial" panose="020B0604020202020204" pitchFamily="34" charset="0"/>
              </a:rPr>
              <a:t>Struck Pollards Rock, Seven Stone Reef, Isles of Scilly</a:t>
            </a:r>
          </a:p>
          <a:p>
            <a:pPr eaLnBrk="1" hangingPunct="1">
              <a:defRPr/>
            </a:pPr>
            <a:r>
              <a:rPr lang="en-GB" sz="1800" dirty="0">
                <a:solidFill>
                  <a:schemeClr val="tx2"/>
                </a:solidFill>
                <a:latin typeface="Arial" panose="020B0604020202020204" pitchFamily="34" charset="0"/>
                <a:cs typeface="Arial" panose="020B0604020202020204" pitchFamily="34" charset="0"/>
              </a:rPr>
              <a:t>Spilled 119,000 tonnes crude oil</a:t>
            </a:r>
          </a:p>
          <a:p>
            <a:pPr eaLnBrk="1" hangingPunct="1">
              <a:defRPr/>
            </a:pPr>
            <a:r>
              <a:rPr lang="en-GB" sz="1800" dirty="0">
                <a:solidFill>
                  <a:schemeClr val="tx2"/>
                </a:solidFill>
                <a:latin typeface="Arial" panose="020B0604020202020204" pitchFamily="34" charset="0"/>
                <a:cs typeface="Arial" panose="020B0604020202020204" pitchFamily="34" charset="0"/>
              </a:rPr>
              <a:t>Response was a shambles</a:t>
            </a:r>
          </a:p>
          <a:p>
            <a:pPr marL="0" indent="0">
              <a:buNone/>
              <a:defRPr/>
            </a:pPr>
            <a:endParaRPr lang="en-GB" sz="1800" dirty="0"/>
          </a:p>
        </p:txBody>
      </p:sp>
      <p:pic>
        <p:nvPicPr>
          <p:cNvPr id="6" name="Picture 13" descr="TO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583832" y="3533870"/>
            <a:ext cx="4176464" cy="2775450"/>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0"/>
          <p:cNvPicPr>
            <a:picLocks noChangeAspect="1" noChangeArrowheads="1"/>
          </p:cNvPicPr>
          <p:nvPr/>
        </p:nvPicPr>
        <p:blipFill>
          <a:blip r:embed="rId5"/>
          <a:srcRect/>
          <a:stretch>
            <a:fillRect/>
          </a:stretch>
        </p:blipFill>
        <p:spPr bwMode="auto">
          <a:xfrm>
            <a:off x="8152982" y="1521088"/>
            <a:ext cx="2077930" cy="2522967"/>
          </a:xfrm>
          <a:prstGeom prst="rect">
            <a:avLst/>
          </a:prstGeom>
          <a:noFill/>
          <a:ln w="38100">
            <a:solidFill>
              <a:srgbClr val="000000"/>
            </a:solidFill>
            <a:miter lim="800000"/>
            <a:headEnd/>
            <a:tailEnd/>
          </a:ln>
        </p:spPr>
      </p:pic>
    </p:spTree>
    <p:extLst>
      <p:ext uri="{BB962C8B-B14F-4D97-AF65-F5344CB8AC3E}">
        <p14:creationId xmlns:p14="http://schemas.microsoft.com/office/powerpoint/2010/main" val="2828359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683732" y="122537"/>
            <a:ext cx="4824536" cy="1143000"/>
          </a:xfrm>
        </p:spPr>
        <p:txBody>
          <a:bodyPr/>
          <a:lstStyle/>
          <a:p>
            <a:pPr eaLnBrk="1" hangingPunct="1"/>
            <a:r>
              <a:rPr lang="en-GB" altLang="en-US" sz="3600" dirty="0">
                <a:solidFill>
                  <a:srgbClr val="0000FF"/>
                </a:solidFill>
                <a:latin typeface="Copperplate Gothic Bold" panose="020E0705020206020404" pitchFamily="34" charset="0"/>
              </a:rPr>
              <a:t>Tiered Response</a:t>
            </a:r>
          </a:p>
        </p:txBody>
      </p:sp>
      <p:sp>
        <p:nvSpPr>
          <p:cNvPr id="5" name="Rectangle 3"/>
          <p:cNvSpPr txBox="1">
            <a:spLocks noChangeArrowheads="1"/>
          </p:cNvSpPr>
          <p:nvPr/>
        </p:nvSpPr>
        <p:spPr bwMode="auto">
          <a:xfrm>
            <a:off x="551384" y="1844824"/>
            <a:ext cx="10945216" cy="50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GB" alt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Tier 2 (Enhanced Response)</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1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medium sized spill within the vicinity of a company’s location where immediate resources are insufficient to cope with the incident and further resources may be called in on a mutual aid basis.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GB"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Tier 2 incident may involve Local Government.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GB"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GB" altLang="en-US" sz="2400" b="1"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Beyond the capability of the polluter, </a:t>
            </a: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one local authority or harbour authority.</a:t>
            </a:r>
            <a:endParaRPr kumimoji="0" lang="en-GB"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80000"/>
              </a:lnSpc>
              <a:spcBef>
                <a:spcPct val="20000"/>
              </a:spcBef>
              <a:spcAft>
                <a:spcPct val="0"/>
              </a:spcAft>
              <a:buClrTx/>
              <a:buSzTx/>
              <a:buFontTx/>
              <a:buNone/>
              <a:tabLst/>
              <a:defRPr/>
            </a:pPr>
            <a:r>
              <a:rPr kumimoji="0" lang="en-GB"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GB" altLang="en-US" sz="1000" b="0"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   </a:t>
            </a:r>
            <a:r>
              <a:rPr kumimoji="0" lang="en-GB" altLang="en-US" sz="2400" b="1"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T1 - capability overwhelmed</a:t>
            </a:r>
          </a:p>
          <a:p>
            <a:pPr marL="457200" marR="0" lvl="1" indent="0" algn="l" defTabSz="914400" rtl="0" eaLnBrk="1" fontAlgn="base" latinLnBrk="0" hangingPunct="1">
              <a:lnSpc>
                <a:spcPct val="80000"/>
              </a:lnSpc>
              <a:spcBef>
                <a:spcPct val="20000"/>
              </a:spcBef>
              <a:spcAft>
                <a:spcPct val="0"/>
              </a:spcAft>
              <a:buClrTx/>
              <a:buSzTx/>
              <a:buFontTx/>
              <a:buNone/>
              <a:tabLst/>
              <a:defRPr/>
            </a:pPr>
            <a:endParaRPr kumimoji="0" lang="en-GB" altLang="en-US" sz="1000" b="1"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Commercial Oil Spill Response Contractors mobilised.</a:t>
            </a:r>
          </a:p>
          <a:p>
            <a:pPr marL="742950" marR="0" lvl="1" indent="-285750"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endParaRPr kumimoji="0" lang="en-GB"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NCA advice and resources available if requested</a:t>
            </a:r>
          </a:p>
        </p:txBody>
      </p:sp>
    </p:spTree>
    <p:extLst>
      <p:ext uri="{BB962C8B-B14F-4D97-AF65-F5344CB8AC3E}">
        <p14:creationId xmlns:p14="http://schemas.microsoft.com/office/powerpoint/2010/main" val="3819202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683732" y="122537"/>
            <a:ext cx="4824536" cy="1143000"/>
          </a:xfrm>
        </p:spPr>
        <p:txBody>
          <a:bodyPr/>
          <a:lstStyle/>
          <a:p>
            <a:pPr eaLnBrk="1" hangingPunct="1"/>
            <a:r>
              <a:rPr lang="en-GB" altLang="en-US" sz="3600" dirty="0">
                <a:solidFill>
                  <a:srgbClr val="0000FF"/>
                </a:solidFill>
                <a:latin typeface="Copperplate Gothic Bold" panose="020E0705020206020404" pitchFamily="34" charset="0"/>
              </a:rPr>
              <a:t>Tiered Response</a:t>
            </a:r>
          </a:p>
        </p:txBody>
      </p:sp>
      <p:sp>
        <p:nvSpPr>
          <p:cNvPr id="4" name="Rectangle 3"/>
          <p:cNvSpPr txBox="1">
            <a:spLocks noChangeArrowheads="1"/>
          </p:cNvSpPr>
          <p:nvPr/>
        </p:nvSpPr>
        <p:spPr bwMode="auto">
          <a:xfrm>
            <a:off x="479376" y="1988840"/>
            <a:ext cx="1137726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en-GB" alt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Tier 3 (National Response)</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en-GB" altLang="en-US" sz="1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GB"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large spill beyond the capability of both local and regional resources, and where substantial further resources are required.</a:t>
            </a:r>
            <a:r>
              <a:rPr kumimoji="0" lang="en-GB"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 </a:t>
            </a:r>
          </a:p>
          <a:p>
            <a:pPr marL="1200150" marR="0" lvl="2" indent="-342900" algn="l" defTabSz="914400" rtl="0" eaLnBrk="1" fontAlgn="base" latinLnBrk="0" hangingPunct="1">
              <a:lnSpc>
                <a:spcPct val="80000"/>
              </a:lnSpc>
              <a:spcBef>
                <a:spcPct val="20000"/>
              </a:spcBef>
              <a:spcAft>
                <a:spcPct val="0"/>
              </a:spcAft>
              <a:buClrTx/>
              <a:buSzTx/>
              <a:buFont typeface="Wingdings" panose="05000000000000000000" pitchFamily="2" charset="2"/>
              <a:buChar char="Ø"/>
              <a:tabLst/>
              <a:defRPr/>
            </a:pPr>
            <a:r>
              <a:rPr kumimoji="0" lang="en-GB" altLang="en-US" sz="2400" b="1"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T2 capability overwhelmed</a:t>
            </a:r>
          </a:p>
          <a:p>
            <a:pPr marL="1200150" marR="0" lvl="2" indent="-342900" algn="l" defTabSz="914400" rtl="0" eaLnBrk="1" fontAlgn="base" latinLnBrk="0" hangingPunct="1">
              <a:lnSpc>
                <a:spcPct val="80000"/>
              </a:lnSpc>
              <a:spcBef>
                <a:spcPct val="20000"/>
              </a:spcBef>
              <a:spcAft>
                <a:spcPct val="0"/>
              </a:spcAft>
              <a:buClrTx/>
              <a:buSzTx/>
              <a:buFont typeface="Wingdings" panose="05000000000000000000" pitchFamily="2" charset="2"/>
              <a:buChar char="Ø"/>
              <a:tabLst/>
              <a:defRPr/>
            </a:pPr>
            <a:r>
              <a:rPr kumimoji="0" lang="en-GB" altLang="en-US" sz="2400" b="1"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National resources required </a:t>
            </a:r>
            <a:endPar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base" latinLnBrk="0" hangingPunct="1">
              <a:lnSpc>
                <a:spcPct val="80000"/>
              </a:lnSpc>
              <a:spcBef>
                <a:spcPct val="20000"/>
              </a:spcBef>
              <a:spcAft>
                <a:spcPct val="0"/>
              </a:spcAft>
              <a:buClrTx/>
              <a:buSzTx/>
              <a:buFontTx/>
              <a:buNone/>
              <a:tabLst/>
              <a:defRPr/>
            </a:pPr>
            <a:endParaRPr kumimoji="0" lang="en-GB"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Support from a national (Tier 3), Regional/International cooperative stockpile may be necessary. </a:t>
            </a:r>
          </a:p>
          <a:p>
            <a:pPr marL="457200" marR="0" lvl="1" indent="0" algn="l" defTabSz="914400" rtl="0" eaLnBrk="1" fontAlgn="base" latinLnBrk="0" hangingPunct="1">
              <a:lnSpc>
                <a:spcPct val="80000"/>
              </a:lnSpc>
              <a:spcBef>
                <a:spcPct val="20000"/>
              </a:spcBef>
              <a:spcAft>
                <a:spcPct val="0"/>
              </a:spcAft>
              <a:buClrTx/>
              <a:buSzTx/>
              <a:buFontTx/>
              <a:buNone/>
              <a:tabLst/>
              <a:defRPr/>
            </a:pPr>
            <a:endParaRPr kumimoji="0" lang="en-GB"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GB"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 incident that requires national assistance through the implementation of the National Contingency Plan and will be subject to Government controls. </a:t>
            </a:r>
            <a:endParaRPr kumimoji="0" lang="en-GB" altLang="en-US" sz="2800" b="0" i="0"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GB"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NCA will Lead</a:t>
            </a:r>
          </a:p>
        </p:txBody>
      </p:sp>
    </p:spTree>
    <p:extLst>
      <p:ext uri="{BB962C8B-B14F-4D97-AF65-F5344CB8AC3E}">
        <p14:creationId xmlns:p14="http://schemas.microsoft.com/office/powerpoint/2010/main" val="35503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711624" y="183071"/>
            <a:ext cx="7200900" cy="1143000"/>
          </a:xfrm>
        </p:spPr>
        <p:txBody>
          <a:bodyPr>
            <a:normAutofit fontScale="90000"/>
          </a:bodyPr>
          <a:lstStyle/>
          <a:p>
            <a:r>
              <a:rPr lang="en-GB" sz="4000" dirty="0">
                <a:solidFill>
                  <a:srgbClr val="0000FF"/>
                </a:solidFill>
                <a:latin typeface="Copperplate Gothic Bold" panose="020E0705020206020404" pitchFamily="34" charset="0"/>
              </a:rPr>
              <a:t>Tier Level Determination</a:t>
            </a:r>
            <a:endParaRPr lang="en-US" sz="4000" dirty="0">
              <a:solidFill>
                <a:srgbClr val="0000FF"/>
              </a:solidFill>
              <a:latin typeface="Copperplate Gothic Bold" panose="020E0705020206020404" pitchFamily="34" charset="0"/>
            </a:endParaRPr>
          </a:p>
        </p:txBody>
      </p:sp>
      <p:sp>
        <p:nvSpPr>
          <p:cNvPr id="51203" name="Rectangle 3"/>
          <p:cNvSpPr>
            <a:spLocks noGrp="1" noChangeArrowheads="1"/>
          </p:cNvSpPr>
          <p:nvPr>
            <p:ph idx="1"/>
          </p:nvPr>
        </p:nvSpPr>
        <p:spPr>
          <a:xfrm>
            <a:off x="551384" y="1815430"/>
            <a:ext cx="8229600" cy="4637906"/>
          </a:xfrm>
        </p:spPr>
        <p:txBody>
          <a:bodyPr/>
          <a:lstStyle/>
          <a:p>
            <a:pPr>
              <a:buSzPct val="100000"/>
              <a:buFont typeface="Arial" panose="020B0604020202020204" pitchFamily="34" charset="0"/>
              <a:buChar char="•"/>
            </a:pPr>
            <a:r>
              <a:rPr lang="en-GB" sz="2400" dirty="0">
                <a:latin typeface="Arial" panose="020B0604020202020204" pitchFamily="34" charset="0"/>
                <a:cs typeface="Arial" panose="020B0604020202020204" pitchFamily="34" charset="0"/>
              </a:rPr>
              <a:t>Not necessarily on oil type or                                         spill volume.</a:t>
            </a:r>
          </a:p>
          <a:p>
            <a:pPr lvl="1">
              <a:buSzPct val="100000"/>
              <a:buFont typeface="Arial" panose="020B0604020202020204" pitchFamily="34" charset="0"/>
              <a:buChar char="-"/>
            </a:pPr>
            <a:r>
              <a:rPr lang="en-GB" sz="2200" dirty="0">
                <a:latin typeface="Arial" panose="020B0604020202020204" pitchFamily="34" charset="0"/>
                <a:cs typeface="Arial" panose="020B0604020202020204" pitchFamily="34" charset="0"/>
              </a:rPr>
              <a:t>Location ?</a:t>
            </a:r>
          </a:p>
          <a:p>
            <a:pPr lvl="1">
              <a:buSzPct val="100000"/>
              <a:buFont typeface="Arial" panose="020B0604020202020204" pitchFamily="34" charset="0"/>
              <a:buChar char="-"/>
            </a:pPr>
            <a:r>
              <a:rPr lang="en-GB" sz="2200" dirty="0">
                <a:latin typeface="Arial" panose="020B0604020202020204" pitchFamily="34" charset="0"/>
                <a:cs typeface="Arial" panose="020B0604020202020204" pitchFamily="34" charset="0"/>
              </a:rPr>
              <a:t>Risks/potential impacts:</a:t>
            </a:r>
          </a:p>
          <a:p>
            <a:pPr lvl="2">
              <a:buSzPct val="100000"/>
              <a:buFont typeface="Arial" panose="020B0604020202020204" pitchFamily="34" charset="0"/>
              <a:buChar char="-"/>
            </a:pPr>
            <a:r>
              <a:rPr lang="en-GB" sz="2000" dirty="0">
                <a:latin typeface="Arial" panose="020B0604020202020204" pitchFamily="34" charset="0"/>
                <a:cs typeface="Arial" panose="020B0604020202020204" pitchFamily="34" charset="0"/>
              </a:rPr>
              <a:t>Public health / Environmental /</a:t>
            </a:r>
          </a:p>
          <a:p>
            <a:pPr marL="914400" lvl="2" indent="0">
              <a:buSzPct val="100000"/>
              <a:buNone/>
            </a:pPr>
            <a:r>
              <a:rPr lang="en-GB" sz="2000" dirty="0">
                <a:latin typeface="Arial" panose="020B0604020202020204" pitchFamily="34" charset="0"/>
                <a:cs typeface="Arial" panose="020B0604020202020204" pitchFamily="34" charset="0"/>
              </a:rPr>
              <a:t>   Socio-economic</a:t>
            </a:r>
          </a:p>
          <a:p>
            <a:pPr marL="457200" lvl="1" indent="0">
              <a:buSzPct val="100000"/>
              <a:buNone/>
            </a:pPr>
            <a:endParaRPr lang="en-US" sz="1000" dirty="0">
              <a:latin typeface="Arial" panose="020B0604020202020204" pitchFamily="34" charset="0"/>
              <a:cs typeface="Arial" panose="020B0604020202020204" pitchFamily="34" charset="0"/>
            </a:endParaRPr>
          </a:p>
          <a:p>
            <a:pPr>
              <a:buSzPct val="100000"/>
              <a:buFont typeface="Arial" panose="020B0604020202020204" pitchFamily="34" charset="0"/>
              <a:buChar char="•"/>
            </a:pPr>
            <a:r>
              <a:rPr lang="en-GB" sz="2400" dirty="0">
                <a:latin typeface="Arial" panose="020B0604020202020204" pitchFamily="34" charset="0"/>
                <a:cs typeface="Arial" panose="020B0604020202020204" pitchFamily="34" charset="0"/>
              </a:rPr>
              <a:t>Complexity:</a:t>
            </a:r>
          </a:p>
          <a:p>
            <a:pPr lvl="1">
              <a:buSzPct val="100000"/>
              <a:buFont typeface="Arial" panose="020B0604020202020204" pitchFamily="34" charset="0"/>
              <a:buChar char="•"/>
            </a:pPr>
            <a:r>
              <a:rPr lang="en-GB" sz="2200" dirty="0">
                <a:latin typeface="Arial" panose="020B0604020202020204" pitchFamily="34" charset="0"/>
                <a:cs typeface="Arial" panose="020B0604020202020204" pitchFamily="34" charset="0"/>
              </a:rPr>
              <a:t>Response variables</a:t>
            </a:r>
          </a:p>
          <a:p>
            <a:pPr lvl="1">
              <a:buSzPct val="100000"/>
              <a:buFont typeface="Arial" panose="020B0604020202020204" pitchFamily="34" charset="0"/>
              <a:buChar char="•"/>
            </a:pPr>
            <a:r>
              <a:rPr lang="en-GB" sz="2200" dirty="0">
                <a:latin typeface="Arial" panose="020B0604020202020204" pitchFamily="34" charset="0"/>
                <a:cs typeface="Arial" panose="020B0604020202020204" pitchFamily="34" charset="0"/>
              </a:rPr>
              <a:t>Nature of coastline</a:t>
            </a:r>
          </a:p>
          <a:p>
            <a:pPr lvl="1">
              <a:buSzPct val="100000"/>
              <a:buFont typeface="Arial" panose="020B0604020202020204" pitchFamily="34" charset="0"/>
              <a:buChar char="•"/>
            </a:pPr>
            <a:r>
              <a:rPr lang="en-GB" sz="2200" dirty="0">
                <a:latin typeface="Arial" panose="020B0604020202020204" pitchFamily="34" charset="0"/>
                <a:cs typeface="Arial" panose="020B0604020202020204" pitchFamily="34" charset="0"/>
              </a:rPr>
              <a:t>Port/Harbour or Facility importance – CNI ?</a:t>
            </a:r>
          </a:p>
          <a:p>
            <a:pPr lvl="1">
              <a:buSzPct val="100000"/>
              <a:buFont typeface="Arial" panose="020B0604020202020204" pitchFamily="34" charset="0"/>
              <a:buChar char="•"/>
            </a:pPr>
            <a:r>
              <a:rPr lang="en-GB" sz="2200" dirty="0">
                <a:latin typeface="Arial" panose="020B0604020202020204" pitchFamily="34" charset="0"/>
                <a:cs typeface="Arial" panose="020B0604020202020204" pitchFamily="34" charset="0"/>
              </a:rPr>
              <a:t>Scale of resources required.</a:t>
            </a:r>
          </a:p>
        </p:txBody>
      </p:sp>
      <p:pic>
        <p:nvPicPr>
          <p:cNvPr id="7" name="Picture 6">
            <a:extLst>
              <a:ext uri="{FF2B5EF4-FFF2-40B4-BE49-F238E27FC236}">
                <a16:creationId xmlns:a16="http://schemas.microsoft.com/office/drawing/2014/main" id="{712FC6B2-75D3-41B7-A74D-874FAD9B8356}"/>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8167" r="12717" b="1"/>
          <a:stretch/>
        </p:blipFill>
        <p:spPr>
          <a:xfrm>
            <a:off x="6945068" y="836712"/>
            <a:ext cx="3465545" cy="2901962"/>
          </a:xfrm>
          <a:prstGeom prst="rect">
            <a:avLst/>
          </a:prstGeom>
          <a:effectLst>
            <a:softEdge rad="533400"/>
          </a:effectLst>
        </p:spPr>
      </p:pic>
      <p:pic>
        <p:nvPicPr>
          <p:cNvPr id="8" name="Picture 7">
            <a:extLst>
              <a:ext uri="{FF2B5EF4-FFF2-40B4-BE49-F238E27FC236}">
                <a16:creationId xmlns:a16="http://schemas.microsoft.com/office/drawing/2014/main" id="{9B7E2A6B-B404-4D1B-8C69-DA0737247327}"/>
              </a:ext>
            </a:extLst>
          </p:cNvPr>
          <p:cNvPicPr>
            <a:picLocks noChangeAspect="1"/>
          </p:cNvPicPr>
          <p:nvPr/>
        </p:nvPicPr>
        <p:blipFill rotWithShape="1">
          <a:blip r:embed="rId4">
            <a:extLst>
              <a:ext uri="{28A0092B-C50C-407E-A947-70E740481C1C}">
                <a14:useLocalDpi xmlns:a14="http://schemas.microsoft.com/office/drawing/2010/main" val="0"/>
              </a:ext>
            </a:extLst>
          </a:blip>
          <a:srcRect l="15128" r="10484"/>
          <a:stretch/>
        </p:blipFill>
        <p:spPr>
          <a:xfrm>
            <a:off x="6949657" y="3566368"/>
            <a:ext cx="3466823" cy="3110862"/>
          </a:xfrm>
          <a:prstGeom prst="rect">
            <a:avLst/>
          </a:prstGeom>
          <a:effectLst>
            <a:softEdge rad="533400"/>
          </a:effectLst>
        </p:spPr>
      </p:pic>
    </p:spTree>
    <p:extLst>
      <p:ext uri="{BB962C8B-B14F-4D97-AF65-F5344CB8AC3E}">
        <p14:creationId xmlns:p14="http://schemas.microsoft.com/office/powerpoint/2010/main" val="3099535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randombar(horizontal)">
                                      <p:cBhvr>
                                        <p:cTn id="7" dur="500"/>
                                        <p:tgtEl>
                                          <p:spTgt spid="5120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1203">
                                            <p:txEl>
                                              <p:pRg st="1" end="1"/>
                                            </p:txEl>
                                          </p:spTgt>
                                        </p:tgtEl>
                                        <p:attrNameLst>
                                          <p:attrName>style.visibility</p:attrName>
                                        </p:attrNameLst>
                                      </p:cBhvr>
                                      <p:to>
                                        <p:strVal val="visible"/>
                                      </p:to>
                                    </p:set>
                                    <p:animEffect transition="in" filter="randombar(horizontal)">
                                      <p:cBhvr>
                                        <p:cTn id="10" dur="500"/>
                                        <p:tgtEl>
                                          <p:spTgt spid="5120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1203">
                                            <p:txEl>
                                              <p:pRg st="2" end="2"/>
                                            </p:txEl>
                                          </p:spTgt>
                                        </p:tgtEl>
                                        <p:attrNameLst>
                                          <p:attrName>style.visibility</p:attrName>
                                        </p:attrNameLst>
                                      </p:cBhvr>
                                      <p:to>
                                        <p:strVal val="visible"/>
                                      </p:to>
                                    </p:set>
                                    <p:animEffect transition="in" filter="randombar(horizontal)">
                                      <p:cBhvr>
                                        <p:cTn id="13" dur="500"/>
                                        <p:tgtEl>
                                          <p:spTgt spid="5120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1203">
                                            <p:txEl>
                                              <p:pRg st="3" end="3"/>
                                            </p:txEl>
                                          </p:spTgt>
                                        </p:tgtEl>
                                        <p:attrNameLst>
                                          <p:attrName>style.visibility</p:attrName>
                                        </p:attrNameLst>
                                      </p:cBhvr>
                                      <p:to>
                                        <p:strVal val="visible"/>
                                      </p:to>
                                    </p:set>
                                    <p:animEffect transition="in" filter="randombar(horizontal)">
                                      <p:cBhvr>
                                        <p:cTn id="16" dur="500"/>
                                        <p:tgtEl>
                                          <p:spTgt spid="5120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1203">
                                            <p:txEl>
                                              <p:pRg st="4" end="4"/>
                                            </p:txEl>
                                          </p:spTgt>
                                        </p:tgtEl>
                                        <p:attrNameLst>
                                          <p:attrName>style.visibility</p:attrName>
                                        </p:attrNameLst>
                                      </p:cBhvr>
                                      <p:to>
                                        <p:strVal val="visible"/>
                                      </p:to>
                                    </p:set>
                                    <p:animEffect transition="in" filter="randombar(horizontal)">
                                      <p:cBhvr>
                                        <p:cTn id="19" dur="500"/>
                                        <p:tgtEl>
                                          <p:spTgt spid="5120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1203">
                                            <p:txEl>
                                              <p:pRg st="6" end="6"/>
                                            </p:txEl>
                                          </p:spTgt>
                                        </p:tgtEl>
                                        <p:attrNameLst>
                                          <p:attrName>style.visibility</p:attrName>
                                        </p:attrNameLst>
                                      </p:cBhvr>
                                      <p:to>
                                        <p:strVal val="visible"/>
                                      </p:to>
                                    </p:set>
                                    <p:animEffect transition="in" filter="randombar(horizontal)">
                                      <p:cBhvr>
                                        <p:cTn id="24" dur="500"/>
                                        <p:tgtEl>
                                          <p:spTgt spid="51203">
                                            <p:txEl>
                                              <p:pRg st="6" end="6"/>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1203">
                                            <p:txEl>
                                              <p:pRg st="7" end="7"/>
                                            </p:txEl>
                                          </p:spTgt>
                                        </p:tgtEl>
                                        <p:attrNameLst>
                                          <p:attrName>style.visibility</p:attrName>
                                        </p:attrNameLst>
                                      </p:cBhvr>
                                      <p:to>
                                        <p:strVal val="visible"/>
                                      </p:to>
                                    </p:set>
                                    <p:animEffect transition="in" filter="randombar(horizontal)">
                                      <p:cBhvr>
                                        <p:cTn id="27" dur="500"/>
                                        <p:tgtEl>
                                          <p:spTgt spid="51203">
                                            <p:txEl>
                                              <p:pRg st="7" end="7"/>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1203">
                                            <p:txEl>
                                              <p:pRg st="8" end="8"/>
                                            </p:txEl>
                                          </p:spTgt>
                                        </p:tgtEl>
                                        <p:attrNameLst>
                                          <p:attrName>style.visibility</p:attrName>
                                        </p:attrNameLst>
                                      </p:cBhvr>
                                      <p:to>
                                        <p:strVal val="visible"/>
                                      </p:to>
                                    </p:set>
                                    <p:animEffect transition="in" filter="randombar(horizontal)">
                                      <p:cBhvr>
                                        <p:cTn id="30" dur="500"/>
                                        <p:tgtEl>
                                          <p:spTgt spid="51203">
                                            <p:txEl>
                                              <p:pRg st="8" end="8"/>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1203">
                                            <p:txEl>
                                              <p:pRg st="9" end="9"/>
                                            </p:txEl>
                                          </p:spTgt>
                                        </p:tgtEl>
                                        <p:attrNameLst>
                                          <p:attrName>style.visibility</p:attrName>
                                        </p:attrNameLst>
                                      </p:cBhvr>
                                      <p:to>
                                        <p:strVal val="visible"/>
                                      </p:to>
                                    </p:set>
                                    <p:animEffect transition="in" filter="randombar(horizontal)">
                                      <p:cBhvr>
                                        <p:cTn id="33" dur="500"/>
                                        <p:tgtEl>
                                          <p:spTgt spid="51203">
                                            <p:txEl>
                                              <p:pRg st="9" end="9"/>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1203">
                                            <p:txEl>
                                              <p:pRg st="10" end="10"/>
                                            </p:txEl>
                                          </p:spTgt>
                                        </p:tgtEl>
                                        <p:attrNameLst>
                                          <p:attrName>style.visibility</p:attrName>
                                        </p:attrNameLst>
                                      </p:cBhvr>
                                      <p:to>
                                        <p:strVal val="visible"/>
                                      </p:to>
                                    </p:set>
                                    <p:animEffect transition="in" filter="randombar(horizontal)">
                                      <p:cBhvr>
                                        <p:cTn id="36" dur="500"/>
                                        <p:tgtEl>
                                          <p:spTgt spid="512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0FDC1A-B36E-418F-9012-2C3BC096753B}"/>
              </a:ext>
            </a:extLst>
          </p:cNvPr>
          <p:cNvPicPr>
            <a:picLocks noChangeAspect="1"/>
          </p:cNvPicPr>
          <p:nvPr/>
        </p:nvPicPr>
        <p:blipFill rotWithShape="1">
          <a:blip r:embed="rId2"/>
          <a:srcRect t="34242" r="-2" b="8110"/>
          <a:stretch/>
        </p:blipFill>
        <p:spPr>
          <a:xfrm flipH="1">
            <a:off x="3287688" y="404665"/>
            <a:ext cx="6768752" cy="2115234"/>
          </a:xfrm>
          <a:custGeom>
            <a:avLst/>
            <a:gdLst>
              <a:gd name="connsiteX0" fmla="*/ 0 w 8563376"/>
              <a:gd name="connsiteY0" fmla="*/ 0 h 2175160"/>
              <a:gd name="connsiteX1" fmla="*/ 8563376 w 8563376"/>
              <a:gd name="connsiteY1" fmla="*/ 0 h 2175160"/>
              <a:gd name="connsiteX2" fmla="*/ 7555992 w 8563376"/>
              <a:gd name="connsiteY2" fmla="*/ 2175160 h 2175160"/>
              <a:gd name="connsiteX3" fmla="*/ 0 w 8563376"/>
              <a:gd name="connsiteY3" fmla="*/ 2175160 h 2175160"/>
            </a:gdLst>
            <a:ahLst/>
            <a:cxnLst>
              <a:cxn ang="0">
                <a:pos x="connsiteX0" y="connsiteY0"/>
              </a:cxn>
              <a:cxn ang="0">
                <a:pos x="connsiteX1" y="connsiteY1"/>
              </a:cxn>
              <a:cxn ang="0">
                <a:pos x="connsiteX2" y="connsiteY2"/>
              </a:cxn>
              <a:cxn ang="0">
                <a:pos x="connsiteX3" y="connsiteY3"/>
              </a:cxn>
            </a:cxnLst>
            <a:rect l="l" t="t" r="r" b="b"/>
            <a:pathLst>
              <a:path w="8563376" h="2175160">
                <a:moveTo>
                  <a:pt x="0" y="0"/>
                </a:moveTo>
                <a:lnTo>
                  <a:pt x="8563376" y="0"/>
                </a:lnTo>
                <a:lnTo>
                  <a:pt x="7555992" y="2175160"/>
                </a:lnTo>
                <a:lnTo>
                  <a:pt x="0" y="2175160"/>
                </a:lnTo>
                <a:close/>
              </a:path>
            </a:pathLst>
          </a:custGeom>
        </p:spPr>
      </p:pic>
      <p:sp>
        <p:nvSpPr>
          <p:cNvPr id="9" name="Rectangle 8">
            <a:extLst>
              <a:ext uri="{FF2B5EF4-FFF2-40B4-BE49-F238E27FC236}">
                <a16:creationId xmlns:a16="http://schemas.microsoft.com/office/drawing/2014/main" id="{EB8D8037-DBFA-4E0F-9ED0-E5E6448BF38F}"/>
              </a:ext>
            </a:extLst>
          </p:cNvPr>
          <p:cNvSpPr/>
          <p:nvPr/>
        </p:nvSpPr>
        <p:spPr>
          <a:xfrm>
            <a:off x="2135560" y="3009146"/>
            <a:ext cx="8352928" cy="707886"/>
          </a:xfrm>
          <a:prstGeom prst="rect">
            <a:avLst/>
          </a:prstGeom>
        </p:spPr>
        <p:txBody>
          <a:bodyPr wrap="square">
            <a:spAutoFit/>
          </a:bodyPr>
          <a:lstStyle/>
          <a:p>
            <a:pPr>
              <a:defRPr/>
            </a:pPr>
            <a:r>
              <a:rPr lang="en-GB" altLang="en-US" sz="4000" b="1" dirty="0">
                <a:solidFill>
                  <a:srgbClr val="0000FF"/>
                </a:solidFill>
              </a:rPr>
              <a:t>MCA Counter Pollution &amp; Salvage</a:t>
            </a:r>
            <a:endParaRPr lang="en-GB" sz="4000" b="1" dirty="0">
              <a:solidFill>
                <a:srgbClr val="0000FF"/>
              </a:solidFill>
            </a:endParaRPr>
          </a:p>
        </p:txBody>
      </p:sp>
      <p:grpSp>
        <p:nvGrpSpPr>
          <p:cNvPr id="3" name="Group 2">
            <a:extLst>
              <a:ext uri="{FF2B5EF4-FFF2-40B4-BE49-F238E27FC236}">
                <a16:creationId xmlns:a16="http://schemas.microsoft.com/office/drawing/2014/main" id="{C9CDE8D8-C878-4C8C-9F70-597482FC050E}"/>
              </a:ext>
            </a:extLst>
          </p:cNvPr>
          <p:cNvGrpSpPr/>
          <p:nvPr/>
        </p:nvGrpSpPr>
        <p:grpSpPr>
          <a:xfrm>
            <a:off x="1891425" y="4100362"/>
            <a:ext cx="8391564" cy="2053234"/>
            <a:chOff x="123251" y="4376812"/>
            <a:chExt cx="9273285" cy="2130181"/>
          </a:xfrm>
        </p:grpSpPr>
        <p:pic>
          <p:nvPicPr>
            <p:cNvPr id="7" name="Picture 6">
              <a:extLst>
                <a:ext uri="{FF2B5EF4-FFF2-40B4-BE49-F238E27FC236}">
                  <a16:creationId xmlns:a16="http://schemas.microsoft.com/office/drawing/2014/main" id="{81E6ADB8-65EA-4CE7-B262-368D33BB368B}"/>
                </a:ext>
              </a:extLst>
            </p:cNvPr>
            <p:cNvPicPr>
              <a:picLocks noChangeAspect="1"/>
            </p:cNvPicPr>
            <p:nvPr/>
          </p:nvPicPr>
          <p:blipFill rotWithShape="1">
            <a:blip r:embed="rId3">
              <a:extLst>
                <a:ext uri="{28A0092B-C50C-407E-A947-70E740481C1C}">
                  <a14:useLocalDpi xmlns:a14="http://schemas.microsoft.com/office/drawing/2010/main" val="0"/>
                </a:ext>
              </a:extLst>
            </a:blip>
            <a:srcRect r="11386" b="2"/>
            <a:stretch/>
          </p:blipFill>
          <p:spPr>
            <a:xfrm>
              <a:off x="123251" y="4376812"/>
              <a:ext cx="3354457" cy="2129281"/>
            </a:xfrm>
            <a:custGeom>
              <a:avLst/>
              <a:gdLst>
                <a:gd name="connsiteX0" fmla="*/ 0 w 4475140"/>
                <a:gd name="connsiteY0" fmla="*/ 0 h 2130473"/>
                <a:gd name="connsiteX1" fmla="*/ 1074821 w 4475140"/>
                <a:gd name="connsiteY1" fmla="*/ 0 h 2130473"/>
                <a:gd name="connsiteX2" fmla="*/ 1074821 w 4475140"/>
                <a:gd name="connsiteY2" fmla="*/ 239 h 2130473"/>
                <a:gd name="connsiteX3" fmla="*/ 4475140 w 4475140"/>
                <a:gd name="connsiteY3" fmla="*/ 239 h 2130473"/>
                <a:gd name="connsiteX4" fmla="*/ 3488563 w 4475140"/>
                <a:gd name="connsiteY4" fmla="*/ 2130473 h 2130473"/>
                <a:gd name="connsiteX5" fmla="*/ 0 w 4475140"/>
                <a:gd name="connsiteY5" fmla="*/ 2130473 h 213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2" name="Picture 1">
              <a:extLst>
                <a:ext uri="{FF2B5EF4-FFF2-40B4-BE49-F238E27FC236}">
                  <a16:creationId xmlns:a16="http://schemas.microsoft.com/office/drawing/2014/main" id="{A2DF7623-6A28-4BFE-BC8A-6A0B78839582}"/>
                </a:ext>
              </a:extLst>
            </p:cNvPr>
            <p:cNvPicPr>
              <a:picLocks noChangeAspect="1"/>
            </p:cNvPicPr>
            <p:nvPr/>
          </p:nvPicPr>
          <p:blipFill>
            <a:blip r:embed="rId4"/>
            <a:stretch>
              <a:fillRect/>
            </a:stretch>
          </p:blipFill>
          <p:spPr>
            <a:xfrm>
              <a:off x="2820200" y="4400733"/>
              <a:ext cx="6576336" cy="2106260"/>
            </a:xfrm>
            <a:prstGeom prst="rect">
              <a:avLst/>
            </a:prstGeom>
          </p:spPr>
        </p:pic>
      </p:grpSp>
    </p:spTree>
    <p:extLst>
      <p:ext uri="{BB962C8B-B14F-4D97-AF65-F5344CB8AC3E}">
        <p14:creationId xmlns:p14="http://schemas.microsoft.com/office/powerpoint/2010/main" val="3941884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D93901-758A-4A65-952C-8EFEAD37F287}"/>
              </a:ext>
            </a:extLst>
          </p:cNvPr>
          <p:cNvSpPr>
            <a:spLocks noGrp="1"/>
          </p:cNvSpPr>
          <p:nvPr>
            <p:ph type="title"/>
          </p:nvPr>
        </p:nvSpPr>
        <p:spPr>
          <a:xfrm>
            <a:off x="2639616" y="64064"/>
            <a:ext cx="8856984" cy="1689312"/>
          </a:xfrm>
          <a:ln>
            <a:noFill/>
          </a:ln>
        </p:spPr>
        <p:txBody>
          <a:bodyPr vert="horz" wrap="square" lIns="91440" tIns="45720" rIns="91440" bIns="45720" numCol="1" rtlCol="0" anchor="ctr" anchorCtr="0" compatLnSpc="1">
            <a:prstTxWarp prst="textNoShape">
              <a:avLst/>
            </a:prstTxWarp>
            <a:normAutofit/>
          </a:bodyPr>
          <a:lstStyle/>
          <a:p>
            <a:pPr algn="ctr">
              <a:lnSpc>
                <a:spcPct val="90000"/>
              </a:lnSpc>
            </a:pPr>
            <a:r>
              <a:rPr lang="en-US" sz="3600" b="1" dirty="0">
                <a:solidFill>
                  <a:srgbClr val="0000FF"/>
                </a:solidFill>
                <a:latin typeface="Copperplate Gothic Bold" panose="020E0705020206020404" pitchFamily="34" charset="0"/>
              </a:rPr>
              <a:t>MCA Counter Pollution and Salvage</a:t>
            </a:r>
          </a:p>
        </p:txBody>
      </p:sp>
      <p:sp>
        <p:nvSpPr>
          <p:cNvPr id="16" name="Content Placeholder 15">
            <a:extLst>
              <a:ext uri="{FF2B5EF4-FFF2-40B4-BE49-F238E27FC236}">
                <a16:creationId xmlns:a16="http://schemas.microsoft.com/office/drawing/2014/main" id="{75247067-3F15-420F-B5DE-10D0F443170B}"/>
              </a:ext>
            </a:extLst>
          </p:cNvPr>
          <p:cNvSpPr>
            <a:spLocks noGrp="1"/>
          </p:cNvSpPr>
          <p:nvPr>
            <p:ph sz="quarter" idx="3"/>
          </p:nvPr>
        </p:nvSpPr>
        <p:spPr>
          <a:xfrm>
            <a:off x="839416" y="2420557"/>
            <a:ext cx="6315931" cy="2754648"/>
          </a:xfrm>
        </p:spPr>
        <p:txBody>
          <a:bodyPr vert="horz" wrap="square" lIns="91440" tIns="45720" rIns="91440" bIns="45720" numCol="1" rtlCol="0" anchor="t" anchorCtr="0" compatLnSpc="1">
            <a:prstTxWarp prst="textNoShape">
              <a:avLst/>
            </a:prstTxWarp>
            <a:normAutofit/>
          </a:bodyPr>
          <a:lstStyle/>
          <a:p>
            <a:pPr marL="0" indent="0">
              <a:lnSpc>
                <a:spcPct val="90000"/>
              </a:lnSpc>
              <a:spcBef>
                <a:spcPts val="0"/>
              </a:spcBef>
              <a:spcAft>
                <a:spcPts val="600"/>
              </a:spcAft>
              <a:buNone/>
            </a:pPr>
            <a:r>
              <a:rPr lang="en-US" sz="2400" dirty="0">
                <a:latin typeface="Arial" panose="020B0604020202020204" pitchFamily="34" charset="0"/>
                <a:cs typeface="Arial" panose="020B0604020202020204" pitchFamily="34" charset="0"/>
              </a:rPr>
              <a:t>CPS is both Nationally and Regionally based with central operational, technical and scientific support including mariners, scientists, logistics and cost recovery support specialists in the MCA’s HQ in Southampton.</a:t>
            </a:r>
          </a:p>
        </p:txBody>
      </p:sp>
      <p:pic>
        <p:nvPicPr>
          <p:cNvPr id="15" name="Content Placeholder 7" descr="N:\AAA NEILS FILES\Incidents\Hoegh Osaka\Osaka 4.jpg">
            <a:extLst>
              <a:ext uri="{FF2B5EF4-FFF2-40B4-BE49-F238E27FC236}">
                <a16:creationId xmlns:a16="http://schemas.microsoft.com/office/drawing/2014/main" id="{3F908782-C338-4CA2-91CB-AD62600ABCF1}"/>
              </a:ext>
            </a:extLst>
          </p:cNvPr>
          <p:cNvPicPr>
            <a:picLocks noGrp="1"/>
          </p:cNvPicPr>
          <p:nvPr>
            <p:ph sz="quarter" idx="2"/>
          </p:nvPr>
        </p:nvPicPr>
        <p:blipFill rotWithShape="1">
          <a:blip r:embed="rId2" cstate="email">
            <a:extLst>
              <a:ext uri="{28A0092B-C50C-407E-A947-70E740481C1C}">
                <a14:useLocalDpi xmlns:a14="http://schemas.microsoft.com/office/drawing/2010/main"/>
              </a:ext>
            </a:extLst>
          </a:blip>
          <a:srcRect l="8179" r="20243" b="3"/>
          <a:stretch/>
        </p:blipFill>
        <p:spPr bwMode="auto">
          <a:xfrm>
            <a:off x="9192344" y="1556792"/>
            <a:ext cx="2607239" cy="213280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p:spPr>
      </p:pic>
      <p:pic>
        <p:nvPicPr>
          <p:cNvPr id="17" name="Picture 16">
            <a:extLst>
              <a:ext uri="{FF2B5EF4-FFF2-40B4-BE49-F238E27FC236}">
                <a16:creationId xmlns:a16="http://schemas.microsoft.com/office/drawing/2014/main" id="{B47FEBBE-A0B9-4B4C-A12E-668AA38DDD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694" r="14056" b="3"/>
          <a:stretch/>
        </p:blipFill>
        <p:spPr>
          <a:xfrm>
            <a:off x="6960096" y="1556792"/>
            <a:ext cx="2614555" cy="2159622"/>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8" name="Content Placeholder 8">
            <a:extLst>
              <a:ext uri="{FF2B5EF4-FFF2-40B4-BE49-F238E27FC236}">
                <a16:creationId xmlns:a16="http://schemas.microsoft.com/office/drawing/2014/main" id="{A4AA5685-0BF0-442B-B3ED-045FB4E0E2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b="26672"/>
          <a:stretch/>
        </p:blipFill>
        <p:spPr>
          <a:xfrm>
            <a:off x="6985591" y="3828562"/>
            <a:ext cx="4880344" cy="2264734"/>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334420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71543" y="394297"/>
            <a:ext cx="6480720" cy="1143000"/>
          </a:xfrm>
        </p:spPr>
        <p:txBody>
          <a:bodyPr/>
          <a:lstStyle/>
          <a:p>
            <a:pPr algn="ctr"/>
            <a:r>
              <a:rPr lang="en-GB" sz="3600" dirty="0">
                <a:solidFill>
                  <a:srgbClr val="0000FF"/>
                </a:solidFill>
                <a:latin typeface="Copperplate Gothic Bold" panose="020E0705020206020404" pitchFamily="34" charset="0"/>
              </a:rPr>
              <a:t>SCOPE AND PURPOSE</a:t>
            </a:r>
            <a:br>
              <a:rPr lang="en-GB" sz="3600" dirty="0">
                <a:solidFill>
                  <a:srgbClr val="0000FF"/>
                </a:solidFill>
                <a:latin typeface="Copperplate Gothic Bold" panose="020E0705020206020404" pitchFamily="34" charset="0"/>
              </a:rPr>
            </a:br>
            <a:r>
              <a:rPr lang="en-GB" sz="1000" dirty="0">
                <a:solidFill>
                  <a:srgbClr val="0000FF"/>
                </a:solidFill>
              </a:rPr>
              <a:t> </a:t>
            </a:r>
            <a:br>
              <a:rPr lang="en-GB" sz="1000" dirty="0">
                <a:solidFill>
                  <a:srgbClr val="0000FF"/>
                </a:solidFill>
              </a:rPr>
            </a:br>
            <a:r>
              <a:rPr lang="en-GB" sz="2800" b="1" dirty="0"/>
              <a:t>Prevention, Preparedness &amp; Response</a:t>
            </a:r>
          </a:p>
        </p:txBody>
      </p:sp>
      <p:sp>
        <p:nvSpPr>
          <p:cNvPr id="31747" name="AutoShape 21"/>
          <p:cNvSpPr>
            <a:spLocks noChangeAspect="1" noChangeArrowheads="1"/>
          </p:cNvSpPr>
          <p:nvPr/>
        </p:nvSpPr>
        <p:spPr bwMode="auto">
          <a:xfrm>
            <a:off x="1439864" y="1844675"/>
            <a:ext cx="9912351"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solidFill>
                <a:srgbClr val="000000"/>
              </a:solidFill>
            </a:endParaRPr>
          </a:p>
        </p:txBody>
      </p:sp>
      <p:grpSp>
        <p:nvGrpSpPr>
          <p:cNvPr id="31748" name="Group 7"/>
          <p:cNvGrpSpPr>
            <a:grpSpLocks/>
          </p:cNvGrpSpPr>
          <p:nvPr/>
        </p:nvGrpSpPr>
        <p:grpSpPr bwMode="auto">
          <a:xfrm rot="9151886">
            <a:off x="4584703" y="2667003"/>
            <a:ext cx="2963863" cy="2932113"/>
            <a:chOff x="6534" y="6714"/>
            <a:chExt cx="3780" cy="3600"/>
          </a:xfrm>
        </p:grpSpPr>
        <p:sp>
          <p:nvSpPr>
            <p:cNvPr id="31761" name="Oval 8"/>
            <p:cNvSpPr>
              <a:spLocks noChangeArrowheads="1"/>
            </p:cNvSpPr>
            <p:nvPr/>
          </p:nvSpPr>
          <p:spPr bwMode="auto">
            <a:xfrm>
              <a:off x="6534" y="6714"/>
              <a:ext cx="3780" cy="360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solidFill>
                  <a:srgbClr val="000000"/>
                </a:solidFill>
              </a:endParaRPr>
            </a:p>
          </p:txBody>
        </p:sp>
        <p:sp>
          <p:nvSpPr>
            <p:cNvPr id="31762" name="Line 9"/>
            <p:cNvSpPr>
              <a:spLocks noChangeShapeType="1"/>
            </p:cNvSpPr>
            <p:nvPr/>
          </p:nvSpPr>
          <p:spPr bwMode="auto">
            <a:xfrm flipH="1">
              <a:off x="8409" y="7632"/>
              <a:ext cx="1668" cy="9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endParaRPr lang="en-GB">
                <a:solidFill>
                  <a:srgbClr val="000000"/>
                </a:solidFill>
              </a:endParaRPr>
            </a:p>
          </p:txBody>
        </p:sp>
        <p:sp>
          <p:nvSpPr>
            <p:cNvPr id="31763" name="Line 10"/>
            <p:cNvSpPr>
              <a:spLocks noChangeShapeType="1"/>
            </p:cNvSpPr>
            <p:nvPr/>
          </p:nvSpPr>
          <p:spPr bwMode="auto">
            <a:xfrm>
              <a:off x="6762" y="7677"/>
              <a:ext cx="1653" cy="8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endParaRPr lang="en-GB">
                <a:solidFill>
                  <a:srgbClr val="000000"/>
                </a:solidFill>
              </a:endParaRPr>
            </a:p>
          </p:txBody>
        </p:sp>
        <p:sp>
          <p:nvSpPr>
            <p:cNvPr id="31764" name="Line 11"/>
            <p:cNvSpPr>
              <a:spLocks noChangeShapeType="1"/>
            </p:cNvSpPr>
            <p:nvPr/>
          </p:nvSpPr>
          <p:spPr bwMode="auto">
            <a:xfrm flipH="1">
              <a:off x="8418" y="8538"/>
              <a:ext cx="0" cy="17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eaLnBrk="0" hangingPunct="0"/>
              <a:endParaRPr lang="en-GB">
                <a:solidFill>
                  <a:srgbClr val="000000"/>
                </a:solidFill>
              </a:endParaRPr>
            </a:p>
          </p:txBody>
        </p:sp>
      </p:grpSp>
      <p:grpSp>
        <p:nvGrpSpPr>
          <p:cNvPr id="103464" name="Group 40"/>
          <p:cNvGrpSpPr>
            <a:grpSpLocks/>
          </p:cNvGrpSpPr>
          <p:nvPr/>
        </p:nvGrpSpPr>
        <p:grpSpPr bwMode="auto">
          <a:xfrm>
            <a:off x="1271587" y="2924178"/>
            <a:ext cx="4821238" cy="2652713"/>
            <a:chOff x="-159" y="1842"/>
            <a:chExt cx="3037" cy="1671"/>
          </a:xfrm>
        </p:grpSpPr>
        <p:sp>
          <p:nvSpPr>
            <p:cNvPr id="31758" name="AutoShape 30"/>
            <p:cNvSpPr>
              <a:spLocks/>
            </p:cNvSpPr>
            <p:nvPr/>
          </p:nvSpPr>
          <p:spPr bwMode="auto">
            <a:xfrm rot="10800000">
              <a:off x="1590" y="1842"/>
              <a:ext cx="315" cy="1573"/>
            </a:xfrm>
            <a:prstGeom prst="leftBrace">
              <a:avLst>
                <a:gd name="adj1" fmla="val 41614"/>
                <a:gd name="adj2" fmla="val 50000"/>
              </a:avLst>
            </a:prstGeom>
            <a:noFill/>
            <a:ln w="19050">
              <a:solidFill>
                <a:srgbClr val="0000FF"/>
              </a:solidFill>
              <a:round/>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rot="108000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sz="1800">
                <a:solidFill>
                  <a:srgbClr val="000000"/>
                </a:solidFill>
                <a:cs typeface="Arial" panose="020B0604020202020204" pitchFamily="34" charset="0"/>
              </a:endParaRPr>
            </a:p>
          </p:txBody>
        </p:sp>
        <p:sp>
          <p:nvSpPr>
            <p:cNvPr id="31759" name="Text Box 31"/>
            <p:cNvSpPr txBox="1">
              <a:spLocks noChangeArrowheads="1"/>
            </p:cNvSpPr>
            <p:nvPr/>
          </p:nvSpPr>
          <p:spPr bwMode="auto">
            <a:xfrm>
              <a:off x="-159" y="1965"/>
              <a:ext cx="1841" cy="1548"/>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r">
                <a:spcBef>
                  <a:spcPct val="0"/>
                </a:spcBef>
                <a:buFontTx/>
                <a:buNone/>
              </a:pPr>
              <a:r>
                <a:rPr lang="en-GB" altLang="ja-JP" sz="1200" b="1" dirty="0">
                  <a:solidFill>
                    <a:srgbClr val="0000FF"/>
                  </a:solidFill>
                  <a:ea typeface="MS Mincho" panose="02020609040205080304" pitchFamily="49" charset="-128"/>
                  <a:cs typeface="Arial" panose="020B0604020202020204" pitchFamily="34" charset="0"/>
                </a:rPr>
                <a:t>    International Conventions  </a:t>
              </a:r>
            </a:p>
            <a:p>
              <a:pPr lvl="1" algn="r">
                <a:spcBef>
                  <a:spcPct val="0"/>
                </a:spcBef>
                <a:buFontTx/>
                <a:buNone/>
              </a:pPr>
              <a:r>
                <a:rPr lang="en-GB" altLang="ja-JP" sz="1200" b="1" dirty="0">
                  <a:solidFill>
                    <a:srgbClr val="0000FF"/>
                  </a:solidFill>
                  <a:ea typeface="MS Mincho" panose="02020609040205080304" pitchFamily="49" charset="-128"/>
                  <a:cs typeface="Arial" panose="020B0604020202020204" pitchFamily="34" charset="0"/>
                </a:rPr>
                <a:t>    &amp; National Legislation</a:t>
              </a:r>
            </a:p>
            <a:p>
              <a:pPr lvl="2" algn="r">
                <a:spcBef>
                  <a:spcPct val="0"/>
                </a:spcBef>
                <a:buFontTx/>
                <a:buNone/>
              </a:pPr>
              <a:endParaRPr lang="en-GB" altLang="ja-JP" sz="800" b="1" dirty="0">
                <a:solidFill>
                  <a:srgbClr val="0000FF"/>
                </a:solidFill>
                <a:ea typeface="MS Mincho" panose="02020609040205080304" pitchFamily="49" charset="-128"/>
                <a:cs typeface="Arial" panose="020B0604020202020204" pitchFamily="34" charset="0"/>
              </a:endParaRPr>
            </a:p>
            <a:p>
              <a:pPr lvl="2" algn="r">
                <a:spcBef>
                  <a:spcPct val="0"/>
                </a:spcBef>
                <a:buFontTx/>
                <a:buNone/>
              </a:pPr>
              <a:r>
                <a:rPr lang="en-GB" altLang="ja-JP" sz="1200" b="1" dirty="0">
                  <a:solidFill>
                    <a:srgbClr val="0000FF"/>
                  </a:solidFill>
                  <a:ea typeface="MS Mincho" panose="02020609040205080304" pitchFamily="49" charset="-128"/>
                  <a:cs typeface="Arial" panose="020B0604020202020204" pitchFamily="34" charset="0"/>
                </a:rPr>
                <a:t>Navigation and Routeing of Vessels</a:t>
              </a:r>
            </a:p>
            <a:p>
              <a:pPr algn="r">
                <a:spcBef>
                  <a:spcPct val="0"/>
                </a:spcBef>
                <a:buFontTx/>
                <a:buNone/>
              </a:pPr>
              <a:endParaRPr lang="en-GB" altLang="ja-JP" sz="800" b="1" dirty="0">
                <a:solidFill>
                  <a:srgbClr val="0000FF"/>
                </a:solidFill>
                <a:ea typeface="MS Mincho" panose="02020609040205080304" pitchFamily="49" charset="-128"/>
                <a:cs typeface="Arial" panose="020B0604020202020204" pitchFamily="34" charset="0"/>
              </a:endParaRPr>
            </a:p>
            <a:p>
              <a:pPr algn="r">
                <a:spcBef>
                  <a:spcPct val="0"/>
                </a:spcBef>
                <a:buFontTx/>
                <a:buNone/>
              </a:pPr>
              <a:r>
                <a:rPr lang="en-GB" altLang="ja-JP" sz="1200" b="1" dirty="0">
                  <a:solidFill>
                    <a:srgbClr val="0000FF"/>
                  </a:solidFill>
                  <a:ea typeface="MS Mincho" panose="02020609040205080304" pitchFamily="49" charset="-128"/>
                  <a:cs typeface="Arial" panose="020B0604020202020204" pitchFamily="34" charset="0"/>
                </a:rPr>
                <a:t>       Standards of Ship Construction,</a:t>
              </a:r>
            </a:p>
            <a:p>
              <a:pPr algn="r">
                <a:spcBef>
                  <a:spcPct val="0"/>
                </a:spcBef>
                <a:buFontTx/>
                <a:buNone/>
              </a:pPr>
              <a:r>
                <a:rPr lang="en-GB" altLang="ja-JP" sz="1200" b="1" dirty="0">
                  <a:solidFill>
                    <a:srgbClr val="0000FF"/>
                  </a:solidFill>
                  <a:ea typeface="MS Mincho" panose="02020609040205080304" pitchFamily="49" charset="-128"/>
                  <a:cs typeface="Arial" panose="020B0604020202020204" pitchFamily="34" charset="0"/>
                </a:rPr>
                <a:t>       Equipment and Operation</a:t>
              </a:r>
              <a:endParaRPr lang="en-GB" altLang="ja-JP" sz="800" b="1" dirty="0">
                <a:solidFill>
                  <a:srgbClr val="0000FF"/>
                </a:solidFill>
                <a:ea typeface="MS Mincho" panose="02020609040205080304" pitchFamily="49" charset="-128"/>
                <a:cs typeface="Arial" panose="020B0604020202020204" pitchFamily="34" charset="0"/>
              </a:endParaRPr>
            </a:p>
            <a:p>
              <a:pPr algn="r">
                <a:spcBef>
                  <a:spcPct val="0"/>
                </a:spcBef>
                <a:buFontTx/>
                <a:buNone/>
              </a:pPr>
              <a:endParaRPr lang="en-GB" altLang="ja-JP" sz="800" b="1" dirty="0">
                <a:solidFill>
                  <a:srgbClr val="0000FF"/>
                </a:solidFill>
                <a:ea typeface="MS Mincho" panose="02020609040205080304" pitchFamily="49" charset="-128"/>
                <a:cs typeface="Arial" panose="020B0604020202020204" pitchFamily="34" charset="0"/>
              </a:endParaRPr>
            </a:p>
            <a:p>
              <a:pPr lvl="1" algn="r">
                <a:spcBef>
                  <a:spcPct val="0"/>
                </a:spcBef>
                <a:buFontTx/>
                <a:buNone/>
              </a:pPr>
              <a:r>
                <a:rPr lang="en-GB" altLang="ja-JP" sz="1200" b="1" dirty="0">
                  <a:solidFill>
                    <a:srgbClr val="0000FF"/>
                  </a:solidFill>
                  <a:ea typeface="MS Mincho" panose="02020609040205080304" pitchFamily="49" charset="-128"/>
                  <a:cs typeface="Arial" panose="020B0604020202020204" pitchFamily="34" charset="0"/>
                </a:rPr>
                <a:t>          Survey and Inspection</a:t>
              </a:r>
              <a:endParaRPr lang="en-GB" altLang="ja-JP" sz="800" b="1" dirty="0">
                <a:solidFill>
                  <a:srgbClr val="0000FF"/>
                </a:solidFill>
                <a:ea typeface="MS Mincho" panose="02020609040205080304" pitchFamily="49" charset="-128"/>
                <a:cs typeface="Arial" panose="020B0604020202020204" pitchFamily="34" charset="0"/>
              </a:endParaRPr>
            </a:p>
            <a:p>
              <a:pPr lvl="1" algn="r">
                <a:spcBef>
                  <a:spcPct val="0"/>
                </a:spcBef>
                <a:buFontTx/>
                <a:buNone/>
              </a:pPr>
              <a:r>
                <a:rPr lang="en-GB" altLang="ja-JP" sz="1200" b="1" dirty="0">
                  <a:solidFill>
                    <a:srgbClr val="0000FF"/>
                  </a:solidFill>
                  <a:ea typeface="MS Mincho" panose="02020609040205080304" pitchFamily="49" charset="-128"/>
                  <a:cs typeface="Arial" panose="020B0604020202020204" pitchFamily="34" charset="0"/>
                </a:rPr>
                <a:t>       </a:t>
              </a:r>
            </a:p>
            <a:p>
              <a:pPr lvl="1" algn="r">
                <a:spcBef>
                  <a:spcPct val="0"/>
                </a:spcBef>
                <a:buFontTx/>
                <a:buNone/>
              </a:pPr>
              <a:r>
                <a:rPr lang="en-GB" altLang="ja-JP" sz="1200" b="1" dirty="0">
                  <a:solidFill>
                    <a:srgbClr val="0000FF"/>
                  </a:solidFill>
                  <a:ea typeface="MS Mincho" panose="02020609040205080304" pitchFamily="49" charset="-128"/>
                  <a:cs typeface="Arial" panose="020B0604020202020204" pitchFamily="34" charset="0"/>
                </a:rPr>
                <a:t>Enforcement</a:t>
              </a:r>
            </a:p>
            <a:p>
              <a:pPr algn="r">
                <a:spcBef>
                  <a:spcPct val="0"/>
                </a:spcBef>
                <a:buFontTx/>
                <a:buNone/>
              </a:pPr>
              <a:endParaRPr lang="en-GB" sz="1800" dirty="0">
                <a:solidFill>
                  <a:srgbClr val="000000"/>
                </a:solidFill>
                <a:cs typeface="Arial" panose="020B0604020202020204" pitchFamily="34" charset="0"/>
              </a:endParaRPr>
            </a:p>
          </p:txBody>
        </p:sp>
        <p:sp>
          <p:nvSpPr>
            <p:cNvPr id="31760" name="Text Box 12"/>
            <p:cNvSpPr txBox="1">
              <a:spLocks noChangeArrowheads="1"/>
            </p:cNvSpPr>
            <p:nvPr/>
          </p:nvSpPr>
          <p:spPr bwMode="auto">
            <a:xfrm>
              <a:off x="1941" y="2549"/>
              <a:ext cx="937" cy="17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000"/>
                </a:spcAft>
                <a:buNone/>
              </a:pPr>
              <a:r>
                <a:rPr lang="en-GB" altLang="ja-JP" sz="1100" b="1">
                  <a:solidFill>
                    <a:srgbClr val="000000"/>
                  </a:solidFill>
                  <a:ea typeface="MS Mincho" panose="02020609040205080304" pitchFamily="49" charset="-128"/>
                  <a:cs typeface="Arial" panose="020B0604020202020204" pitchFamily="34" charset="0"/>
                </a:rPr>
                <a:t>PREVENTION</a:t>
              </a:r>
              <a:endParaRPr lang="en-GB" sz="1800">
                <a:solidFill>
                  <a:srgbClr val="000000"/>
                </a:solidFill>
                <a:cs typeface="Arial" panose="020B0604020202020204" pitchFamily="34" charset="0"/>
              </a:endParaRPr>
            </a:p>
          </p:txBody>
        </p:sp>
      </p:grpSp>
      <p:grpSp>
        <p:nvGrpSpPr>
          <p:cNvPr id="103465" name="Group 41"/>
          <p:cNvGrpSpPr>
            <a:grpSpLocks/>
          </p:cNvGrpSpPr>
          <p:nvPr/>
        </p:nvGrpSpPr>
        <p:grpSpPr bwMode="auto">
          <a:xfrm>
            <a:off x="5915028" y="1916113"/>
            <a:ext cx="5572125" cy="1663700"/>
            <a:chOff x="2766" y="1207"/>
            <a:chExt cx="3510" cy="1048"/>
          </a:xfrm>
        </p:grpSpPr>
        <p:sp>
          <p:nvSpPr>
            <p:cNvPr id="31755" name="AutoShape 27"/>
            <p:cNvSpPr>
              <a:spLocks/>
            </p:cNvSpPr>
            <p:nvPr/>
          </p:nvSpPr>
          <p:spPr bwMode="auto">
            <a:xfrm rot="-3174560">
              <a:off x="3268" y="1014"/>
              <a:ext cx="312" cy="1315"/>
            </a:xfrm>
            <a:prstGeom prst="leftBrace">
              <a:avLst>
                <a:gd name="adj1" fmla="val 35123"/>
                <a:gd name="adj2" fmla="val 50000"/>
              </a:avLst>
            </a:prstGeom>
            <a:noFill/>
            <a:ln w="19050">
              <a:solidFill>
                <a:srgbClr val="FF0000"/>
              </a:solidFill>
              <a:round/>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sz="1800">
                <a:solidFill>
                  <a:srgbClr val="000000"/>
                </a:solidFill>
                <a:cs typeface="Arial" panose="020B0604020202020204" pitchFamily="34" charset="0"/>
              </a:endParaRPr>
            </a:p>
          </p:txBody>
        </p:sp>
        <p:sp>
          <p:nvSpPr>
            <p:cNvPr id="31756" name="Text Box 32"/>
            <p:cNvSpPr txBox="1">
              <a:spLocks noChangeArrowheads="1"/>
            </p:cNvSpPr>
            <p:nvPr/>
          </p:nvSpPr>
          <p:spPr bwMode="auto">
            <a:xfrm>
              <a:off x="3016" y="1207"/>
              <a:ext cx="3260" cy="838"/>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ja-JP" sz="1200" b="1" dirty="0">
                  <a:solidFill>
                    <a:srgbClr val="FF0000"/>
                  </a:solidFill>
                  <a:ea typeface="MS Mincho" panose="02020609040205080304" pitchFamily="49" charset="-128"/>
                  <a:cs typeface="Arial" panose="020B0604020202020204" pitchFamily="34" charset="0"/>
                </a:rPr>
                <a:t> ‘Tiered’ Response, as defined in NCP</a:t>
              </a:r>
            </a:p>
            <a:p>
              <a:pPr>
                <a:spcBef>
                  <a:spcPct val="0"/>
                </a:spcBef>
                <a:buFontTx/>
                <a:buNone/>
              </a:pPr>
              <a:r>
                <a:rPr lang="en-GB" altLang="ja-JP" sz="1200" b="1" dirty="0">
                  <a:solidFill>
                    <a:srgbClr val="FF0000"/>
                  </a:solidFill>
                  <a:ea typeface="MS Mincho" panose="02020609040205080304" pitchFamily="49" charset="-128"/>
                  <a:cs typeface="Arial" panose="020B0604020202020204" pitchFamily="34" charset="0"/>
                </a:rPr>
                <a:t>          Mobilisation of Resources (National and International)</a:t>
              </a:r>
            </a:p>
            <a:p>
              <a:pPr>
                <a:spcBef>
                  <a:spcPct val="0"/>
                </a:spcBef>
                <a:buFontTx/>
                <a:buNone/>
              </a:pPr>
              <a:r>
                <a:rPr lang="en-GB" altLang="ja-JP" sz="1200" b="1" dirty="0">
                  <a:solidFill>
                    <a:srgbClr val="FF0000"/>
                  </a:solidFill>
                  <a:ea typeface="MS Mincho" panose="02020609040205080304" pitchFamily="49" charset="-128"/>
                  <a:cs typeface="Arial" panose="020B0604020202020204" pitchFamily="34" charset="0"/>
                </a:rPr>
                <a:t>                 Waste Management</a:t>
              </a:r>
            </a:p>
            <a:p>
              <a:pPr>
                <a:spcBef>
                  <a:spcPct val="0"/>
                </a:spcBef>
                <a:buFontTx/>
                <a:buNone/>
              </a:pPr>
              <a:r>
                <a:rPr lang="en-GB" altLang="ja-JP" sz="1200" b="1" dirty="0">
                  <a:solidFill>
                    <a:srgbClr val="FF0000"/>
                  </a:solidFill>
                  <a:ea typeface="MS Mincho" panose="02020609040205080304" pitchFamily="49" charset="-128"/>
                  <a:cs typeface="Arial" panose="020B0604020202020204" pitchFamily="34" charset="0"/>
                </a:rPr>
                <a:t>                        Claim/Cost Recovery</a:t>
              </a:r>
            </a:p>
            <a:p>
              <a:pPr>
                <a:spcBef>
                  <a:spcPct val="0"/>
                </a:spcBef>
                <a:buFontTx/>
                <a:buNone/>
              </a:pPr>
              <a:r>
                <a:rPr lang="en-GB" altLang="ja-JP" sz="1200" b="1" dirty="0">
                  <a:solidFill>
                    <a:srgbClr val="FF0000"/>
                  </a:solidFill>
                  <a:ea typeface="MS Mincho" panose="02020609040205080304" pitchFamily="49" charset="-128"/>
                  <a:cs typeface="Arial" panose="020B0604020202020204" pitchFamily="34" charset="0"/>
                </a:rPr>
                <a:t>                                Prosecution</a:t>
              </a:r>
              <a:endParaRPr lang="en-GB" sz="1800" dirty="0">
                <a:solidFill>
                  <a:srgbClr val="000000"/>
                </a:solidFill>
                <a:cs typeface="Arial" panose="020B0604020202020204" pitchFamily="34" charset="0"/>
              </a:endParaRPr>
            </a:p>
          </p:txBody>
        </p:sp>
        <p:sp>
          <p:nvSpPr>
            <p:cNvPr id="31757" name="Text Box 13"/>
            <p:cNvSpPr txBox="1">
              <a:spLocks noChangeArrowheads="1"/>
            </p:cNvSpPr>
            <p:nvPr/>
          </p:nvSpPr>
          <p:spPr bwMode="auto">
            <a:xfrm>
              <a:off x="2780" y="2079"/>
              <a:ext cx="836" cy="17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000"/>
                </a:spcAft>
                <a:buNone/>
              </a:pPr>
              <a:r>
                <a:rPr lang="en-GB" altLang="ja-JP" sz="1100" b="1">
                  <a:solidFill>
                    <a:srgbClr val="000000"/>
                  </a:solidFill>
                  <a:ea typeface="MS Mincho" panose="02020609040205080304" pitchFamily="49" charset="-128"/>
                  <a:cs typeface="Arial" panose="020B0604020202020204" pitchFamily="34" charset="0"/>
                </a:rPr>
                <a:t>RESPONSE</a:t>
              </a:r>
              <a:endParaRPr lang="en-GB" sz="1800">
                <a:solidFill>
                  <a:srgbClr val="000000"/>
                </a:solidFill>
                <a:cs typeface="Arial" panose="020B0604020202020204" pitchFamily="34" charset="0"/>
              </a:endParaRPr>
            </a:p>
          </p:txBody>
        </p:sp>
      </p:grpSp>
      <p:grpSp>
        <p:nvGrpSpPr>
          <p:cNvPr id="103466" name="Group 42"/>
          <p:cNvGrpSpPr>
            <a:grpSpLocks/>
          </p:cNvGrpSpPr>
          <p:nvPr/>
        </p:nvGrpSpPr>
        <p:grpSpPr bwMode="auto">
          <a:xfrm>
            <a:off x="5772153" y="4573588"/>
            <a:ext cx="5076825" cy="2239962"/>
            <a:chOff x="2676" y="2881"/>
            <a:chExt cx="3198" cy="1411"/>
          </a:xfrm>
        </p:grpSpPr>
        <p:sp>
          <p:nvSpPr>
            <p:cNvPr id="31752" name="Text Box 28"/>
            <p:cNvSpPr txBox="1">
              <a:spLocks noChangeArrowheads="1"/>
            </p:cNvSpPr>
            <p:nvPr/>
          </p:nvSpPr>
          <p:spPr bwMode="auto">
            <a:xfrm>
              <a:off x="3029" y="3298"/>
              <a:ext cx="2845" cy="994"/>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ja-JP" sz="1200" b="1">
                  <a:solidFill>
                    <a:srgbClr val="009900"/>
                  </a:solidFill>
                  <a:ea typeface="MS Mincho" panose="02020609040205080304" pitchFamily="49" charset="-128"/>
                  <a:cs typeface="Arial" panose="020B0604020202020204" pitchFamily="34" charset="0"/>
                </a:rPr>
                <a:t>                                Oil Spill Contingency Planning</a:t>
              </a:r>
            </a:p>
            <a:p>
              <a:pPr>
                <a:spcBef>
                  <a:spcPct val="0"/>
                </a:spcBef>
                <a:buFontTx/>
                <a:buNone/>
              </a:pPr>
              <a:r>
                <a:rPr lang="en-GB" altLang="ja-JP" sz="1200" b="1">
                  <a:solidFill>
                    <a:srgbClr val="009900"/>
                  </a:solidFill>
                  <a:ea typeface="MS Mincho" panose="02020609040205080304" pitchFamily="49" charset="-128"/>
                  <a:cs typeface="Arial" panose="020B0604020202020204" pitchFamily="34" charset="0"/>
                </a:rPr>
                <a:t>                          Training &amp; Exercises</a:t>
              </a:r>
            </a:p>
            <a:p>
              <a:pPr>
                <a:spcBef>
                  <a:spcPct val="0"/>
                </a:spcBef>
                <a:buFontTx/>
                <a:buNone/>
              </a:pPr>
              <a:r>
                <a:rPr lang="en-GB" altLang="ja-JP" sz="1200" b="1">
                  <a:solidFill>
                    <a:srgbClr val="009900"/>
                  </a:solidFill>
                  <a:ea typeface="MS Mincho" panose="02020609040205080304" pitchFamily="49" charset="-128"/>
                  <a:cs typeface="Arial" panose="020B0604020202020204" pitchFamily="34" charset="0"/>
                </a:rPr>
                <a:t>                  Surveillance</a:t>
              </a:r>
            </a:p>
            <a:p>
              <a:pPr>
                <a:spcBef>
                  <a:spcPct val="0"/>
                </a:spcBef>
                <a:buFontTx/>
                <a:buNone/>
              </a:pPr>
              <a:r>
                <a:rPr lang="en-GB" altLang="ja-JP" sz="1200" b="1">
                  <a:solidFill>
                    <a:srgbClr val="009900"/>
                  </a:solidFill>
                  <a:ea typeface="MS Mincho" panose="02020609040205080304" pitchFamily="49" charset="-128"/>
                  <a:cs typeface="Arial" panose="020B0604020202020204" pitchFamily="34" charset="0"/>
                </a:rPr>
                <a:t>           Provision of Personnel and Resources</a:t>
              </a:r>
            </a:p>
            <a:p>
              <a:pPr>
                <a:spcBef>
                  <a:spcPct val="0"/>
                </a:spcBef>
                <a:buFontTx/>
                <a:buNone/>
              </a:pPr>
              <a:r>
                <a:rPr lang="en-GB" altLang="ja-JP" sz="1200" b="1">
                  <a:solidFill>
                    <a:srgbClr val="009900"/>
                  </a:solidFill>
                  <a:ea typeface="MS Mincho" panose="02020609040205080304" pitchFamily="49" charset="-128"/>
                  <a:cs typeface="Arial" panose="020B0604020202020204" pitchFamily="34" charset="0"/>
                </a:rPr>
                <a:t>   International Co-op and Support </a:t>
              </a:r>
              <a:endParaRPr lang="en-GB" sz="1800">
                <a:solidFill>
                  <a:srgbClr val="000000"/>
                </a:solidFill>
                <a:cs typeface="Arial" panose="020B0604020202020204" pitchFamily="34" charset="0"/>
              </a:endParaRPr>
            </a:p>
          </p:txBody>
        </p:sp>
        <p:sp>
          <p:nvSpPr>
            <p:cNvPr id="31753" name="AutoShape 29"/>
            <p:cNvSpPr>
              <a:spLocks/>
            </p:cNvSpPr>
            <p:nvPr/>
          </p:nvSpPr>
          <p:spPr bwMode="auto">
            <a:xfrm rot="3144943">
              <a:off x="3317" y="2823"/>
              <a:ext cx="313" cy="1335"/>
            </a:xfrm>
            <a:prstGeom prst="leftBrace">
              <a:avLst>
                <a:gd name="adj1" fmla="val 35543"/>
                <a:gd name="adj2" fmla="val 50000"/>
              </a:avLst>
            </a:prstGeom>
            <a:noFill/>
            <a:ln w="19050">
              <a:solidFill>
                <a:srgbClr val="009900"/>
              </a:solidFill>
              <a:round/>
              <a:headEnd/>
              <a:tailEnd/>
            </a:ln>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rot="10800000" vert="eaVert"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sz="1800">
                <a:solidFill>
                  <a:srgbClr val="000000"/>
                </a:solidFill>
                <a:cs typeface="Arial" panose="020B0604020202020204" pitchFamily="34" charset="0"/>
              </a:endParaRPr>
            </a:p>
          </p:txBody>
        </p:sp>
        <p:sp>
          <p:nvSpPr>
            <p:cNvPr id="31754" name="Text Box 14"/>
            <p:cNvSpPr txBox="1">
              <a:spLocks noChangeArrowheads="1"/>
            </p:cNvSpPr>
            <p:nvPr/>
          </p:nvSpPr>
          <p:spPr bwMode="auto">
            <a:xfrm>
              <a:off x="2676" y="2881"/>
              <a:ext cx="1098" cy="1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000"/>
                </a:spcAft>
                <a:buNone/>
              </a:pPr>
              <a:r>
                <a:rPr lang="en-GB" altLang="ja-JP" sz="1100" b="1">
                  <a:solidFill>
                    <a:srgbClr val="000000"/>
                  </a:solidFill>
                  <a:ea typeface="MS Mincho" panose="02020609040205080304" pitchFamily="49" charset="-128"/>
                  <a:cs typeface="Arial" panose="020B0604020202020204" pitchFamily="34" charset="0"/>
                </a:rPr>
                <a:t>PREPAREDNESS</a:t>
              </a:r>
              <a:endParaRPr lang="en-GB" sz="1800">
                <a:solidFill>
                  <a:srgbClr val="000000"/>
                </a:solidFill>
                <a:cs typeface="Arial" panose="020B0604020202020204" pitchFamily="34" charset="0"/>
              </a:endParaRPr>
            </a:p>
          </p:txBody>
        </p:sp>
      </p:grpSp>
    </p:spTree>
    <p:extLst>
      <p:ext uri="{BB962C8B-B14F-4D97-AF65-F5344CB8AC3E}">
        <p14:creationId xmlns:p14="http://schemas.microsoft.com/office/powerpoint/2010/main" val="1592461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3464"/>
                                        </p:tgtEl>
                                        <p:attrNameLst>
                                          <p:attrName>style.visibility</p:attrName>
                                        </p:attrNameLst>
                                      </p:cBhvr>
                                      <p:to>
                                        <p:strVal val="visible"/>
                                      </p:to>
                                    </p:set>
                                    <p:animEffect transition="in" filter="diamond(in)">
                                      <p:cBhvr>
                                        <p:cTn id="7" dur="2000"/>
                                        <p:tgtEl>
                                          <p:spTgt spid="103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03466"/>
                                        </p:tgtEl>
                                        <p:attrNameLst>
                                          <p:attrName>style.visibility</p:attrName>
                                        </p:attrNameLst>
                                      </p:cBhvr>
                                      <p:to>
                                        <p:strVal val="visible"/>
                                      </p:to>
                                    </p:set>
                                    <p:animEffect transition="in" filter="diamond(in)">
                                      <p:cBhvr>
                                        <p:cTn id="12" dur="2000"/>
                                        <p:tgtEl>
                                          <p:spTgt spid="1034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03465"/>
                                        </p:tgtEl>
                                        <p:attrNameLst>
                                          <p:attrName>style.visibility</p:attrName>
                                        </p:attrNameLst>
                                      </p:cBhvr>
                                      <p:to>
                                        <p:strVal val="visible"/>
                                      </p:to>
                                    </p:set>
                                    <p:animEffect transition="in" filter="diamond(in)">
                                      <p:cBhvr>
                                        <p:cTn id="17" dur="2000"/>
                                        <p:tgtEl>
                                          <p:spTgt spid="103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E71D227-3DAA-4757-B786-64C02E34DFDC}"/>
              </a:ext>
            </a:extLst>
          </p:cNvPr>
          <p:cNvGrpSpPr/>
          <p:nvPr/>
        </p:nvGrpSpPr>
        <p:grpSpPr>
          <a:xfrm>
            <a:off x="2579728" y="1074742"/>
            <a:ext cx="7476712" cy="5306589"/>
            <a:chOff x="1415768" y="1392250"/>
            <a:chExt cx="6227041" cy="4329256"/>
          </a:xfrm>
        </p:grpSpPr>
        <p:sp>
          <p:nvSpPr>
            <p:cNvPr id="7" name="AutoShape 3">
              <a:extLst>
                <a:ext uri="{FF2B5EF4-FFF2-40B4-BE49-F238E27FC236}">
                  <a16:creationId xmlns:a16="http://schemas.microsoft.com/office/drawing/2014/main" id="{DC68873A-C22F-4958-9387-E5BCA0459EC4}"/>
                </a:ext>
              </a:extLst>
            </p:cNvPr>
            <p:cNvSpPr>
              <a:spLocks noChangeAspect="1" noChangeArrowheads="1" noTextEdit="1"/>
            </p:cNvSpPr>
            <p:nvPr/>
          </p:nvSpPr>
          <p:spPr bwMode="auto">
            <a:xfrm>
              <a:off x="1415768" y="1424541"/>
              <a:ext cx="6210300" cy="429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dirty="0">
                <a:solidFill>
                  <a:srgbClr val="000000"/>
                </a:solidFill>
                <a:latin typeface="Arial" panose="020B0604020202020204" pitchFamily="34" charset="0"/>
              </a:endParaRPr>
            </a:p>
          </p:txBody>
        </p:sp>
        <p:sp>
          <p:nvSpPr>
            <p:cNvPr id="8" name="Rectangle 5">
              <a:extLst>
                <a:ext uri="{FF2B5EF4-FFF2-40B4-BE49-F238E27FC236}">
                  <a16:creationId xmlns:a16="http://schemas.microsoft.com/office/drawing/2014/main" id="{9B96F960-B5B0-4580-A274-52EC45BFF54D}"/>
                </a:ext>
              </a:extLst>
            </p:cNvPr>
            <p:cNvSpPr>
              <a:spLocks noChangeArrowheads="1"/>
            </p:cNvSpPr>
            <p:nvPr/>
          </p:nvSpPr>
          <p:spPr bwMode="auto">
            <a:xfrm>
              <a:off x="3891150" y="1392250"/>
              <a:ext cx="1159669" cy="579834"/>
            </a:xfrm>
            <a:prstGeom prst="rect">
              <a:avLst/>
            </a:pr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9" name="Rectangle 6">
              <a:extLst>
                <a:ext uri="{FF2B5EF4-FFF2-40B4-BE49-F238E27FC236}">
                  <a16:creationId xmlns:a16="http://schemas.microsoft.com/office/drawing/2014/main" id="{E7050351-C58E-4C18-B0AD-4D3B98D2AC4B}"/>
                </a:ext>
              </a:extLst>
            </p:cNvPr>
            <p:cNvSpPr>
              <a:spLocks noChangeArrowheads="1"/>
            </p:cNvSpPr>
            <p:nvPr/>
          </p:nvSpPr>
          <p:spPr bwMode="auto">
            <a:xfrm>
              <a:off x="4122131" y="1467261"/>
              <a:ext cx="580758"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Head of Counter </a:t>
              </a:r>
              <a:endParaRPr lang="en-US" altLang="en-US">
                <a:solidFill>
                  <a:srgbClr val="000000"/>
                </a:solidFill>
              </a:endParaRPr>
            </a:p>
          </p:txBody>
        </p:sp>
        <p:sp>
          <p:nvSpPr>
            <p:cNvPr id="10" name="Rectangle 7">
              <a:extLst>
                <a:ext uri="{FF2B5EF4-FFF2-40B4-BE49-F238E27FC236}">
                  <a16:creationId xmlns:a16="http://schemas.microsoft.com/office/drawing/2014/main" id="{32B1696E-EBA8-4003-8CDC-D41C757A4191}"/>
                </a:ext>
              </a:extLst>
            </p:cNvPr>
            <p:cNvSpPr>
              <a:spLocks noChangeArrowheads="1"/>
            </p:cNvSpPr>
            <p:nvPr/>
          </p:nvSpPr>
          <p:spPr bwMode="auto">
            <a:xfrm>
              <a:off x="4051884" y="1576798"/>
              <a:ext cx="692904"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Pollution &amp; Salvage </a:t>
              </a:r>
              <a:endParaRPr lang="en-US" altLang="en-US">
                <a:solidFill>
                  <a:srgbClr val="000000"/>
                </a:solidFill>
              </a:endParaRPr>
            </a:p>
          </p:txBody>
        </p:sp>
        <p:sp>
          <p:nvSpPr>
            <p:cNvPr id="11" name="Rectangle 8">
              <a:extLst>
                <a:ext uri="{FF2B5EF4-FFF2-40B4-BE49-F238E27FC236}">
                  <a16:creationId xmlns:a16="http://schemas.microsoft.com/office/drawing/2014/main" id="{EF008365-BA4A-41E4-8D54-8E63C43A7736}"/>
                </a:ext>
              </a:extLst>
            </p:cNvPr>
            <p:cNvSpPr>
              <a:spLocks noChangeArrowheads="1"/>
            </p:cNvSpPr>
            <p:nvPr/>
          </p:nvSpPr>
          <p:spPr bwMode="auto">
            <a:xfrm>
              <a:off x="4167375" y="1791110"/>
              <a:ext cx="544710"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Stan Woznicki</a:t>
              </a:r>
              <a:endParaRPr lang="en-US" altLang="en-US">
                <a:solidFill>
                  <a:srgbClr val="000000"/>
                </a:solidFill>
              </a:endParaRPr>
            </a:p>
          </p:txBody>
        </p:sp>
        <p:sp>
          <p:nvSpPr>
            <p:cNvPr id="12" name="Rectangle 9">
              <a:extLst>
                <a:ext uri="{FF2B5EF4-FFF2-40B4-BE49-F238E27FC236}">
                  <a16:creationId xmlns:a16="http://schemas.microsoft.com/office/drawing/2014/main" id="{CDF780C3-660B-427E-A484-5F14BBF80968}"/>
                </a:ext>
              </a:extLst>
            </p:cNvPr>
            <p:cNvSpPr>
              <a:spLocks noChangeArrowheads="1"/>
            </p:cNvSpPr>
            <p:nvPr/>
          </p:nvSpPr>
          <p:spPr bwMode="auto">
            <a:xfrm>
              <a:off x="1571813" y="3132945"/>
              <a:ext cx="927497" cy="567928"/>
            </a:xfrm>
            <a:prstGeom prst="rect">
              <a:avLst/>
            </a:prstGeom>
            <a:solidFill>
              <a:srgbClr val="00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13" name="Rectangle 10">
              <a:extLst>
                <a:ext uri="{FF2B5EF4-FFF2-40B4-BE49-F238E27FC236}">
                  <a16:creationId xmlns:a16="http://schemas.microsoft.com/office/drawing/2014/main" id="{DE3051DA-1BF7-4E50-96BB-60459F4A6357}"/>
                </a:ext>
              </a:extLst>
            </p:cNvPr>
            <p:cNvSpPr>
              <a:spLocks noChangeArrowheads="1"/>
            </p:cNvSpPr>
            <p:nvPr/>
          </p:nvSpPr>
          <p:spPr bwMode="auto">
            <a:xfrm>
              <a:off x="1571813" y="3132945"/>
              <a:ext cx="927497" cy="567928"/>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14" name="Rectangle 11">
              <a:extLst>
                <a:ext uri="{FF2B5EF4-FFF2-40B4-BE49-F238E27FC236}">
                  <a16:creationId xmlns:a16="http://schemas.microsoft.com/office/drawing/2014/main" id="{705CA224-ADDF-4E9B-9112-D2CE61BA6542}"/>
                </a:ext>
              </a:extLst>
            </p:cNvPr>
            <p:cNvSpPr>
              <a:spLocks noChangeArrowheads="1"/>
            </p:cNvSpPr>
            <p:nvPr/>
          </p:nvSpPr>
          <p:spPr bwMode="auto">
            <a:xfrm>
              <a:off x="1801603" y="3260341"/>
              <a:ext cx="440574"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CPSO East </a:t>
              </a:r>
              <a:endParaRPr lang="en-US" altLang="en-US">
                <a:solidFill>
                  <a:srgbClr val="000000"/>
                </a:solidFill>
              </a:endParaRPr>
            </a:p>
          </p:txBody>
        </p:sp>
        <p:sp>
          <p:nvSpPr>
            <p:cNvPr id="15" name="Rectangle 12">
              <a:extLst>
                <a:ext uri="{FF2B5EF4-FFF2-40B4-BE49-F238E27FC236}">
                  <a16:creationId xmlns:a16="http://schemas.microsoft.com/office/drawing/2014/main" id="{C066B636-3086-4586-8466-61370BF2DFE0}"/>
                </a:ext>
              </a:extLst>
            </p:cNvPr>
            <p:cNvSpPr>
              <a:spLocks noChangeArrowheads="1"/>
            </p:cNvSpPr>
            <p:nvPr/>
          </p:nvSpPr>
          <p:spPr bwMode="auto">
            <a:xfrm>
              <a:off x="1765884" y="3472273"/>
              <a:ext cx="476622"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Andrew Healy</a:t>
              </a:r>
              <a:endParaRPr lang="en-US" altLang="en-US">
                <a:solidFill>
                  <a:srgbClr val="000000"/>
                </a:solidFill>
              </a:endParaRPr>
            </a:p>
          </p:txBody>
        </p:sp>
        <p:sp>
          <p:nvSpPr>
            <p:cNvPr id="16" name="Rectangle 13">
              <a:extLst>
                <a:ext uri="{FF2B5EF4-FFF2-40B4-BE49-F238E27FC236}">
                  <a16:creationId xmlns:a16="http://schemas.microsoft.com/office/drawing/2014/main" id="{4AD488C4-0438-45F3-8843-BF48AF1E40B8}"/>
                </a:ext>
              </a:extLst>
            </p:cNvPr>
            <p:cNvSpPr>
              <a:spLocks noChangeArrowheads="1"/>
            </p:cNvSpPr>
            <p:nvPr/>
          </p:nvSpPr>
          <p:spPr bwMode="auto">
            <a:xfrm>
              <a:off x="2730289" y="3121037"/>
              <a:ext cx="928688" cy="579834"/>
            </a:xfrm>
            <a:prstGeom prst="rect">
              <a:avLst/>
            </a:prstGeom>
            <a:solidFill>
              <a:srgbClr val="00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17" name="Rectangle 14">
              <a:extLst>
                <a:ext uri="{FF2B5EF4-FFF2-40B4-BE49-F238E27FC236}">
                  <a16:creationId xmlns:a16="http://schemas.microsoft.com/office/drawing/2014/main" id="{2C09C0E6-A7F6-42A3-BA3B-652954733039}"/>
                </a:ext>
              </a:extLst>
            </p:cNvPr>
            <p:cNvSpPr>
              <a:spLocks noChangeArrowheads="1"/>
            </p:cNvSpPr>
            <p:nvPr/>
          </p:nvSpPr>
          <p:spPr bwMode="auto">
            <a:xfrm>
              <a:off x="2730289" y="3121037"/>
              <a:ext cx="928688" cy="579834"/>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18" name="Rectangle 15">
              <a:extLst>
                <a:ext uri="{FF2B5EF4-FFF2-40B4-BE49-F238E27FC236}">
                  <a16:creationId xmlns:a16="http://schemas.microsoft.com/office/drawing/2014/main" id="{9324BE0A-DC87-419F-8AF8-ED17D7E74146}"/>
                </a:ext>
              </a:extLst>
            </p:cNvPr>
            <p:cNvSpPr>
              <a:spLocks noChangeArrowheads="1"/>
            </p:cNvSpPr>
            <p:nvPr/>
          </p:nvSpPr>
          <p:spPr bwMode="auto">
            <a:xfrm>
              <a:off x="2949366" y="3249625"/>
              <a:ext cx="440574"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CPSO West</a:t>
              </a:r>
              <a:endParaRPr lang="en-US" altLang="en-US">
                <a:solidFill>
                  <a:srgbClr val="000000"/>
                </a:solidFill>
              </a:endParaRPr>
            </a:p>
          </p:txBody>
        </p:sp>
        <p:sp>
          <p:nvSpPr>
            <p:cNvPr id="19" name="Rectangle 16">
              <a:extLst>
                <a:ext uri="{FF2B5EF4-FFF2-40B4-BE49-F238E27FC236}">
                  <a16:creationId xmlns:a16="http://schemas.microsoft.com/office/drawing/2014/main" id="{59C89E2E-243B-4EB3-BB26-3C2F850DC62E}"/>
                </a:ext>
              </a:extLst>
            </p:cNvPr>
            <p:cNvSpPr>
              <a:spLocks noChangeArrowheads="1"/>
            </p:cNvSpPr>
            <p:nvPr/>
          </p:nvSpPr>
          <p:spPr bwMode="auto">
            <a:xfrm>
              <a:off x="3197014" y="3359164"/>
              <a:ext cx="20027"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 </a:t>
              </a:r>
              <a:endParaRPr lang="en-US" altLang="en-US">
                <a:solidFill>
                  <a:srgbClr val="000000"/>
                </a:solidFill>
              </a:endParaRPr>
            </a:p>
          </p:txBody>
        </p:sp>
        <p:sp>
          <p:nvSpPr>
            <p:cNvPr id="20" name="Rectangle 17">
              <a:extLst>
                <a:ext uri="{FF2B5EF4-FFF2-40B4-BE49-F238E27FC236}">
                  <a16:creationId xmlns:a16="http://schemas.microsoft.com/office/drawing/2014/main" id="{6EFF0B6D-5494-4CD6-80DC-8ED0C94979E6}"/>
                </a:ext>
              </a:extLst>
            </p:cNvPr>
            <p:cNvSpPr>
              <a:spLocks noChangeArrowheads="1"/>
            </p:cNvSpPr>
            <p:nvPr/>
          </p:nvSpPr>
          <p:spPr bwMode="auto">
            <a:xfrm>
              <a:off x="2994609" y="3468701"/>
              <a:ext cx="356465"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Jayne Ede</a:t>
              </a:r>
              <a:endParaRPr lang="en-US" altLang="en-US">
                <a:solidFill>
                  <a:srgbClr val="000000"/>
                </a:solidFill>
              </a:endParaRPr>
            </a:p>
          </p:txBody>
        </p:sp>
        <p:sp>
          <p:nvSpPr>
            <p:cNvPr id="21" name="Rectangle 18">
              <a:extLst>
                <a:ext uri="{FF2B5EF4-FFF2-40B4-BE49-F238E27FC236}">
                  <a16:creationId xmlns:a16="http://schemas.microsoft.com/office/drawing/2014/main" id="{28A79AB6-7E79-4C4D-B235-76BCDE969A39}"/>
                </a:ext>
              </a:extLst>
            </p:cNvPr>
            <p:cNvSpPr>
              <a:spLocks noChangeArrowheads="1"/>
            </p:cNvSpPr>
            <p:nvPr/>
          </p:nvSpPr>
          <p:spPr bwMode="auto">
            <a:xfrm>
              <a:off x="3891151" y="3132945"/>
              <a:ext cx="927497" cy="567928"/>
            </a:xfrm>
            <a:prstGeom prst="rect">
              <a:avLst/>
            </a:prstGeom>
            <a:solidFill>
              <a:srgbClr val="00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22" name="Rectangle 19">
              <a:extLst>
                <a:ext uri="{FF2B5EF4-FFF2-40B4-BE49-F238E27FC236}">
                  <a16:creationId xmlns:a16="http://schemas.microsoft.com/office/drawing/2014/main" id="{405C5719-16D6-4BCA-AEFA-73668DD3BD51}"/>
                </a:ext>
              </a:extLst>
            </p:cNvPr>
            <p:cNvSpPr>
              <a:spLocks noChangeArrowheads="1"/>
            </p:cNvSpPr>
            <p:nvPr/>
          </p:nvSpPr>
          <p:spPr bwMode="auto">
            <a:xfrm>
              <a:off x="3891151" y="3132945"/>
              <a:ext cx="927497" cy="567928"/>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23" name="Rectangle 20">
              <a:extLst>
                <a:ext uri="{FF2B5EF4-FFF2-40B4-BE49-F238E27FC236}">
                  <a16:creationId xmlns:a16="http://schemas.microsoft.com/office/drawing/2014/main" id="{E9BB2B9A-4F64-432D-88E3-3797D1A52C54}"/>
                </a:ext>
              </a:extLst>
            </p:cNvPr>
            <p:cNvSpPr>
              <a:spLocks noChangeArrowheads="1"/>
            </p:cNvSpPr>
            <p:nvPr/>
          </p:nvSpPr>
          <p:spPr bwMode="auto">
            <a:xfrm>
              <a:off x="4095938" y="3259151"/>
              <a:ext cx="416543"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CPSO North</a:t>
              </a:r>
              <a:endParaRPr lang="en-US" altLang="en-US">
                <a:solidFill>
                  <a:srgbClr val="000000"/>
                </a:solidFill>
              </a:endParaRPr>
            </a:p>
          </p:txBody>
        </p:sp>
        <p:sp>
          <p:nvSpPr>
            <p:cNvPr id="24" name="Rectangle 21">
              <a:extLst>
                <a:ext uri="{FF2B5EF4-FFF2-40B4-BE49-F238E27FC236}">
                  <a16:creationId xmlns:a16="http://schemas.microsoft.com/office/drawing/2014/main" id="{BC50D2F1-9024-4B30-B01E-74EF187C3502}"/>
                </a:ext>
              </a:extLst>
            </p:cNvPr>
            <p:cNvSpPr>
              <a:spLocks noChangeArrowheads="1"/>
            </p:cNvSpPr>
            <p:nvPr/>
          </p:nvSpPr>
          <p:spPr bwMode="auto">
            <a:xfrm>
              <a:off x="4356683" y="3368689"/>
              <a:ext cx="20027"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 </a:t>
              </a:r>
              <a:endParaRPr lang="en-US" altLang="en-US">
                <a:solidFill>
                  <a:srgbClr val="000000"/>
                </a:solidFill>
              </a:endParaRPr>
            </a:p>
          </p:txBody>
        </p:sp>
        <p:sp>
          <p:nvSpPr>
            <p:cNvPr id="25" name="Rectangle 22">
              <a:extLst>
                <a:ext uri="{FF2B5EF4-FFF2-40B4-BE49-F238E27FC236}">
                  <a16:creationId xmlns:a16="http://schemas.microsoft.com/office/drawing/2014/main" id="{9EB1BFA1-FD71-4F98-BCE8-7A22D9E1462C}"/>
                </a:ext>
              </a:extLst>
            </p:cNvPr>
            <p:cNvSpPr>
              <a:spLocks noChangeArrowheads="1"/>
            </p:cNvSpPr>
            <p:nvPr/>
          </p:nvSpPr>
          <p:spPr bwMode="auto">
            <a:xfrm>
              <a:off x="4101891" y="3474655"/>
              <a:ext cx="492643"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dirty="0">
                  <a:solidFill>
                    <a:srgbClr val="000000"/>
                  </a:solidFill>
                </a:rPr>
                <a:t>John </a:t>
              </a:r>
              <a:r>
                <a:rPr lang="en-US" altLang="en-US" sz="675" b="1" dirty="0" err="1">
                  <a:solidFill>
                    <a:srgbClr val="000000"/>
                  </a:solidFill>
                </a:rPr>
                <a:t>Woollam</a:t>
              </a:r>
              <a:endParaRPr lang="en-US" altLang="en-US" dirty="0">
                <a:solidFill>
                  <a:srgbClr val="000000"/>
                </a:solidFill>
              </a:endParaRPr>
            </a:p>
          </p:txBody>
        </p:sp>
        <p:sp>
          <p:nvSpPr>
            <p:cNvPr id="26" name="Rectangle 23">
              <a:extLst>
                <a:ext uri="{FF2B5EF4-FFF2-40B4-BE49-F238E27FC236}">
                  <a16:creationId xmlns:a16="http://schemas.microsoft.com/office/drawing/2014/main" id="{06429B6B-5868-4F2D-A4F2-392E11681C3F}"/>
                </a:ext>
              </a:extLst>
            </p:cNvPr>
            <p:cNvSpPr>
              <a:spLocks noChangeArrowheads="1"/>
            </p:cNvSpPr>
            <p:nvPr/>
          </p:nvSpPr>
          <p:spPr bwMode="auto">
            <a:xfrm>
              <a:off x="6547433" y="3835412"/>
              <a:ext cx="928688" cy="58102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28" name="Rectangle 25">
              <a:extLst>
                <a:ext uri="{FF2B5EF4-FFF2-40B4-BE49-F238E27FC236}">
                  <a16:creationId xmlns:a16="http://schemas.microsoft.com/office/drawing/2014/main" id="{BD6627D3-6F22-496A-BE45-0681F9AC0D20}"/>
                </a:ext>
              </a:extLst>
            </p:cNvPr>
            <p:cNvSpPr>
              <a:spLocks noChangeArrowheads="1"/>
            </p:cNvSpPr>
            <p:nvPr/>
          </p:nvSpPr>
          <p:spPr bwMode="auto">
            <a:xfrm>
              <a:off x="6590296" y="3909232"/>
              <a:ext cx="676883"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dirty="0">
                  <a:solidFill>
                    <a:srgbClr val="000000"/>
                  </a:solidFill>
                </a:rPr>
                <a:t>Resource &amp; Claims </a:t>
              </a:r>
              <a:endParaRPr lang="en-US" altLang="en-US" dirty="0">
                <a:solidFill>
                  <a:srgbClr val="000000"/>
                </a:solidFill>
              </a:endParaRPr>
            </a:p>
          </p:txBody>
        </p:sp>
        <p:sp>
          <p:nvSpPr>
            <p:cNvPr id="29" name="Rectangle 26">
              <a:extLst>
                <a:ext uri="{FF2B5EF4-FFF2-40B4-BE49-F238E27FC236}">
                  <a16:creationId xmlns:a16="http://schemas.microsoft.com/office/drawing/2014/main" id="{E76F9B7F-5E14-41C5-A486-FF3193BDD319}"/>
                </a:ext>
              </a:extLst>
            </p:cNvPr>
            <p:cNvSpPr>
              <a:spLocks noChangeArrowheads="1"/>
            </p:cNvSpPr>
            <p:nvPr/>
          </p:nvSpPr>
          <p:spPr bwMode="auto">
            <a:xfrm>
              <a:off x="6828421" y="4015197"/>
              <a:ext cx="331099"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dirty="0">
                  <a:solidFill>
                    <a:srgbClr val="000000"/>
                  </a:solidFill>
                </a:rPr>
                <a:t>Support </a:t>
              </a:r>
              <a:endParaRPr lang="en-US" altLang="en-US" dirty="0">
                <a:solidFill>
                  <a:srgbClr val="000000"/>
                </a:solidFill>
              </a:endParaRPr>
            </a:p>
          </p:txBody>
        </p:sp>
        <p:sp>
          <p:nvSpPr>
            <p:cNvPr id="30" name="Rectangle 27">
              <a:extLst>
                <a:ext uri="{FF2B5EF4-FFF2-40B4-BE49-F238E27FC236}">
                  <a16:creationId xmlns:a16="http://schemas.microsoft.com/office/drawing/2014/main" id="{95E5F471-D198-4238-8E4A-1A9430ED9424}"/>
                </a:ext>
              </a:extLst>
            </p:cNvPr>
            <p:cNvSpPr>
              <a:spLocks noChangeArrowheads="1"/>
            </p:cNvSpPr>
            <p:nvPr/>
          </p:nvSpPr>
          <p:spPr bwMode="auto">
            <a:xfrm>
              <a:off x="6736744" y="4229511"/>
              <a:ext cx="464606"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Emily Dragon</a:t>
              </a:r>
              <a:endParaRPr lang="en-US" altLang="en-US">
                <a:solidFill>
                  <a:srgbClr val="000000"/>
                </a:solidFill>
              </a:endParaRPr>
            </a:p>
          </p:txBody>
        </p:sp>
        <p:sp>
          <p:nvSpPr>
            <p:cNvPr id="31" name="Rectangle 28">
              <a:extLst>
                <a:ext uri="{FF2B5EF4-FFF2-40B4-BE49-F238E27FC236}">
                  <a16:creationId xmlns:a16="http://schemas.microsoft.com/office/drawing/2014/main" id="{5625908B-EE39-475D-AE57-8B80901E150C}"/>
                </a:ext>
              </a:extLst>
            </p:cNvPr>
            <p:cNvSpPr>
              <a:spLocks noChangeArrowheads="1"/>
            </p:cNvSpPr>
            <p:nvPr/>
          </p:nvSpPr>
          <p:spPr bwMode="auto">
            <a:xfrm>
              <a:off x="5240741" y="4455115"/>
              <a:ext cx="938283" cy="54082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33" name="Rectangle 30">
              <a:extLst>
                <a:ext uri="{FF2B5EF4-FFF2-40B4-BE49-F238E27FC236}">
                  <a16:creationId xmlns:a16="http://schemas.microsoft.com/office/drawing/2014/main" id="{17186574-8629-452B-AFD9-A8039740FF9A}"/>
                </a:ext>
              </a:extLst>
            </p:cNvPr>
            <p:cNvSpPr>
              <a:spLocks noChangeArrowheads="1"/>
            </p:cNvSpPr>
            <p:nvPr/>
          </p:nvSpPr>
          <p:spPr bwMode="auto">
            <a:xfrm>
              <a:off x="5418274" y="4509121"/>
              <a:ext cx="540706"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dirty="0">
                  <a:solidFill>
                    <a:srgbClr val="000000"/>
                  </a:solidFill>
                </a:rPr>
                <a:t>Environmental  </a:t>
              </a:r>
              <a:endParaRPr lang="en-US" altLang="en-US" dirty="0">
                <a:solidFill>
                  <a:srgbClr val="000000"/>
                </a:solidFill>
              </a:endParaRPr>
            </a:p>
          </p:txBody>
        </p:sp>
        <p:sp>
          <p:nvSpPr>
            <p:cNvPr id="34" name="Rectangle 31">
              <a:extLst>
                <a:ext uri="{FF2B5EF4-FFF2-40B4-BE49-F238E27FC236}">
                  <a16:creationId xmlns:a16="http://schemas.microsoft.com/office/drawing/2014/main" id="{2CCF033B-D6F9-464F-98F7-03F6BBA13092}"/>
                </a:ext>
              </a:extLst>
            </p:cNvPr>
            <p:cNvSpPr>
              <a:spLocks noChangeArrowheads="1"/>
            </p:cNvSpPr>
            <p:nvPr/>
          </p:nvSpPr>
          <p:spPr bwMode="auto">
            <a:xfrm>
              <a:off x="5362315" y="4616276"/>
              <a:ext cx="654186"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dirty="0">
                  <a:solidFill>
                    <a:srgbClr val="000000"/>
                  </a:solidFill>
                </a:rPr>
                <a:t>Scientist Advisor</a:t>
              </a:r>
              <a:endParaRPr lang="en-US" altLang="en-US" dirty="0">
                <a:solidFill>
                  <a:srgbClr val="000000"/>
                </a:solidFill>
              </a:endParaRPr>
            </a:p>
          </p:txBody>
        </p:sp>
        <p:sp>
          <p:nvSpPr>
            <p:cNvPr id="35" name="Rectangle 32">
              <a:extLst>
                <a:ext uri="{FF2B5EF4-FFF2-40B4-BE49-F238E27FC236}">
                  <a16:creationId xmlns:a16="http://schemas.microsoft.com/office/drawing/2014/main" id="{C5652F51-62EA-4ECB-826E-ECECAD5CB77C}"/>
                </a:ext>
              </a:extLst>
            </p:cNvPr>
            <p:cNvSpPr>
              <a:spLocks noChangeArrowheads="1"/>
            </p:cNvSpPr>
            <p:nvPr/>
          </p:nvSpPr>
          <p:spPr bwMode="auto">
            <a:xfrm>
              <a:off x="5459946" y="4786444"/>
              <a:ext cx="476622"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dirty="0">
                  <a:solidFill>
                    <a:srgbClr val="000000"/>
                  </a:solidFill>
                </a:rPr>
                <a:t>Hazel Christie</a:t>
              </a:r>
              <a:endParaRPr lang="en-US" altLang="en-US" dirty="0">
                <a:solidFill>
                  <a:srgbClr val="000000"/>
                </a:solidFill>
              </a:endParaRPr>
            </a:p>
          </p:txBody>
        </p:sp>
        <p:sp>
          <p:nvSpPr>
            <p:cNvPr id="36" name="Rectangle 33">
              <a:extLst>
                <a:ext uri="{FF2B5EF4-FFF2-40B4-BE49-F238E27FC236}">
                  <a16:creationId xmlns:a16="http://schemas.microsoft.com/office/drawing/2014/main" id="{FD0F8B15-DC00-4F93-992D-618CC54F4A57}"/>
                </a:ext>
              </a:extLst>
            </p:cNvPr>
            <p:cNvSpPr>
              <a:spLocks noChangeArrowheads="1"/>
            </p:cNvSpPr>
            <p:nvPr/>
          </p:nvSpPr>
          <p:spPr bwMode="auto">
            <a:xfrm>
              <a:off x="5513972" y="1949462"/>
              <a:ext cx="927497" cy="447675"/>
            </a:xfrm>
            <a:prstGeom prst="rect">
              <a:avLst/>
            </a:prstGeom>
            <a:solidFill>
              <a:srgbClr val="FE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38" name="Rectangle 35">
              <a:extLst>
                <a:ext uri="{FF2B5EF4-FFF2-40B4-BE49-F238E27FC236}">
                  <a16:creationId xmlns:a16="http://schemas.microsoft.com/office/drawing/2014/main" id="{89961372-DC89-4C59-B86D-4325EA7F6ECE}"/>
                </a:ext>
              </a:extLst>
            </p:cNvPr>
            <p:cNvSpPr>
              <a:spLocks noChangeArrowheads="1"/>
            </p:cNvSpPr>
            <p:nvPr/>
          </p:nvSpPr>
          <p:spPr bwMode="auto">
            <a:xfrm>
              <a:off x="5662800" y="2044714"/>
              <a:ext cx="528689"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Policy Support </a:t>
              </a:r>
              <a:endParaRPr lang="en-US" altLang="en-US">
                <a:solidFill>
                  <a:srgbClr val="000000"/>
                </a:solidFill>
              </a:endParaRPr>
            </a:p>
          </p:txBody>
        </p:sp>
        <p:sp>
          <p:nvSpPr>
            <p:cNvPr id="39" name="Rectangle 36">
              <a:extLst>
                <a:ext uri="{FF2B5EF4-FFF2-40B4-BE49-F238E27FC236}">
                  <a16:creationId xmlns:a16="http://schemas.microsoft.com/office/drawing/2014/main" id="{12FE1EBA-BDFB-4011-B3D6-FFB7370A342C}"/>
                </a:ext>
              </a:extLst>
            </p:cNvPr>
            <p:cNvSpPr>
              <a:spLocks noChangeArrowheads="1"/>
            </p:cNvSpPr>
            <p:nvPr/>
          </p:nvSpPr>
          <p:spPr bwMode="auto">
            <a:xfrm>
              <a:off x="5887827" y="2259025"/>
              <a:ext cx="164215"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TBC</a:t>
              </a:r>
              <a:endParaRPr lang="en-US" altLang="en-US">
                <a:solidFill>
                  <a:srgbClr val="000000"/>
                </a:solidFill>
              </a:endParaRPr>
            </a:p>
          </p:txBody>
        </p:sp>
        <p:sp>
          <p:nvSpPr>
            <p:cNvPr id="40" name="Rectangle 37">
              <a:extLst>
                <a:ext uri="{FF2B5EF4-FFF2-40B4-BE49-F238E27FC236}">
                  <a16:creationId xmlns:a16="http://schemas.microsoft.com/office/drawing/2014/main" id="{4DB50733-81E6-475F-AE93-BD6245C283DE}"/>
                </a:ext>
              </a:extLst>
            </p:cNvPr>
            <p:cNvSpPr>
              <a:spLocks noChangeArrowheads="1"/>
            </p:cNvSpPr>
            <p:nvPr/>
          </p:nvSpPr>
          <p:spPr bwMode="auto">
            <a:xfrm>
              <a:off x="2139741" y="3943760"/>
              <a:ext cx="927497" cy="581025"/>
            </a:xfrm>
            <a:prstGeom prst="rect">
              <a:avLst/>
            </a:prstGeom>
            <a:solidFill>
              <a:srgbClr val="00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41" name="Rectangle 38">
              <a:extLst>
                <a:ext uri="{FF2B5EF4-FFF2-40B4-BE49-F238E27FC236}">
                  <a16:creationId xmlns:a16="http://schemas.microsoft.com/office/drawing/2014/main" id="{1D15E562-52BC-40B1-AF7F-00BA86789262}"/>
                </a:ext>
              </a:extLst>
            </p:cNvPr>
            <p:cNvSpPr>
              <a:spLocks noChangeArrowheads="1"/>
            </p:cNvSpPr>
            <p:nvPr/>
          </p:nvSpPr>
          <p:spPr bwMode="auto">
            <a:xfrm>
              <a:off x="2139741" y="3943760"/>
              <a:ext cx="927497" cy="581025"/>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42" name="Rectangle 39">
              <a:extLst>
                <a:ext uri="{FF2B5EF4-FFF2-40B4-BE49-F238E27FC236}">
                  <a16:creationId xmlns:a16="http://schemas.microsoft.com/office/drawing/2014/main" id="{27992CFB-BE5B-4356-9C84-6A0B076AE866}"/>
                </a:ext>
              </a:extLst>
            </p:cNvPr>
            <p:cNvSpPr>
              <a:spLocks noChangeArrowheads="1"/>
            </p:cNvSpPr>
            <p:nvPr/>
          </p:nvSpPr>
          <p:spPr bwMode="auto">
            <a:xfrm>
              <a:off x="2275471" y="4078301"/>
              <a:ext cx="528689"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CPSO Scotland</a:t>
              </a:r>
              <a:endParaRPr lang="en-US" altLang="en-US">
                <a:solidFill>
                  <a:srgbClr val="000000"/>
                </a:solidFill>
              </a:endParaRPr>
            </a:p>
          </p:txBody>
        </p:sp>
        <p:sp>
          <p:nvSpPr>
            <p:cNvPr id="43" name="Rectangle 40">
              <a:extLst>
                <a:ext uri="{FF2B5EF4-FFF2-40B4-BE49-F238E27FC236}">
                  <a16:creationId xmlns:a16="http://schemas.microsoft.com/office/drawing/2014/main" id="{98A30F60-DAFF-4B09-9750-3EABECF0ED54}"/>
                </a:ext>
              </a:extLst>
            </p:cNvPr>
            <p:cNvSpPr>
              <a:spLocks noChangeArrowheads="1"/>
            </p:cNvSpPr>
            <p:nvPr/>
          </p:nvSpPr>
          <p:spPr bwMode="auto">
            <a:xfrm>
              <a:off x="2605274" y="4184266"/>
              <a:ext cx="22697"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 </a:t>
              </a:r>
              <a:endParaRPr lang="en-US" altLang="en-US">
                <a:solidFill>
                  <a:srgbClr val="000000"/>
                </a:solidFill>
              </a:endParaRPr>
            </a:p>
          </p:txBody>
        </p:sp>
        <p:sp>
          <p:nvSpPr>
            <p:cNvPr id="44" name="Rectangle 41">
              <a:extLst>
                <a:ext uri="{FF2B5EF4-FFF2-40B4-BE49-F238E27FC236}">
                  <a16:creationId xmlns:a16="http://schemas.microsoft.com/office/drawing/2014/main" id="{53F8F4BB-A46E-4DF8-9C08-5CE73F66DFD7}"/>
                </a:ext>
              </a:extLst>
            </p:cNvPr>
            <p:cNvSpPr>
              <a:spLocks noChangeArrowheads="1"/>
            </p:cNvSpPr>
            <p:nvPr/>
          </p:nvSpPr>
          <p:spPr bwMode="auto">
            <a:xfrm>
              <a:off x="2387391" y="4292614"/>
              <a:ext cx="384501"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Gary Spark</a:t>
              </a:r>
              <a:endParaRPr lang="en-US" altLang="en-US">
                <a:solidFill>
                  <a:srgbClr val="000000"/>
                </a:solidFill>
              </a:endParaRPr>
            </a:p>
          </p:txBody>
        </p:sp>
        <p:sp>
          <p:nvSpPr>
            <p:cNvPr id="45" name="Rectangle 42">
              <a:extLst>
                <a:ext uri="{FF2B5EF4-FFF2-40B4-BE49-F238E27FC236}">
                  <a16:creationId xmlns:a16="http://schemas.microsoft.com/office/drawing/2014/main" id="{EF03D2DA-2748-48EC-8BC8-9C5A7D078040}"/>
                </a:ext>
              </a:extLst>
            </p:cNvPr>
            <p:cNvSpPr>
              <a:spLocks noChangeArrowheads="1"/>
            </p:cNvSpPr>
            <p:nvPr/>
          </p:nvSpPr>
          <p:spPr bwMode="auto">
            <a:xfrm>
              <a:off x="3311316" y="3943760"/>
              <a:ext cx="927497" cy="581025"/>
            </a:xfrm>
            <a:prstGeom prst="rect">
              <a:avLst/>
            </a:prstGeom>
            <a:solidFill>
              <a:srgbClr val="00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46" name="Rectangle 43">
              <a:extLst>
                <a:ext uri="{FF2B5EF4-FFF2-40B4-BE49-F238E27FC236}">
                  <a16:creationId xmlns:a16="http://schemas.microsoft.com/office/drawing/2014/main" id="{D770AD0E-1DAD-4B64-895F-EDA63008B5FE}"/>
                </a:ext>
              </a:extLst>
            </p:cNvPr>
            <p:cNvSpPr>
              <a:spLocks noChangeArrowheads="1"/>
            </p:cNvSpPr>
            <p:nvPr/>
          </p:nvSpPr>
          <p:spPr bwMode="auto">
            <a:xfrm>
              <a:off x="3311316" y="3943760"/>
              <a:ext cx="927497" cy="581025"/>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47" name="Rectangle 44">
              <a:extLst>
                <a:ext uri="{FF2B5EF4-FFF2-40B4-BE49-F238E27FC236}">
                  <a16:creationId xmlns:a16="http://schemas.microsoft.com/office/drawing/2014/main" id="{92CE42FE-E603-47B0-8930-2F8E7A520AFB}"/>
                </a:ext>
              </a:extLst>
            </p:cNvPr>
            <p:cNvSpPr>
              <a:spLocks noChangeArrowheads="1"/>
            </p:cNvSpPr>
            <p:nvPr/>
          </p:nvSpPr>
          <p:spPr bwMode="auto">
            <a:xfrm>
              <a:off x="3391087" y="4022341"/>
              <a:ext cx="708925"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CPSO N &amp; W Isles </a:t>
              </a:r>
              <a:endParaRPr lang="en-US" altLang="en-US">
                <a:solidFill>
                  <a:srgbClr val="000000"/>
                </a:solidFill>
              </a:endParaRPr>
            </a:p>
          </p:txBody>
        </p:sp>
        <p:sp>
          <p:nvSpPr>
            <p:cNvPr id="48" name="Rectangle 45">
              <a:extLst>
                <a:ext uri="{FF2B5EF4-FFF2-40B4-BE49-F238E27FC236}">
                  <a16:creationId xmlns:a16="http://schemas.microsoft.com/office/drawing/2014/main" id="{ABD7D0D6-EECB-49A7-A2D9-DC7148B9013F}"/>
                </a:ext>
              </a:extLst>
            </p:cNvPr>
            <p:cNvSpPr>
              <a:spLocks noChangeArrowheads="1"/>
            </p:cNvSpPr>
            <p:nvPr/>
          </p:nvSpPr>
          <p:spPr bwMode="auto">
            <a:xfrm>
              <a:off x="3686362" y="4130687"/>
              <a:ext cx="160209"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&amp; NI</a:t>
              </a:r>
              <a:endParaRPr lang="en-US" altLang="en-US">
                <a:solidFill>
                  <a:srgbClr val="000000"/>
                </a:solidFill>
              </a:endParaRPr>
            </a:p>
          </p:txBody>
        </p:sp>
        <p:sp>
          <p:nvSpPr>
            <p:cNvPr id="49" name="Rectangle 46">
              <a:extLst>
                <a:ext uri="{FF2B5EF4-FFF2-40B4-BE49-F238E27FC236}">
                  <a16:creationId xmlns:a16="http://schemas.microsoft.com/office/drawing/2014/main" id="{1479CAB0-5D3B-4156-9EDB-24E7C5AAA146}"/>
                </a:ext>
              </a:extLst>
            </p:cNvPr>
            <p:cNvSpPr>
              <a:spLocks noChangeArrowheads="1"/>
            </p:cNvSpPr>
            <p:nvPr/>
          </p:nvSpPr>
          <p:spPr bwMode="auto">
            <a:xfrm>
              <a:off x="3776849" y="4239036"/>
              <a:ext cx="20027"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 </a:t>
              </a:r>
              <a:endParaRPr lang="en-US" altLang="en-US">
                <a:solidFill>
                  <a:srgbClr val="000000"/>
                </a:solidFill>
              </a:endParaRPr>
            </a:p>
          </p:txBody>
        </p:sp>
        <p:sp>
          <p:nvSpPr>
            <p:cNvPr id="50" name="Rectangle 47">
              <a:extLst>
                <a:ext uri="{FF2B5EF4-FFF2-40B4-BE49-F238E27FC236}">
                  <a16:creationId xmlns:a16="http://schemas.microsoft.com/office/drawing/2014/main" id="{1669D818-F733-43FF-A436-2F8EAB91B7CE}"/>
                </a:ext>
              </a:extLst>
            </p:cNvPr>
            <p:cNvSpPr>
              <a:spLocks noChangeArrowheads="1"/>
            </p:cNvSpPr>
            <p:nvPr/>
          </p:nvSpPr>
          <p:spPr bwMode="auto">
            <a:xfrm>
              <a:off x="3522057" y="4346192"/>
              <a:ext cx="448585"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Paul Tunstall</a:t>
              </a:r>
              <a:endParaRPr lang="en-US" altLang="en-US">
                <a:solidFill>
                  <a:srgbClr val="000000"/>
                </a:solidFill>
              </a:endParaRPr>
            </a:p>
          </p:txBody>
        </p:sp>
        <p:sp>
          <p:nvSpPr>
            <p:cNvPr id="51" name="Freeform 48">
              <a:extLst>
                <a:ext uri="{FF2B5EF4-FFF2-40B4-BE49-F238E27FC236}">
                  <a16:creationId xmlns:a16="http://schemas.microsoft.com/office/drawing/2014/main" id="{56499541-51EA-49F0-86CF-8643F96911D6}"/>
                </a:ext>
              </a:extLst>
            </p:cNvPr>
            <p:cNvSpPr>
              <a:spLocks/>
            </p:cNvSpPr>
            <p:nvPr/>
          </p:nvSpPr>
          <p:spPr bwMode="auto">
            <a:xfrm>
              <a:off x="4470985" y="1972084"/>
              <a:ext cx="975122" cy="232172"/>
            </a:xfrm>
            <a:custGeom>
              <a:avLst/>
              <a:gdLst>
                <a:gd name="T0" fmla="*/ 0 w 819"/>
                <a:gd name="T1" fmla="*/ 0 h 195"/>
                <a:gd name="T2" fmla="*/ 0 w 819"/>
                <a:gd name="T3" fmla="*/ 195 h 195"/>
                <a:gd name="T4" fmla="*/ 819 w 819"/>
                <a:gd name="T5" fmla="*/ 195 h 195"/>
              </a:gdLst>
              <a:ahLst/>
              <a:cxnLst>
                <a:cxn ang="0">
                  <a:pos x="T0" y="T1"/>
                </a:cxn>
                <a:cxn ang="0">
                  <a:pos x="T2" y="T3"/>
                </a:cxn>
                <a:cxn ang="0">
                  <a:pos x="T4" y="T5"/>
                </a:cxn>
              </a:cxnLst>
              <a:rect l="0" t="0" r="r" b="b"/>
              <a:pathLst>
                <a:path w="819" h="195">
                  <a:moveTo>
                    <a:pt x="0" y="0"/>
                  </a:moveTo>
                  <a:lnTo>
                    <a:pt x="0" y="195"/>
                  </a:lnTo>
                  <a:lnTo>
                    <a:pt x="819" y="195"/>
                  </a:lnTo>
                </a:path>
              </a:pathLst>
            </a:custGeom>
            <a:noFill/>
            <a:ln w="238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52" name="Freeform 49">
              <a:extLst>
                <a:ext uri="{FF2B5EF4-FFF2-40B4-BE49-F238E27FC236}">
                  <a16:creationId xmlns:a16="http://schemas.microsoft.com/office/drawing/2014/main" id="{41D46121-6C3A-4817-AED2-5F593F29E5AB}"/>
                </a:ext>
              </a:extLst>
            </p:cNvPr>
            <p:cNvSpPr>
              <a:spLocks/>
            </p:cNvSpPr>
            <p:nvPr/>
          </p:nvSpPr>
          <p:spPr bwMode="auto">
            <a:xfrm>
              <a:off x="5436581" y="2164967"/>
              <a:ext cx="77391" cy="78581"/>
            </a:xfrm>
            <a:custGeom>
              <a:avLst/>
              <a:gdLst>
                <a:gd name="T0" fmla="*/ 0 w 65"/>
                <a:gd name="T1" fmla="*/ 66 h 66"/>
                <a:gd name="T2" fmla="*/ 65 w 65"/>
                <a:gd name="T3" fmla="*/ 33 h 66"/>
                <a:gd name="T4" fmla="*/ 0 w 65"/>
                <a:gd name="T5" fmla="*/ 0 h 66"/>
                <a:gd name="T6" fmla="*/ 0 w 65"/>
                <a:gd name="T7" fmla="*/ 66 h 66"/>
              </a:gdLst>
              <a:ahLst/>
              <a:cxnLst>
                <a:cxn ang="0">
                  <a:pos x="T0" y="T1"/>
                </a:cxn>
                <a:cxn ang="0">
                  <a:pos x="T2" y="T3"/>
                </a:cxn>
                <a:cxn ang="0">
                  <a:pos x="T4" y="T5"/>
                </a:cxn>
                <a:cxn ang="0">
                  <a:pos x="T6" y="T7"/>
                </a:cxn>
              </a:cxnLst>
              <a:rect l="0" t="0" r="r" b="b"/>
              <a:pathLst>
                <a:path w="65" h="66">
                  <a:moveTo>
                    <a:pt x="0" y="66"/>
                  </a:moveTo>
                  <a:lnTo>
                    <a:pt x="65" y="33"/>
                  </a:lnTo>
                  <a:lnTo>
                    <a:pt x="0" y="0"/>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53" name="Freeform 50">
              <a:extLst>
                <a:ext uri="{FF2B5EF4-FFF2-40B4-BE49-F238E27FC236}">
                  <a16:creationId xmlns:a16="http://schemas.microsoft.com/office/drawing/2014/main" id="{4E06FD4F-EF12-4095-8CC4-7F3E7AF8E89A}"/>
                </a:ext>
              </a:extLst>
            </p:cNvPr>
            <p:cNvSpPr>
              <a:spLocks/>
            </p:cNvSpPr>
            <p:nvPr/>
          </p:nvSpPr>
          <p:spPr bwMode="auto">
            <a:xfrm>
              <a:off x="2034966" y="2204256"/>
              <a:ext cx="2436019" cy="870347"/>
            </a:xfrm>
            <a:custGeom>
              <a:avLst/>
              <a:gdLst>
                <a:gd name="T0" fmla="*/ 2046 w 2046"/>
                <a:gd name="T1" fmla="*/ 0 h 731"/>
                <a:gd name="T2" fmla="*/ 2046 w 2046"/>
                <a:gd name="T3" fmla="*/ 585 h 731"/>
                <a:gd name="T4" fmla="*/ 0 w 2046"/>
                <a:gd name="T5" fmla="*/ 585 h 731"/>
                <a:gd name="T6" fmla="*/ 0 w 2046"/>
                <a:gd name="T7" fmla="*/ 731 h 731"/>
              </a:gdLst>
              <a:ahLst/>
              <a:cxnLst>
                <a:cxn ang="0">
                  <a:pos x="T0" y="T1"/>
                </a:cxn>
                <a:cxn ang="0">
                  <a:pos x="T2" y="T3"/>
                </a:cxn>
                <a:cxn ang="0">
                  <a:pos x="T4" y="T5"/>
                </a:cxn>
                <a:cxn ang="0">
                  <a:pos x="T6" y="T7"/>
                </a:cxn>
              </a:cxnLst>
              <a:rect l="0" t="0" r="r" b="b"/>
              <a:pathLst>
                <a:path w="2046" h="731">
                  <a:moveTo>
                    <a:pt x="2046" y="0"/>
                  </a:moveTo>
                  <a:lnTo>
                    <a:pt x="2046" y="585"/>
                  </a:lnTo>
                  <a:lnTo>
                    <a:pt x="0" y="585"/>
                  </a:lnTo>
                  <a:lnTo>
                    <a:pt x="0" y="731"/>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54" name="Freeform 51">
              <a:extLst>
                <a:ext uri="{FF2B5EF4-FFF2-40B4-BE49-F238E27FC236}">
                  <a16:creationId xmlns:a16="http://schemas.microsoft.com/office/drawing/2014/main" id="{FB5DFE85-709D-4D53-A696-A8C85297C948}"/>
                </a:ext>
              </a:extLst>
            </p:cNvPr>
            <p:cNvSpPr>
              <a:spLocks/>
            </p:cNvSpPr>
            <p:nvPr/>
          </p:nvSpPr>
          <p:spPr bwMode="auto">
            <a:xfrm>
              <a:off x="2002819" y="3066269"/>
              <a:ext cx="65485" cy="66675"/>
            </a:xfrm>
            <a:custGeom>
              <a:avLst/>
              <a:gdLst>
                <a:gd name="T0" fmla="*/ 0 w 55"/>
                <a:gd name="T1" fmla="*/ 0 h 56"/>
                <a:gd name="T2" fmla="*/ 27 w 55"/>
                <a:gd name="T3" fmla="*/ 56 h 56"/>
                <a:gd name="T4" fmla="*/ 55 w 55"/>
                <a:gd name="T5" fmla="*/ 0 h 56"/>
                <a:gd name="T6" fmla="*/ 0 w 55"/>
                <a:gd name="T7" fmla="*/ 0 h 56"/>
              </a:gdLst>
              <a:ahLst/>
              <a:cxnLst>
                <a:cxn ang="0">
                  <a:pos x="T0" y="T1"/>
                </a:cxn>
                <a:cxn ang="0">
                  <a:pos x="T2" y="T3"/>
                </a:cxn>
                <a:cxn ang="0">
                  <a:pos x="T4" y="T5"/>
                </a:cxn>
                <a:cxn ang="0">
                  <a:pos x="T6" y="T7"/>
                </a:cxn>
              </a:cxnLst>
              <a:rect l="0" t="0" r="r" b="b"/>
              <a:pathLst>
                <a:path w="55" h="56">
                  <a:moveTo>
                    <a:pt x="0" y="0"/>
                  </a:moveTo>
                  <a:lnTo>
                    <a:pt x="27" y="56"/>
                  </a:lnTo>
                  <a:lnTo>
                    <a:pt x="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55" name="Freeform 52">
              <a:extLst>
                <a:ext uri="{FF2B5EF4-FFF2-40B4-BE49-F238E27FC236}">
                  <a16:creationId xmlns:a16="http://schemas.microsoft.com/office/drawing/2014/main" id="{B1531F38-EBF6-430A-9D48-83EDA88554E0}"/>
                </a:ext>
              </a:extLst>
            </p:cNvPr>
            <p:cNvSpPr>
              <a:spLocks/>
            </p:cNvSpPr>
            <p:nvPr/>
          </p:nvSpPr>
          <p:spPr bwMode="auto">
            <a:xfrm>
              <a:off x="2602893" y="1972085"/>
              <a:ext cx="1868091" cy="1914525"/>
            </a:xfrm>
            <a:custGeom>
              <a:avLst/>
              <a:gdLst>
                <a:gd name="T0" fmla="*/ 1569 w 1569"/>
                <a:gd name="T1" fmla="*/ 0 h 1608"/>
                <a:gd name="T2" fmla="*/ 1569 w 1569"/>
                <a:gd name="T3" fmla="*/ 780 h 1608"/>
                <a:gd name="T4" fmla="*/ 0 w 1569"/>
                <a:gd name="T5" fmla="*/ 780 h 1608"/>
                <a:gd name="T6" fmla="*/ 0 w 1569"/>
                <a:gd name="T7" fmla="*/ 1608 h 1608"/>
              </a:gdLst>
              <a:ahLst/>
              <a:cxnLst>
                <a:cxn ang="0">
                  <a:pos x="T0" y="T1"/>
                </a:cxn>
                <a:cxn ang="0">
                  <a:pos x="T2" y="T3"/>
                </a:cxn>
                <a:cxn ang="0">
                  <a:pos x="T4" y="T5"/>
                </a:cxn>
                <a:cxn ang="0">
                  <a:pos x="T6" y="T7"/>
                </a:cxn>
              </a:cxnLst>
              <a:rect l="0" t="0" r="r" b="b"/>
              <a:pathLst>
                <a:path w="1569" h="1608">
                  <a:moveTo>
                    <a:pt x="1569" y="0"/>
                  </a:moveTo>
                  <a:lnTo>
                    <a:pt x="1569" y="780"/>
                  </a:lnTo>
                  <a:lnTo>
                    <a:pt x="0" y="780"/>
                  </a:lnTo>
                  <a:lnTo>
                    <a:pt x="0" y="1608"/>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56" name="Freeform 53">
              <a:extLst>
                <a:ext uri="{FF2B5EF4-FFF2-40B4-BE49-F238E27FC236}">
                  <a16:creationId xmlns:a16="http://schemas.microsoft.com/office/drawing/2014/main" id="{F5052318-C17C-40EA-B7FE-8DECA5A7049E}"/>
                </a:ext>
              </a:extLst>
            </p:cNvPr>
            <p:cNvSpPr>
              <a:spLocks/>
            </p:cNvSpPr>
            <p:nvPr/>
          </p:nvSpPr>
          <p:spPr bwMode="auto">
            <a:xfrm>
              <a:off x="2570747" y="3878275"/>
              <a:ext cx="65485" cy="65484"/>
            </a:xfrm>
            <a:custGeom>
              <a:avLst/>
              <a:gdLst>
                <a:gd name="T0" fmla="*/ 0 w 55"/>
                <a:gd name="T1" fmla="*/ 0 h 55"/>
                <a:gd name="T2" fmla="*/ 27 w 55"/>
                <a:gd name="T3" fmla="*/ 55 h 55"/>
                <a:gd name="T4" fmla="*/ 55 w 55"/>
                <a:gd name="T5" fmla="*/ 0 h 55"/>
                <a:gd name="T6" fmla="*/ 0 w 55"/>
                <a:gd name="T7" fmla="*/ 0 h 55"/>
              </a:gdLst>
              <a:ahLst/>
              <a:cxnLst>
                <a:cxn ang="0">
                  <a:pos x="T0" y="T1"/>
                </a:cxn>
                <a:cxn ang="0">
                  <a:pos x="T2" y="T3"/>
                </a:cxn>
                <a:cxn ang="0">
                  <a:pos x="T4" y="T5"/>
                </a:cxn>
                <a:cxn ang="0">
                  <a:pos x="T6" y="T7"/>
                </a:cxn>
              </a:cxnLst>
              <a:rect l="0" t="0" r="r" b="b"/>
              <a:pathLst>
                <a:path w="55" h="55">
                  <a:moveTo>
                    <a:pt x="0" y="0"/>
                  </a:moveTo>
                  <a:lnTo>
                    <a:pt x="27" y="55"/>
                  </a:lnTo>
                  <a:lnTo>
                    <a:pt x="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57" name="Freeform 54">
              <a:extLst>
                <a:ext uri="{FF2B5EF4-FFF2-40B4-BE49-F238E27FC236}">
                  <a16:creationId xmlns:a16="http://schemas.microsoft.com/office/drawing/2014/main" id="{E2859857-B730-4199-B897-CB8D190F4DC8}"/>
                </a:ext>
              </a:extLst>
            </p:cNvPr>
            <p:cNvSpPr>
              <a:spLocks/>
            </p:cNvSpPr>
            <p:nvPr/>
          </p:nvSpPr>
          <p:spPr bwMode="auto">
            <a:xfrm>
              <a:off x="3194633" y="1972084"/>
              <a:ext cx="1276350" cy="1090613"/>
            </a:xfrm>
            <a:custGeom>
              <a:avLst/>
              <a:gdLst>
                <a:gd name="T0" fmla="*/ 1072 w 1072"/>
                <a:gd name="T1" fmla="*/ 0 h 916"/>
                <a:gd name="T2" fmla="*/ 1072 w 1072"/>
                <a:gd name="T3" fmla="*/ 780 h 916"/>
                <a:gd name="T4" fmla="*/ 0 w 1072"/>
                <a:gd name="T5" fmla="*/ 780 h 916"/>
                <a:gd name="T6" fmla="*/ 0 w 1072"/>
                <a:gd name="T7" fmla="*/ 916 h 916"/>
              </a:gdLst>
              <a:ahLst/>
              <a:cxnLst>
                <a:cxn ang="0">
                  <a:pos x="T0" y="T1"/>
                </a:cxn>
                <a:cxn ang="0">
                  <a:pos x="T2" y="T3"/>
                </a:cxn>
                <a:cxn ang="0">
                  <a:pos x="T4" y="T5"/>
                </a:cxn>
                <a:cxn ang="0">
                  <a:pos x="T6" y="T7"/>
                </a:cxn>
              </a:cxnLst>
              <a:rect l="0" t="0" r="r" b="b"/>
              <a:pathLst>
                <a:path w="1072" h="916">
                  <a:moveTo>
                    <a:pt x="1072" y="0"/>
                  </a:moveTo>
                  <a:lnTo>
                    <a:pt x="1072" y="780"/>
                  </a:lnTo>
                  <a:lnTo>
                    <a:pt x="0" y="780"/>
                  </a:lnTo>
                  <a:lnTo>
                    <a:pt x="0" y="916"/>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58" name="Freeform 55">
              <a:extLst>
                <a:ext uri="{FF2B5EF4-FFF2-40B4-BE49-F238E27FC236}">
                  <a16:creationId xmlns:a16="http://schemas.microsoft.com/office/drawing/2014/main" id="{3F700067-56D1-47FD-A842-D58DEB15AEC2}"/>
                </a:ext>
              </a:extLst>
            </p:cNvPr>
            <p:cNvSpPr>
              <a:spLocks/>
            </p:cNvSpPr>
            <p:nvPr/>
          </p:nvSpPr>
          <p:spPr bwMode="auto">
            <a:xfrm>
              <a:off x="3162488" y="3055553"/>
              <a:ext cx="65485" cy="65484"/>
            </a:xfrm>
            <a:custGeom>
              <a:avLst/>
              <a:gdLst>
                <a:gd name="T0" fmla="*/ 0 w 55"/>
                <a:gd name="T1" fmla="*/ 0 h 55"/>
                <a:gd name="T2" fmla="*/ 27 w 55"/>
                <a:gd name="T3" fmla="*/ 55 h 55"/>
                <a:gd name="T4" fmla="*/ 55 w 55"/>
                <a:gd name="T5" fmla="*/ 0 h 55"/>
                <a:gd name="T6" fmla="*/ 0 w 55"/>
                <a:gd name="T7" fmla="*/ 0 h 55"/>
              </a:gdLst>
              <a:ahLst/>
              <a:cxnLst>
                <a:cxn ang="0">
                  <a:pos x="T0" y="T1"/>
                </a:cxn>
                <a:cxn ang="0">
                  <a:pos x="T2" y="T3"/>
                </a:cxn>
                <a:cxn ang="0">
                  <a:pos x="T4" y="T5"/>
                </a:cxn>
                <a:cxn ang="0">
                  <a:pos x="T6" y="T7"/>
                </a:cxn>
              </a:cxnLst>
              <a:rect l="0" t="0" r="r" b="b"/>
              <a:pathLst>
                <a:path w="55" h="55">
                  <a:moveTo>
                    <a:pt x="0" y="0"/>
                  </a:moveTo>
                  <a:lnTo>
                    <a:pt x="27" y="55"/>
                  </a:lnTo>
                  <a:lnTo>
                    <a:pt x="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59" name="Freeform 56">
              <a:extLst>
                <a:ext uri="{FF2B5EF4-FFF2-40B4-BE49-F238E27FC236}">
                  <a16:creationId xmlns:a16="http://schemas.microsoft.com/office/drawing/2014/main" id="{25572F88-A97A-4523-BD03-558EF9FF09DC}"/>
                </a:ext>
              </a:extLst>
            </p:cNvPr>
            <p:cNvSpPr>
              <a:spLocks/>
            </p:cNvSpPr>
            <p:nvPr/>
          </p:nvSpPr>
          <p:spPr bwMode="auto">
            <a:xfrm>
              <a:off x="3774468" y="1972085"/>
              <a:ext cx="696516" cy="1914525"/>
            </a:xfrm>
            <a:custGeom>
              <a:avLst/>
              <a:gdLst>
                <a:gd name="T0" fmla="*/ 585 w 585"/>
                <a:gd name="T1" fmla="*/ 0 h 1608"/>
                <a:gd name="T2" fmla="*/ 585 w 585"/>
                <a:gd name="T3" fmla="*/ 780 h 1608"/>
                <a:gd name="T4" fmla="*/ 0 w 585"/>
                <a:gd name="T5" fmla="*/ 780 h 1608"/>
                <a:gd name="T6" fmla="*/ 0 w 585"/>
                <a:gd name="T7" fmla="*/ 1608 h 1608"/>
              </a:gdLst>
              <a:ahLst/>
              <a:cxnLst>
                <a:cxn ang="0">
                  <a:pos x="T0" y="T1"/>
                </a:cxn>
                <a:cxn ang="0">
                  <a:pos x="T2" y="T3"/>
                </a:cxn>
                <a:cxn ang="0">
                  <a:pos x="T4" y="T5"/>
                </a:cxn>
                <a:cxn ang="0">
                  <a:pos x="T6" y="T7"/>
                </a:cxn>
              </a:cxnLst>
              <a:rect l="0" t="0" r="r" b="b"/>
              <a:pathLst>
                <a:path w="585" h="1608">
                  <a:moveTo>
                    <a:pt x="585" y="0"/>
                  </a:moveTo>
                  <a:lnTo>
                    <a:pt x="585" y="780"/>
                  </a:lnTo>
                  <a:lnTo>
                    <a:pt x="0" y="780"/>
                  </a:lnTo>
                  <a:lnTo>
                    <a:pt x="0" y="1608"/>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0" name="Freeform 57">
              <a:extLst>
                <a:ext uri="{FF2B5EF4-FFF2-40B4-BE49-F238E27FC236}">
                  <a16:creationId xmlns:a16="http://schemas.microsoft.com/office/drawing/2014/main" id="{8A58A19A-6649-46B3-91B5-15F5D3C091B3}"/>
                </a:ext>
              </a:extLst>
            </p:cNvPr>
            <p:cNvSpPr>
              <a:spLocks/>
            </p:cNvSpPr>
            <p:nvPr/>
          </p:nvSpPr>
          <p:spPr bwMode="auto">
            <a:xfrm>
              <a:off x="3742322" y="3878275"/>
              <a:ext cx="65485" cy="65484"/>
            </a:xfrm>
            <a:custGeom>
              <a:avLst/>
              <a:gdLst>
                <a:gd name="T0" fmla="*/ 0 w 55"/>
                <a:gd name="T1" fmla="*/ 0 h 55"/>
                <a:gd name="T2" fmla="*/ 27 w 55"/>
                <a:gd name="T3" fmla="*/ 55 h 55"/>
                <a:gd name="T4" fmla="*/ 55 w 55"/>
                <a:gd name="T5" fmla="*/ 0 h 55"/>
                <a:gd name="T6" fmla="*/ 0 w 55"/>
                <a:gd name="T7" fmla="*/ 0 h 55"/>
              </a:gdLst>
              <a:ahLst/>
              <a:cxnLst>
                <a:cxn ang="0">
                  <a:pos x="T0" y="T1"/>
                </a:cxn>
                <a:cxn ang="0">
                  <a:pos x="T2" y="T3"/>
                </a:cxn>
                <a:cxn ang="0">
                  <a:pos x="T4" y="T5"/>
                </a:cxn>
                <a:cxn ang="0">
                  <a:pos x="T6" y="T7"/>
                </a:cxn>
              </a:cxnLst>
              <a:rect l="0" t="0" r="r" b="b"/>
              <a:pathLst>
                <a:path w="55" h="55">
                  <a:moveTo>
                    <a:pt x="0" y="0"/>
                  </a:moveTo>
                  <a:lnTo>
                    <a:pt x="27" y="55"/>
                  </a:lnTo>
                  <a:lnTo>
                    <a:pt x="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1" name="Freeform 58">
              <a:extLst>
                <a:ext uri="{FF2B5EF4-FFF2-40B4-BE49-F238E27FC236}">
                  <a16:creationId xmlns:a16="http://schemas.microsoft.com/office/drawing/2014/main" id="{BCA0553B-9A69-4139-93DD-D33767725474}"/>
                </a:ext>
              </a:extLst>
            </p:cNvPr>
            <p:cNvSpPr>
              <a:spLocks/>
            </p:cNvSpPr>
            <p:nvPr/>
          </p:nvSpPr>
          <p:spPr bwMode="auto">
            <a:xfrm>
              <a:off x="4350732" y="1972086"/>
              <a:ext cx="116681" cy="1102519"/>
            </a:xfrm>
            <a:custGeom>
              <a:avLst/>
              <a:gdLst>
                <a:gd name="T0" fmla="*/ 98 w 98"/>
                <a:gd name="T1" fmla="*/ 0 h 926"/>
                <a:gd name="T2" fmla="*/ 98 w 98"/>
                <a:gd name="T3" fmla="*/ 780 h 926"/>
                <a:gd name="T4" fmla="*/ 0 w 98"/>
                <a:gd name="T5" fmla="*/ 780 h 926"/>
                <a:gd name="T6" fmla="*/ 0 w 98"/>
                <a:gd name="T7" fmla="*/ 926 h 926"/>
              </a:gdLst>
              <a:ahLst/>
              <a:cxnLst>
                <a:cxn ang="0">
                  <a:pos x="T0" y="T1"/>
                </a:cxn>
                <a:cxn ang="0">
                  <a:pos x="T2" y="T3"/>
                </a:cxn>
                <a:cxn ang="0">
                  <a:pos x="T4" y="T5"/>
                </a:cxn>
                <a:cxn ang="0">
                  <a:pos x="T6" y="T7"/>
                </a:cxn>
              </a:cxnLst>
              <a:rect l="0" t="0" r="r" b="b"/>
              <a:pathLst>
                <a:path w="98" h="926">
                  <a:moveTo>
                    <a:pt x="98" y="0"/>
                  </a:moveTo>
                  <a:lnTo>
                    <a:pt x="98" y="780"/>
                  </a:lnTo>
                  <a:lnTo>
                    <a:pt x="0" y="780"/>
                  </a:lnTo>
                  <a:lnTo>
                    <a:pt x="0" y="926"/>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2" name="Freeform 59">
              <a:extLst>
                <a:ext uri="{FF2B5EF4-FFF2-40B4-BE49-F238E27FC236}">
                  <a16:creationId xmlns:a16="http://schemas.microsoft.com/office/drawing/2014/main" id="{3AFDE8F3-8213-44B4-89F0-4A8AA2ABFA94}"/>
                </a:ext>
              </a:extLst>
            </p:cNvPr>
            <p:cNvSpPr>
              <a:spLocks/>
            </p:cNvSpPr>
            <p:nvPr/>
          </p:nvSpPr>
          <p:spPr bwMode="auto">
            <a:xfrm>
              <a:off x="4320965" y="3066269"/>
              <a:ext cx="66675" cy="66675"/>
            </a:xfrm>
            <a:custGeom>
              <a:avLst/>
              <a:gdLst>
                <a:gd name="T0" fmla="*/ 0 w 56"/>
                <a:gd name="T1" fmla="*/ 0 h 56"/>
                <a:gd name="T2" fmla="*/ 28 w 56"/>
                <a:gd name="T3" fmla="*/ 56 h 56"/>
                <a:gd name="T4" fmla="*/ 56 w 56"/>
                <a:gd name="T5" fmla="*/ 0 h 56"/>
                <a:gd name="T6" fmla="*/ 0 w 56"/>
                <a:gd name="T7" fmla="*/ 0 h 56"/>
              </a:gdLst>
              <a:ahLst/>
              <a:cxnLst>
                <a:cxn ang="0">
                  <a:pos x="T0" y="T1"/>
                </a:cxn>
                <a:cxn ang="0">
                  <a:pos x="T2" y="T3"/>
                </a:cxn>
                <a:cxn ang="0">
                  <a:pos x="T4" y="T5"/>
                </a:cxn>
                <a:cxn ang="0">
                  <a:pos x="T6" y="T7"/>
                </a:cxn>
              </a:cxnLst>
              <a:rect l="0" t="0" r="r" b="b"/>
              <a:pathLst>
                <a:path w="56" h="56">
                  <a:moveTo>
                    <a:pt x="0" y="0"/>
                  </a:moveTo>
                  <a:lnTo>
                    <a:pt x="28" y="56"/>
                  </a:lnTo>
                  <a:lnTo>
                    <a:pt x="5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3" name="Freeform 60">
              <a:extLst>
                <a:ext uri="{FF2B5EF4-FFF2-40B4-BE49-F238E27FC236}">
                  <a16:creationId xmlns:a16="http://schemas.microsoft.com/office/drawing/2014/main" id="{576C5E9A-3FE1-4EAB-83BF-4E2919CC3F90}"/>
                </a:ext>
              </a:extLst>
            </p:cNvPr>
            <p:cNvSpPr>
              <a:spLocks/>
            </p:cNvSpPr>
            <p:nvPr/>
          </p:nvSpPr>
          <p:spPr bwMode="auto">
            <a:xfrm>
              <a:off x="4466230" y="2133316"/>
              <a:ext cx="1236485" cy="2296236"/>
            </a:xfrm>
            <a:custGeom>
              <a:avLst/>
              <a:gdLst>
                <a:gd name="T0" fmla="*/ 0 w 974"/>
                <a:gd name="T1" fmla="*/ 0 h 2184"/>
                <a:gd name="T2" fmla="*/ 0 w 974"/>
                <a:gd name="T3" fmla="*/ 721 h 2184"/>
                <a:gd name="T4" fmla="*/ 974 w 974"/>
                <a:gd name="T5" fmla="*/ 721 h 2184"/>
                <a:gd name="T6" fmla="*/ 974 w 974"/>
                <a:gd name="T7" fmla="*/ 2184 h 2184"/>
              </a:gdLst>
              <a:ahLst/>
              <a:cxnLst>
                <a:cxn ang="0">
                  <a:pos x="T0" y="T1"/>
                </a:cxn>
                <a:cxn ang="0">
                  <a:pos x="T2" y="T3"/>
                </a:cxn>
                <a:cxn ang="0">
                  <a:pos x="T4" y="T5"/>
                </a:cxn>
                <a:cxn ang="0">
                  <a:pos x="T6" y="T7"/>
                </a:cxn>
              </a:cxnLst>
              <a:rect l="0" t="0" r="r" b="b"/>
              <a:pathLst>
                <a:path w="974" h="2184">
                  <a:moveTo>
                    <a:pt x="0" y="0"/>
                  </a:moveTo>
                  <a:lnTo>
                    <a:pt x="0" y="721"/>
                  </a:lnTo>
                  <a:lnTo>
                    <a:pt x="974" y="721"/>
                  </a:lnTo>
                  <a:lnTo>
                    <a:pt x="974" y="2184"/>
                  </a:lnTo>
                </a:path>
              </a:pathLst>
            </a:custGeom>
            <a:noFill/>
            <a:ln w="238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4" name="Freeform 61">
              <a:extLst>
                <a:ext uri="{FF2B5EF4-FFF2-40B4-BE49-F238E27FC236}">
                  <a16:creationId xmlns:a16="http://schemas.microsoft.com/office/drawing/2014/main" id="{68FBD19D-2ABF-40C4-8E66-1E2A437E8795}"/>
                </a:ext>
              </a:extLst>
            </p:cNvPr>
            <p:cNvSpPr>
              <a:spLocks/>
            </p:cNvSpPr>
            <p:nvPr/>
          </p:nvSpPr>
          <p:spPr bwMode="auto">
            <a:xfrm>
              <a:off x="5669093" y="4393115"/>
              <a:ext cx="77391" cy="78581"/>
            </a:xfrm>
            <a:custGeom>
              <a:avLst/>
              <a:gdLst>
                <a:gd name="T0" fmla="*/ 65 w 65"/>
                <a:gd name="T1" fmla="*/ 0 h 66"/>
                <a:gd name="T2" fmla="*/ 33 w 65"/>
                <a:gd name="T3" fmla="*/ 66 h 66"/>
                <a:gd name="T4" fmla="*/ 0 w 65"/>
                <a:gd name="T5" fmla="*/ 0 h 66"/>
                <a:gd name="T6" fmla="*/ 65 w 65"/>
                <a:gd name="T7" fmla="*/ 0 h 66"/>
              </a:gdLst>
              <a:ahLst/>
              <a:cxnLst>
                <a:cxn ang="0">
                  <a:pos x="T0" y="T1"/>
                </a:cxn>
                <a:cxn ang="0">
                  <a:pos x="T2" y="T3"/>
                </a:cxn>
                <a:cxn ang="0">
                  <a:pos x="T4" y="T5"/>
                </a:cxn>
                <a:cxn ang="0">
                  <a:pos x="T6" y="T7"/>
                </a:cxn>
              </a:cxnLst>
              <a:rect l="0" t="0" r="r" b="b"/>
              <a:pathLst>
                <a:path w="65" h="66">
                  <a:moveTo>
                    <a:pt x="65" y="0"/>
                  </a:moveTo>
                  <a:lnTo>
                    <a:pt x="33" y="66"/>
                  </a:lnTo>
                  <a:lnTo>
                    <a:pt x="0" y="0"/>
                  </a:lnTo>
                  <a:lnTo>
                    <a:pt x="6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5" name="Freeform 62">
              <a:extLst>
                <a:ext uri="{FF2B5EF4-FFF2-40B4-BE49-F238E27FC236}">
                  <a16:creationId xmlns:a16="http://schemas.microsoft.com/office/drawing/2014/main" id="{072D7260-5BF0-4D14-8F95-2D98064ED576}"/>
                </a:ext>
              </a:extLst>
            </p:cNvPr>
            <p:cNvSpPr>
              <a:spLocks/>
            </p:cNvSpPr>
            <p:nvPr/>
          </p:nvSpPr>
          <p:spPr bwMode="auto">
            <a:xfrm>
              <a:off x="4470985" y="2123293"/>
              <a:ext cx="2536031" cy="1699022"/>
            </a:xfrm>
            <a:custGeom>
              <a:avLst/>
              <a:gdLst>
                <a:gd name="T0" fmla="*/ 0 w 2123"/>
                <a:gd name="T1" fmla="*/ 0 h 1599"/>
                <a:gd name="T2" fmla="*/ 0 w 2123"/>
                <a:gd name="T3" fmla="*/ 725 h 1599"/>
                <a:gd name="T4" fmla="*/ 2123 w 2123"/>
                <a:gd name="T5" fmla="*/ 725 h 1599"/>
                <a:gd name="T6" fmla="*/ 2123 w 2123"/>
                <a:gd name="T7" fmla="*/ 1599 h 1599"/>
              </a:gdLst>
              <a:ahLst/>
              <a:cxnLst>
                <a:cxn ang="0">
                  <a:pos x="T0" y="T1"/>
                </a:cxn>
                <a:cxn ang="0">
                  <a:pos x="T2" y="T3"/>
                </a:cxn>
                <a:cxn ang="0">
                  <a:pos x="T4" y="T5"/>
                </a:cxn>
                <a:cxn ang="0">
                  <a:pos x="T6" y="T7"/>
                </a:cxn>
              </a:cxnLst>
              <a:rect l="0" t="0" r="r" b="b"/>
              <a:pathLst>
                <a:path w="2123" h="1599">
                  <a:moveTo>
                    <a:pt x="0" y="0"/>
                  </a:moveTo>
                  <a:lnTo>
                    <a:pt x="0" y="725"/>
                  </a:lnTo>
                  <a:lnTo>
                    <a:pt x="2123" y="725"/>
                  </a:lnTo>
                  <a:lnTo>
                    <a:pt x="2123" y="1599"/>
                  </a:lnTo>
                </a:path>
              </a:pathLst>
            </a:custGeom>
            <a:noFill/>
            <a:ln w="238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6" name="Freeform 63">
              <a:extLst>
                <a:ext uri="{FF2B5EF4-FFF2-40B4-BE49-F238E27FC236}">
                  <a16:creationId xmlns:a16="http://schemas.microsoft.com/office/drawing/2014/main" id="{23247F59-DC08-451C-ABB5-459C2819ADC5}"/>
                </a:ext>
              </a:extLst>
            </p:cNvPr>
            <p:cNvSpPr>
              <a:spLocks/>
            </p:cNvSpPr>
            <p:nvPr/>
          </p:nvSpPr>
          <p:spPr bwMode="auto">
            <a:xfrm>
              <a:off x="6965344" y="3767547"/>
              <a:ext cx="78581" cy="75009"/>
            </a:xfrm>
            <a:custGeom>
              <a:avLst/>
              <a:gdLst>
                <a:gd name="T0" fmla="*/ 66 w 66"/>
                <a:gd name="T1" fmla="*/ 0 h 65"/>
                <a:gd name="T2" fmla="*/ 33 w 66"/>
                <a:gd name="T3" fmla="*/ 65 h 65"/>
                <a:gd name="T4" fmla="*/ 0 w 66"/>
                <a:gd name="T5" fmla="*/ 0 h 65"/>
                <a:gd name="T6" fmla="*/ 66 w 66"/>
                <a:gd name="T7" fmla="*/ 0 h 65"/>
              </a:gdLst>
              <a:ahLst/>
              <a:cxnLst>
                <a:cxn ang="0">
                  <a:pos x="T0" y="T1"/>
                </a:cxn>
                <a:cxn ang="0">
                  <a:pos x="T2" y="T3"/>
                </a:cxn>
                <a:cxn ang="0">
                  <a:pos x="T4" y="T5"/>
                </a:cxn>
                <a:cxn ang="0">
                  <a:pos x="T6" y="T7"/>
                </a:cxn>
              </a:cxnLst>
              <a:rect l="0" t="0" r="r" b="b"/>
              <a:pathLst>
                <a:path w="66" h="65">
                  <a:moveTo>
                    <a:pt x="66" y="0"/>
                  </a:moveTo>
                  <a:lnTo>
                    <a:pt x="33" y="65"/>
                  </a:lnTo>
                  <a:lnTo>
                    <a:pt x="0" y="0"/>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7" name="Rectangle 64">
              <a:extLst>
                <a:ext uri="{FF2B5EF4-FFF2-40B4-BE49-F238E27FC236}">
                  <a16:creationId xmlns:a16="http://schemas.microsoft.com/office/drawing/2014/main" id="{0A1915F3-951F-46FF-A2F5-8AA076971C9F}"/>
                </a:ext>
              </a:extLst>
            </p:cNvPr>
            <p:cNvSpPr>
              <a:spLocks noChangeArrowheads="1"/>
            </p:cNvSpPr>
            <p:nvPr/>
          </p:nvSpPr>
          <p:spPr bwMode="auto">
            <a:xfrm>
              <a:off x="6534337" y="3062697"/>
              <a:ext cx="928688" cy="57983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8" name="Rectangle 65">
              <a:extLst>
                <a:ext uri="{FF2B5EF4-FFF2-40B4-BE49-F238E27FC236}">
                  <a16:creationId xmlns:a16="http://schemas.microsoft.com/office/drawing/2014/main" id="{305FAAFD-2F69-4F55-A6D9-93FEDA233ED6}"/>
                </a:ext>
              </a:extLst>
            </p:cNvPr>
            <p:cNvSpPr>
              <a:spLocks noChangeArrowheads="1"/>
            </p:cNvSpPr>
            <p:nvPr/>
          </p:nvSpPr>
          <p:spPr bwMode="auto">
            <a:xfrm>
              <a:off x="6534337" y="3062697"/>
              <a:ext cx="928688" cy="579834"/>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69" name="Rectangle 66">
              <a:extLst>
                <a:ext uri="{FF2B5EF4-FFF2-40B4-BE49-F238E27FC236}">
                  <a16:creationId xmlns:a16="http://schemas.microsoft.com/office/drawing/2014/main" id="{DCDD19FA-FAF4-454E-A3F9-47DDD87F2E90}"/>
                </a:ext>
              </a:extLst>
            </p:cNvPr>
            <p:cNvSpPr>
              <a:spLocks noChangeArrowheads="1"/>
            </p:cNvSpPr>
            <p:nvPr/>
          </p:nvSpPr>
          <p:spPr bwMode="auto">
            <a:xfrm>
              <a:off x="6590296" y="3141278"/>
              <a:ext cx="727616"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Resource &amp; Claims</a:t>
              </a:r>
              <a:endParaRPr lang="en-US" altLang="en-US">
                <a:solidFill>
                  <a:srgbClr val="000000"/>
                </a:solidFill>
              </a:endParaRPr>
            </a:p>
          </p:txBody>
        </p:sp>
        <p:sp>
          <p:nvSpPr>
            <p:cNvPr id="70" name="Rectangle 67">
              <a:extLst>
                <a:ext uri="{FF2B5EF4-FFF2-40B4-BE49-F238E27FC236}">
                  <a16:creationId xmlns:a16="http://schemas.microsoft.com/office/drawing/2014/main" id="{7367CDB9-6CF8-4181-A8B0-9B182267ED6A}"/>
                </a:ext>
              </a:extLst>
            </p:cNvPr>
            <p:cNvSpPr>
              <a:spLocks noChangeArrowheads="1"/>
            </p:cNvSpPr>
            <p:nvPr/>
          </p:nvSpPr>
          <p:spPr bwMode="auto">
            <a:xfrm>
              <a:off x="6883189" y="3250817"/>
              <a:ext cx="20027"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 </a:t>
              </a:r>
              <a:endParaRPr lang="en-US" altLang="en-US">
                <a:solidFill>
                  <a:srgbClr val="000000"/>
                </a:solidFill>
              </a:endParaRPr>
            </a:p>
          </p:txBody>
        </p:sp>
        <p:sp>
          <p:nvSpPr>
            <p:cNvPr id="71" name="Rectangle 68">
              <a:extLst>
                <a:ext uri="{FF2B5EF4-FFF2-40B4-BE49-F238E27FC236}">
                  <a16:creationId xmlns:a16="http://schemas.microsoft.com/office/drawing/2014/main" id="{6D0CAEB3-36CD-4BA5-A684-AB0D48A2A959}"/>
                </a:ext>
              </a:extLst>
            </p:cNvPr>
            <p:cNvSpPr>
              <a:spLocks noChangeArrowheads="1"/>
            </p:cNvSpPr>
            <p:nvPr/>
          </p:nvSpPr>
          <p:spPr bwMode="auto">
            <a:xfrm>
              <a:off x="6908194" y="3250817"/>
              <a:ext cx="228298"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Lead   </a:t>
              </a:r>
              <a:endParaRPr lang="en-US" altLang="en-US">
                <a:solidFill>
                  <a:srgbClr val="000000"/>
                </a:solidFill>
              </a:endParaRPr>
            </a:p>
          </p:txBody>
        </p:sp>
        <p:sp>
          <p:nvSpPr>
            <p:cNvPr id="72" name="Rectangle 69">
              <a:extLst>
                <a:ext uri="{FF2B5EF4-FFF2-40B4-BE49-F238E27FC236}">
                  <a16:creationId xmlns:a16="http://schemas.microsoft.com/office/drawing/2014/main" id="{E0DE3599-DC3F-4F80-B1CE-80014E322A9A}"/>
                </a:ext>
              </a:extLst>
            </p:cNvPr>
            <p:cNvSpPr>
              <a:spLocks noChangeArrowheads="1"/>
            </p:cNvSpPr>
            <p:nvPr/>
          </p:nvSpPr>
          <p:spPr bwMode="auto">
            <a:xfrm>
              <a:off x="7001063" y="3356781"/>
              <a:ext cx="317748"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              </a:t>
              </a:r>
              <a:endParaRPr lang="en-US" altLang="en-US">
                <a:solidFill>
                  <a:srgbClr val="000000"/>
                </a:solidFill>
              </a:endParaRPr>
            </a:p>
          </p:txBody>
        </p:sp>
        <p:sp>
          <p:nvSpPr>
            <p:cNvPr id="73" name="Rectangle 70">
              <a:extLst>
                <a:ext uri="{FF2B5EF4-FFF2-40B4-BE49-F238E27FC236}">
                  <a16:creationId xmlns:a16="http://schemas.microsoft.com/office/drawing/2014/main" id="{4B6F319C-4CA0-45DA-8F76-352DD87CBDAA}"/>
                </a:ext>
              </a:extLst>
            </p:cNvPr>
            <p:cNvSpPr>
              <a:spLocks noChangeArrowheads="1"/>
            </p:cNvSpPr>
            <p:nvPr/>
          </p:nvSpPr>
          <p:spPr bwMode="auto">
            <a:xfrm>
              <a:off x="6721266" y="3465130"/>
              <a:ext cx="492643"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Jerry Connors</a:t>
              </a:r>
              <a:endParaRPr lang="en-US" altLang="en-US">
                <a:solidFill>
                  <a:srgbClr val="000000"/>
                </a:solidFill>
              </a:endParaRPr>
            </a:p>
          </p:txBody>
        </p:sp>
        <p:sp>
          <p:nvSpPr>
            <p:cNvPr id="74" name="Rectangle 71">
              <a:extLst>
                <a:ext uri="{FF2B5EF4-FFF2-40B4-BE49-F238E27FC236}">
                  <a16:creationId xmlns:a16="http://schemas.microsoft.com/office/drawing/2014/main" id="{29AD53A1-91E4-467F-9B94-F8EFD62A36D9}"/>
                </a:ext>
              </a:extLst>
            </p:cNvPr>
            <p:cNvSpPr>
              <a:spLocks noChangeArrowheads="1"/>
            </p:cNvSpPr>
            <p:nvPr/>
          </p:nvSpPr>
          <p:spPr bwMode="auto">
            <a:xfrm>
              <a:off x="5240870" y="3129604"/>
              <a:ext cx="928688" cy="51861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76" name="Rectangle 73">
              <a:extLst>
                <a:ext uri="{FF2B5EF4-FFF2-40B4-BE49-F238E27FC236}">
                  <a16:creationId xmlns:a16="http://schemas.microsoft.com/office/drawing/2014/main" id="{9C969C13-9B91-488B-A761-0F859FB8102A}"/>
                </a:ext>
              </a:extLst>
            </p:cNvPr>
            <p:cNvSpPr>
              <a:spLocks noChangeArrowheads="1"/>
            </p:cNvSpPr>
            <p:nvPr/>
          </p:nvSpPr>
          <p:spPr bwMode="auto">
            <a:xfrm>
              <a:off x="5387638" y="3195128"/>
              <a:ext cx="579422"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dirty="0">
                  <a:solidFill>
                    <a:srgbClr val="000000"/>
                  </a:solidFill>
                </a:rPr>
                <a:t>Environmental </a:t>
              </a:r>
              <a:endParaRPr lang="en-US" altLang="en-US" dirty="0">
                <a:solidFill>
                  <a:srgbClr val="000000"/>
                </a:solidFill>
              </a:endParaRPr>
            </a:p>
          </p:txBody>
        </p:sp>
        <p:sp>
          <p:nvSpPr>
            <p:cNvPr id="77" name="Rectangle 74">
              <a:extLst>
                <a:ext uri="{FF2B5EF4-FFF2-40B4-BE49-F238E27FC236}">
                  <a16:creationId xmlns:a16="http://schemas.microsoft.com/office/drawing/2014/main" id="{DA17ABD1-8C46-4403-B950-6EF977D02F4D}"/>
                </a:ext>
              </a:extLst>
            </p:cNvPr>
            <p:cNvSpPr>
              <a:spLocks noChangeArrowheads="1"/>
            </p:cNvSpPr>
            <p:nvPr/>
          </p:nvSpPr>
          <p:spPr bwMode="auto">
            <a:xfrm>
              <a:off x="5412642" y="3304666"/>
              <a:ext cx="460601"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dirty="0">
                  <a:solidFill>
                    <a:srgbClr val="000000"/>
                  </a:solidFill>
                </a:rPr>
                <a:t>Science Lead</a:t>
              </a:r>
              <a:endParaRPr lang="en-US" altLang="en-US" dirty="0">
                <a:solidFill>
                  <a:srgbClr val="000000"/>
                </a:solidFill>
              </a:endParaRPr>
            </a:p>
          </p:txBody>
        </p:sp>
        <p:sp>
          <p:nvSpPr>
            <p:cNvPr id="78" name="Rectangle 75">
              <a:extLst>
                <a:ext uri="{FF2B5EF4-FFF2-40B4-BE49-F238E27FC236}">
                  <a16:creationId xmlns:a16="http://schemas.microsoft.com/office/drawing/2014/main" id="{019005B1-5AB0-490E-B8E6-ACFA1A696641}"/>
                </a:ext>
              </a:extLst>
            </p:cNvPr>
            <p:cNvSpPr>
              <a:spLocks noChangeArrowheads="1"/>
            </p:cNvSpPr>
            <p:nvPr/>
          </p:nvSpPr>
          <p:spPr bwMode="auto">
            <a:xfrm>
              <a:off x="5323471" y="3449650"/>
              <a:ext cx="22697"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a:solidFill>
                    <a:srgbClr val="000000"/>
                  </a:solidFill>
                </a:rPr>
                <a:t> </a:t>
              </a:r>
              <a:endParaRPr lang="en-US" altLang="en-US">
                <a:solidFill>
                  <a:srgbClr val="000000"/>
                </a:solidFill>
              </a:endParaRPr>
            </a:p>
          </p:txBody>
        </p:sp>
        <p:sp>
          <p:nvSpPr>
            <p:cNvPr id="79" name="Rectangle 76">
              <a:extLst>
                <a:ext uri="{FF2B5EF4-FFF2-40B4-BE49-F238E27FC236}">
                  <a16:creationId xmlns:a16="http://schemas.microsoft.com/office/drawing/2014/main" id="{A457E4FD-9A14-44CF-8A49-10DE2867AFF1}"/>
                </a:ext>
              </a:extLst>
            </p:cNvPr>
            <p:cNvSpPr>
              <a:spLocks noChangeArrowheads="1"/>
            </p:cNvSpPr>
            <p:nvPr/>
          </p:nvSpPr>
          <p:spPr bwMode="auto">
            <a:xfrm>
              <a:off x="5440026" y="3483007"/>
              <a:ext cx="480627"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dirty="0">
                  <a:solidFill>
                    <a:srgbClr val="000000"/>
                  </a:solidFill>
                </a:rPr>
                <a:t>Neil Chapman</a:t>
              </a:r>
              <a:endParaRPr lang="en-US" altLang="en-US" dirty="0">
                <a:solidFill>
                  <a:srgbClr val="000000"/>
                </a:solidFill>
              </a:endParaRPr>
            </a:p>
          </p:txBody>
        </p:sp>
        <p:sp>
          <p:nvSpPr>
            <p:cNvPr id="80" name="Rectangle 77">
              <a:extLst>
                <a:ext uri="{FF2B5EF4-FFF2-40B4-BE49-F238E27FC236}">
                  <a16:creationId xmlns:a16="http://schemas.microsoft.com/office/drawing/2014/main" id="{CCDA0C72-12BB-4988-8C0D-BABD56E6DB8A}"/>
                </a:ext>
              </a:extLst>
            </p:cNvPr>
            <p:cNvSpPr>
              <a:spLocks noChangeArrowheads="1"/>
            </p:cNvSpPr>
            <p:nvPr/>
          </p:nvSpPr>
          <p:spPr bwMode="auto">
            <a:xfrm>
              <a:off x="5240870" y="3773679"/>
              <a:ext cx="928688" cy="54669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82" name="Rectangle 79">
              <a:extLst>
                <a:ext uri="{FF2B5EF4-FFF2-40B4-BE49-F238E27FC236}">
                  <a16:creationId xmlns:a16="http://schemas.microsoft.com/office/drawing/2014/main" id="{9243997E-582F-4201-B55B-9BB0126E90BD}"/>
                </a:ext>
              </a:extLst>
            </p:cNvPr>
            <p:cNvSpPr>
              <a:spLocks noChangeArrowheads="1"/>
            </p:cNvSpPr>
            <p:nvPr/>
          </p:nvSpPr>
          <p:spPr bwMode="auto">
            <a:xfrm>
              <a:off x="5394462" y="3861049"/>
              <a:ext cx="520679"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dirty="0">
                  <a:solidFill>
                    <a:srgbClr val="000000"/>
                  </a:solidFill>
                </a:rPr>
                <a:t>Environmental </a:t>
              </a:r>
              <a:endParaRPr lang="en-US" altLang="en-US" dirty="0">
                <a:solidFill>
                  <a:srgbClr val="000000"/>
                </a:solidFill>
              </a:endParaRPr>
            </a:p>
          </p:txBody>
        </p:sp>
        <p:sp>
          <p:nvSpPr>
            <p:cNvPr id="83" name="Rectangle 80">
              <a:extLst>
                <a:ext uri="{FF2B5EF4-FFF2-40B4-BE49-F238E27FC236}">
                  <a16:creationId xmlns:a16="http://schemas.microsoft.com/office/drawing/2014/main" id="{17783FC8-FFE1-49E3-A917-AFB4EB3DEA4E}"/>
                </a:ext>
              </a:extLst>
            </p:cNvPr>
            <p:cNvSpPr>
              <a:spLocks noChangeArrowheads="1"/>
            </p:cNvSpPr>
            <p:nvPr/>
          </p:nvSpPr>
          <p:spPr bwMode="auto">
            <a:xfrm>
              <a:off x="5399224" y="3970587"/>
              <a:ext cx="512668" cy="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675" b="1">
                  <a:solidFill>
                    <a:srgbClr val="000000"/>
                  </a:solidFill>
                </a:rPr>
                <a:t>Science (HNS) </a:t>
              </a:r>
              <a:endParaRPr lang="en-US" altLang="en-US">
                <a:solidFill>
                  <a:srgbClr val="000000"/>
                </a:solidFill>
              </a:endParaRPr>
            </a:p>
          </p:txBody>
        </p:sp>
        <p:sp>
          <p:nvSpPr>
            <p:cNvPr id="84" name="Rectangle 81">
              <a:extLst>
                <a:ext uri="{FF2B5EF4-FFF2-40B4-BE49-F238E27FC236}">
                  <a16:creationId xmlns:a16="http://schemas.microsoft.com/office/drawing/2014/main" id="{19BBB6C7-FF9D-48CF-815B-A47FF77840B9}"/>
                </a:ext>
              </a:extLst>
            </p:cNvPr>
            <p:cNvSpPr>
              <a:spLocks noChangeArrowheads="1"/>
            </p:cNvSpPr>
            <p:nvPr/>
          </p:nvSpPr>
          <p:spPr bwMode="auto">
            <a:xfrm>
              <a:off x="5614726" y="4142854"/>
              <a:ext cx="120156" cy="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750" b="1" dirty="0">
                  <a:solidFill>
                    <a:srgbClr val="000000"/>
                  </a:solidFill>
                </a:rPr>
                <a:t>tbc</a:t>
              </a:r>
              <a:endParaRPr lang="en-US" altLang="en-US" dirty="0">
                <a:solidFill>
                  <a:srgbClr val="000000"/>
                </a:solidFill>
              </a:endParaRPr>
            </a:p>
          </p:txBody>
        </p:sp>
        <p:sp>
          <p:nvSpPr>
            <p:cNvPr id="85" name="Freeform 82">
              <a:extLst>
                <a:ext uri="{FF2B5EF4-FFF2-40B4-BE49-F238E27FC236}">
                  <a16:creationId xmlns:a16="http://schemas.microsoft.com/office/drawing/2014/main" id="{79DBBECF-B47F-47DF-B4F1-F817632D5253}"/>
                </a:ext>
              </a:extLst>
            </p:cNvPr>
            <p:cNvSpPr>
              <a:spLocks noEditPoints="1"/>
            </p:cNvSpPr>
            <p:nvPr/>
          </p:nvSpPr>
          <p:spPr bwMode="auto">
            <a:xfrm>
              <a:off x="1449177" y="2662647"/>
              <a:ext cx="3490913" cy="2471738"/>
            </a:xfrm>
            <a:custGeom>
              <a:avLst/>
              <a:gdLst>
                <a:gd name="T0" fmla="*/ 0 w 2932"/>
                <a:gd name="T1" fmla="*/ 5 h 2076"/>
                <a:gd name="T2" fmla="*/ 0 w 2932"/>
                <a:gd name="T3" fmla="*/ 417 h 2076"/>
                <a:gd name="T4" fmla="*/ 10 w 2932"/>
                <a:gd name="T5" fmla="*/ 665 h 2076"/>
                <a:gd name="T6" fmla="*/ 10 w 2932"/>
                <a:gd name="T7" fmla="*/ 747 h 2076"/>
                <a:gd name="T8" fmla="*/ 10 w 2932"/>
                <a:gd name="T9" fmla="*/ 747 h 2076"/>
                <a:gd name="T10" fmla="*/ 0 w 2932"/>
                <a:gd name="T11" fmla="*/ 995 h 2076"/>
                <a:gd name="T12" fmla="*/ 0 w 2932"/>
                <a:gd name="T13" fmla="*/ 1407 h 2076"/>
                <a:gd name="T14" fmla="*/ 10 w 2932"/>
                <a:gd name="T15" fmla="*/ 1655 h 2076"/>
                <a:gd name="T16" fmla="*/ 10 w 2932"/>
                <a:gd name="T17" fmla="*/ 1737 h 2076"/>
                <a:gd name="T18" fmla="*/ 10 w 2932"/>
                <a:gd name="T19" fmla="*/ 1737 h 2076"/>
                <a:gd name="T20" fmla="*/ 84 w 2932"/>
                <a:gd name="T21" fmla="*/ 2065 h 2076"/>
                <a:gd name="T22" fmla="*/ 10 w 2932"/>
                <a:gd name="T23" fmla="*/ 1984 h 2076"/>
                <a:gd name="T24" fmla="*/ 167 w 2932"/>
                <a:gd name="T25" fmla="*/ 2076 h 2076"/>
                <a:gd name="T26" fmla="*/ 579 w 2932"/>
                <a:gd name="T27" fmla="*/ 2076 h 2076"/>
                <a:gd name="T28" fmla="*/ 826 w 2932"/>
                <a:gd name="T29" fmla="*/ 2065 h 2076"/>
                <a:gd name="T30" fmla="*/ 909 w 2932"/>
                <a:gd name="T31" fmla="*/ 2065 h 2076"/>
                <a:gd name="T32" fmla="*/ 909 w 2932"/>
                <a:gd name="T33" fmla="*/ 2065 h 2076"/>
                <a:gd name="T34" fmla="*/ 1156 w 2932"/>
                <a:gd name="T35" fmla="*/ 2076 h 2076"/>
                <a:gd name="T36" fmla="*/ 1569 w 2932"/>
                <a:gd name="T37" fmla="*/ 2076 h 2076"/>
                <a:gd name="T38" fmla="*/ 1816 w 2932"/>
                <a:gd name="T39" fmla="*/ 2065 h 2076"/>
                <a:gd name="T40" fmla="*/ 1899 w 2932"/>
                <a:gd name="T41" fmla="*/ 2065 h 2076"/>
                <a:gd name="T42" fmla="*/ 1899 w 2932"/>
                <a:gd name="T43" fmla="*/ 2065 h 2076"/>
                <a:gd name="T44" fmla="*/ 2146 w 2932"/>
                <a:gd name="T45" fmla="*/ 2076 h 2076"/>
                <a:gd name="T46" fmla="*/ 2558 w 2932"/>
                <a:gd name="T47" fmla="*/ 2076 h 2076"/>
                <a:gd name="T48" fmla="*/ 2806 w 2932"/>
                <a:gd name="T49" fmla="*/ 2065 h 2076"/>
                <a:gd name="T50" fmla="*/ 2888 w 2932"/>
                <a:gd name="T51" fmla="*/ 2065 h 2076"/>
                <a:gd name="T52" fmla="*/ 2932 w 2932"/>
                <a:gd name="T53" fmla="*/ 1944 h 2076"/>
                <a:gd name="T54" fmla="*/ 2922 w 2932"/>
                <a:gd name="T55" fmla="*/ 1862 h 2076"/>
                <a:gd name="T56" fmla="*/ 2922 w 2932"/>
                <a:gd name="T57" fmla="*/ 1862 h 2076"/>
                <a:gd name="T58" fmla="*/ 2932 w 2932"/>
                <a:gd name="T59" fmla="*/ 1614 h 2076"/>
                <a:gd name="T60" fmla="*/ 2932 w 2932"/>
                <a:gd name="T61" fmla="*/ 1202 h 2076"/>
                <a:gd name="T62" fmla="*/ 2922 w 2932"/>
                <a:gd name="T63" fmla="*/ 954 h 2076"/>
                <a:gd name="T64" fmla="*/ 2922 w 2932"/>
                <a:gd name="T65" fmla="*/ 872 h 2076"/>
                <a:gd name="T66" fmla="*/ 2922 w 2932"/>
                <a:gd name="T67" fmla="*/ 872 h 2076"/>
                <a:gd name="T68" fmla="*/ 2932 w 2932"/>
                <a:gd name="T69" fmla="*/ 624 h 2076"/>
                <a:gd name="T70" fmla="*/ 2932 w 2932"/>
                <a:gd name="T71" fmla="*/ 212 h 2076"/>
                <a:gd name="T72" fmla="*/ 2922 w 2932"/>
                <a:gd name="T73" fmla="*/ 5 h 2076"/>
                <a:gd name="T74" fmla="*/ 2932 w 2932"/>
                <a:gd name="T75" fmla="*/ 0 h 2076"/>
                <a:gd name="T76" fmla="*/ 2639 w 2932"/>
                <a:gd name="T77" fmla="*/ 10 h 2076"/>
                <a:gd name="T78" fmla="*/ 2557 w 2932"/>
                <a:gd name="T79" fmla="*/ 10 h 2076"/>
                <a:gd name="T80" fmla="*/ 2557 w 2932"/>
                <a:gd name="T81" fmla="*/ 10 h 2076"/>
                <a:gd name="T82" fmla="*/ 2310 w 2932"/>
                <a:gd name="T83" fmla="*/ 0 h 2076"/>
                <a:gd name="T84" fmla="*/ 1897 w 2932"/>
                <a:gd name="T85" fmla="*/ 0 h 2076"/>
                <a:gd name="T86" fmla="*/ 1650 w 2932"/>
                <a:gd name="T87" fmla="*/ 10 h 2076"/>
                <a:gd name="T88" fmla="*/ 1567 w 2932"/>
                <a:gd name="T89" fmla="*/ 10 h 2076"/>
                <a:gd name="T90" fmla="*/ 1567 w 2932"/>
                <a:gd name="T91" fmla="*/ 10 h 2076"/>
                <a:gd name="T92" fmla="*/ 1320 w 2932"/>
                <a:gd name="T93" fmla="*/ 0 h 2076"/>
                <a:gd name="T94" fmla="*/ 908 w 2932"/>
                <a:gd name="T95" fmla="*/ 0 h 2076"/>
                <a:gd name="T96" fmla="*/ 660 w 2932"/>
                <a:gd name="T97" fmla="*/ 10 h 2076"/>
                <a:gd name="T98" fmla="*/ 578 w 2932"/>
                <a:gd name="T99" fmla="*/ 10 h 2076"/>
                <a:gd name="T100" fmla="*/ 578 w 2932"/>
                <a:gd name="T101" fmla="*/ 10 h 2076"/>
                <a:gd name="T102" fmla="*/ 330 w 2932"/>
                <a:gd name="T103" fmla="*/ 0 h 2076"/>
                <a:gd name="T104" fmla="*/ 5 w 2932"/>
                <a:gd name="T105" fmla="*/ 0 h 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32" h="2076">
                  <a:moveTo>
                    <a:pt x="10" y="5"/>
                  </a:moveTo>
                  <a:lnTo>
                    <a:pt x="10" y="170"/>
                  </a:lnTo>
                  <a:lnTo>
                    <a:pt x="0" y="170"/>
                  </a:lnTo>
                  <a:lnTo>
                    <a:pt x="0" y="5"/>
                  </a:lnTo>
                  <a:lnTo>
                    <a:pt x="10" y="5"/>
                  </a:lnTo>
                  <a:close/>
                  <a:moveTo>
                    <a:pt x="10" y="252"/>
                  </a:moveTo>
                  <a:lnTo>
                    <a:pt x="10" y="417"/>
                  </a:lnTo>
                  <a:lnTo>
                    <a:pt x="0" y="417"/>
                  </a:lnTo>
                  <a:lnTo>
                    <a:pt x="0" y="252"/>
                  </a:lnTo>
                  <a:lnTo>
                    <a:pt x="10" y="252"/>
                  </a:lnTo>
                  <a:close/>
                  <a:moveTo>
                    <a:pt x="10" y="500"/>
                  </a:moveTo>
                  <a:lnTo>
                    <a:pt x="10" y="665"/>
                  </a:lnTo>
                  <a:lnTo>
                    <a:pt x="0" y="665"/>
                  </a:lnTo>
                  <a:lnTo>
                    <a:pt x="0" y="500"/>
                  </a:lnTo>
                  <a:lnTo>
                    <a:pt x="10" y="500"/>
                  </a:lnTo>
                  <a:close/>
                  <a:moveTo>
                    <a:pt x="10" y="747"/>
                  </a:moveTo>
                  <a:lnTo>
                    <a:pt x="10" y="912"/>
                  </a:lnTo>
                  <a:lnTo>
                    <a:pt x="0" y="912"/>
                  </a:lnTo>
                  <a:lnTo>
                    <a:pt x="0" y="747"/>
                  </a:lnTo>
                  <a:lnTo>
                    <a:pt x="10" y="747"/>
                  </a:lnTo>
                  <a:close/>
                  <a:moveTo>
                    <a:pt x="10" y="995"/>
                  </a:moveTo>
                  <a:lnTo>
                    <a:pt x="10" y="1160"/>
                  </a:lnTo>
                  <a:lnTo>
                    <a:pt x="0" y="1160"/>
                  </a:lnTo>
                  <a:lnTo>
                    <a:pt x="0" y="995"/>
                  </a:lnTo>
                  <a:lnTo>
                    <a:pt x="10" y="995"/>
                  </a:lnTo>
                  <a:close/>
                  <a:moveTo>
                    <a:pt x="10" y="1242"/>
                  </a:moveTo>
                  <a:lnTo>
                    <a:pt x="10" y="1407"/>
                  </a:lnTo>
                  <a:lnTo>
                    <a:pt x="0" y="1407"/>
                  </a:lnTo>
                  <a:lnTo>
                    <a:pt x="0" y="1242"/>
                  </a:lnTo>
                  <a:lnTo>
                    <a:pt x="10" y="1242"/>
                  </a:lnTo>
                  <a:close/>
                  <a:moveTo>
                    <a:pt x="10" y="1490"/>
                  </a:moveTo>
                  <a:lnTo>
                    <a:pt x="10" y="1655"/>
                  </a:lnTo>
                  <a:lnTo>
                    <a:pt x="0" y="1655"/>
                  </a:lnTo>
                  <a:lnTo>
                    <a:pt x="0" y="1490"/>
                  </a:lnTo>
                  <a:lnTo>
                    <a:pt x="10" y="1490"/>
                  </a:lnTo>
                  <a:close/>
                  <a:moveTo>
                    <a:pt x="10" y="1737"/>
                  </a:moveTo>
                  <a:lnTo>
                    <a:pt x="10" y="1902"/>
                  </a:lnTo>
                  <a:lnTo>
                    <a:pt x="0" y="1902"/>
                  </a:lnTo>
                  <a:lnTo>
                    <a:pt x="0" y="1737"/>
                  </a:lnTo>
                  <a:lnTo>
                    <a:pt x="10" y="1737"/>
                  </a:lnTo>
                  <a:close/>
                  <a:moveTo>
                    <a:pt x="10" y="1984"/>
                  </a:moveTo>
                  <a:lnTo>
                    <a:pt x="10" y="2070"/>
                  </a:lnTo>
                  <a:lnTo>
                    <a:pt x="5" y="2065"/>
                  </a:lnTo>
                  <a:lnTo>
                    <a:pt x="84" y="2065"/>
                  </a:lnTo>
                  <a:lnTo>
                    <a:pt x="84" y="2076"/>
                  </a:lnTo>
                  <a:lnTo>
                    <a:pt x="0" y="2076"/>
                  </a:lnTo>
                  <a:lnTo>
                    <a:pt x="0" y="1984"/>
                  </a:lnTo>
                  <a:lnTo>
                    <a:pt x="10" y="1984"/>
                  </a:lnTo>
                  <a:close/>
                  <a:moveTo>
                    <a:pt x="167" y="2065"/>
                  </a:moveTo>
                  <a:lnTo>
                    <a:pt x="332" y="2065"/>
                  </a:lnTo>
                  <a:lnTo>
                    <a:pt x="332" y="2076"/>
                  </a:lnTo>
                  <a:lnTo>
                    <a:pt x="167" y="2076"/>
                  </a:lnTo>
                  <a:lnTo>
                    <a:pt x="167" y="2065"/>
                  </a:lnTo>
                  <a:close/>
                  <a:moveTo>
                    <a:pt x="414" y="2065"/>
                  </a:moveTo>
                  <a:lnTo>
                    <a:pt x="579" y="2065"/>
                  </a:lnTo>
                  <a:lnTo>
                    <a:pt x="579" y="2076"/>
                  </a:lnTo>
                  <a:lnTo>
                    <a:pt x="414" y="2076"/>
                  </a:lnTo>
                  <a:lnTo>
                    <a:pt x="414" y="2065"/>
                  </a:lnTo>
                  <a:close/>
                  <a:moveTo>
                    <a:pt x="662" y="2065"/>
                  </a:moveTo>
                  <a:lnTo>
                    <a:pt x="826" y="2065"/>
                  </a:lnTo>
                  <a:lnTo>
                    <a:pt x="826" y="2076"/>
                  </a:lnTo>
                  <a:lnTo>
                    <a:pt x="662" y="2076"/>
                  </a:lnTo>
                  <a:lnTo>
                    <a:pt x="662" y="2065"/>
                  </a:lnTo>
                  <a:close/>
                  <a:moveTo>
                    <a:pt x="909" y="2065"/>
                  </a:moveTo>
                  <a:lnTo>
                    <a:pt x="1074" y="2065"/>
                  </a:lnTo>
                  <a:lnTo>
                    <a:pt x="1074" y="2076"/>
                  </a:lnTo>
                  <a:lnTo>
                    <a:pt x="909" y="2076"/>
                  </a:lnTo>
                  <a:lnTo>
                    <a:pt x="909" y="2065"/>
                  </a:lnTo>
                  <a:close/>
                  <a:moveTo>
                    <a:pt x="1156" y="2065"/>
                  </a:moveTo>
                  <a:lnTo>
                    <a:pt x="1321" y="2065"/>
                  </a:lnTo>
                  <a:lnTo>
                    <a:pt x="1321" y="2076"/>
                  </a:lnTo>
                  <a:lnTo>
                    <a:pt x="1156" y="2076"/>
                  </a:lnTo>
                  <a:lnTo>
                    <a:pt x="1156" y="2065"/>
                  </a:lnTo>
                  <a:close/>
                  <a:moveTo>
                    <a:pt x="1404" y="2065"/>
                  </a:moveTo>
                  <a:lnTo>
                    <a:pt x="1569" y="2065"/>
                  </a:lnTo>
                  <a:lnTo>
                    <a:pt x="1569" y="2076"/>
                  </a:lnTo>
                  <a:lnTo>
                    <a:pt x="1404" y="2076"/>
                  </a:lnTo>
                  <a:lnTo>
                    <a:pt x="1404" y="2065"/>
                  </a:lnTo>
                  <a:close/>
                  <a:moveTo>
                    <a:pt x="1651" y="2065"/>
                  </a:moveTo>
                  <a:lnTo>
                    <a:pt x="1816" y="2065"/>
                  </a:lnTo>
                  <a:lnTo>
                    <a:pt x="1816" y="2076"/>
                  </a:lnTo>
                  <a:lnTo>
                    <a:pt x="1651" y="2076"/>
                  </a:lnTo>
                  <a:lnTo>
                    <a:pt x="1651" y="2065"/>
                  </a:lnTo>
                  <a:close/>
                  <a:moveTo>
                    <a:pt x="1899" y="2065"/>
                  </a:moveTo>
                  <a:lnTo>
                    <a:pt x="2063" y="2065"/>
                  </a:lnTo>
                  <a:lnTo>
                    <a:pt x="2063" y="2076"/>
                  </a:lnTo>
                  <a:lnTo>
                    <a:pt x="1899" y="2076"/>
                  </a:lnTo>
                  <a:lnTo>
                    <a:pt x="1899" y="2065"/>
                  </a:lnTo>
                  <a:close/>
                  <a:moveTo>
                    <a:pt x="2146" y="2065"/>
                  </a:moveTo>
                  <a:lnTo>
                    <a:pt x="2311" y="2065"/>
                  </a:lnTo>
                  <a:lnTo>
                    <a:pt x="2311" y="2076"/>
                  </a:lnTo>
                  <a:lnTo>
                    <a:pt x="2146" y="2076"/>
                  </a:lnTo>
                  <a:lnTo>
                    <a:pt x="2146" y="2065"/>
                  </a:lnTo>
                  <a:close/>
                  <a:moveTo>
                    <a:pt x="2393" y="2065"/>
                  </a:moveTo>
                  <a:lnTo>
                    <a:pt x="2558" y="2065"/>
                  </a:lnTo>
                  <a:lnTo>
                    <a:pt x="2558" y="2076"/>
                  </a:lnTo>
                  <a:lnTo>
                    <a:pt x="2393" y="2076"/>
                  </a:lnTo>
                  <a:lnTo>
                    <a:pt x="2393" y="2065"/>
                  </a:lnTo>
                  <a:close/>
                  <a:moveTo>
                    <a:pt x="2641" y="2065"/>
                  </a:moveTo>
                  <a:lnTo>
                    <a:pt x="2806" y="2065"/>
                  </a:lnTo>
                  <a:lnTo>
                    <a:pt x="2806" y="2076"/>
                  </a:lnTo>
                  <a:lnTo>
                    <a:pt x="2641" y="2076"/>
                  </a:lnTo>
                  <a:lnTo>
                    <a:pt x="2641" y="2065"/>
                  </a:lnTo>
                  <a:close/>
                  <a:moveTo>
                    <a:pt x="2888" y="2065"/>
                  </a:moveTo>
                  <a:lnTo>
                    <a:pt x="2927" y="2065"/>
                  </a:lnTo>
                  <a:lnTo>
                    <a:pt x="2922" y="2070"/>
                  </a:lnTo>
                  <a:lnTo>
                    <a:pt x="2922" y="1944"/>
                  </a:lnTo>
                  <a:lnTo>
                    <a:pt x="2932" y="1944"/>
                  </a:lnTo>
                  <a:lnTo>
                    <a:pt x="2932" y="2076"/>
                  </a:lnTo>
                  <a:lnTo>
                    <a:pt x="2888" y="2076"/>
                  </a:lnTo>
                  <a:lnTo>
                    <a:pt x="2888" y="2065"/>
                  </a:lnTo>
                  <a:close/>
                  <a:moveTo>
                    <a:pt x="2922" y="1862"/>
                  </a:moveTo>
                  <a:lnTo>
                    <a:pt x="2922" y="1697"/>
                  </a:lnTo>
                  <a:lnTo>
                    <a:pt x="2932" y="1697"/>
                  </a:lnTo>
                  <a:lnTo>
                    <a:pt x="2932" y="1862"/>
                  </a:lnTo>
                  <a:lnTo>
                    <a:pt x="2922" y="1862"/>
                  </a:lnTo>
                  <a:close/>
                  <a:moveTo>
                    <a:pt x="2922" y="1614"/>
                  </a:moveTo>
                  <a:lnTo>
                    <a:pt x="2922" y="1449"/>
                  </a:lnTo>
                  <a:lnTo>
                    <a:pt x="2932" y="1449"/>
                  </a:lnTo>
                  <a:lnTo>
                    <a:pt x="2932" y="1614"/>
                  </a:lnTo>
                  <a:lnTo>
                    <a:pt x="2922" y="1614"/>
                  </a:lnTo>
                  <a:close/>
                  <a:moveTo>
                    <a:pt x="2922" y="1367"/>
                  </a:moveTo>
                  <a:lnTo>
                    <a:pt x="2922" y="1202"/>
                  </a:lnTo>
                  <a:lnTo>
                    <a:pt x="2932" y="1202"/>
                  </a:lnTo>
                  <a:lnTo>
                    <a:pt x="2932" y="1367"/>
                  </a:lnTo>
                  <a:lnTo>
                    <a:pt x="2922" y="1367"/>
                  </a:lnTo>
                  <a:close/>
                  <a:moveTo>
                    <a:pt x="2922" y="1119"/>
                  </a:moveTo>
                  <a:lnTo>
                    <a:pt x="2922" y="954"/>
                  </a:lnTo>
                  <a:lnTo>
                    <a:pt x="2932" y="954"/>
                  </a:lnTo>
                  <a:lnTo>
                    <a:pt x="2932" y="1119"/>
                  </a:lnTo>
                  <a:lnTo>
                    <a:pt x="2922" y="1119"/>
                  </a:lnTo>
                  <a:close/>
                  <a:moveTo>
                    <a:pt x="2922" y="872"/>
                  </a:moveTo>
                  <a:lnTo>
                    <a:pt x="2922" y="707"/>
                  </a:lnTo>
                  <a:lnTo>
                    <a:pt x="2932" y="707"/>
                  </a:lnTo>
                  <a:lnTo>
                    <a:pt x="2932" y="872"/>
                  </a:lnTo>
                  <a:lnTo>
                    <a:pt x="2922" y="872"/>
                  </a:lnTo>
                  <a:close/>
                  <a:moveTo>
                    <a:pt x="2922" y="624"/>
                  </a:moveTo>
                  <a:lnTo>
                    <a:pt x="2922" y="460"/>
                  </a:lnTo>
                  <a:lnTo>
                    <a:pt x="2932" y="460"/>
                  </a:lnTo>
                  <a:lnTo>
                    <a:pt x="2932" y="624"/>
                  </a:lnTo>
                  <a:lnTo>
                    <a:pt x="2922" y="624"/>
                  </a:lnTo>
                  <a:close/>
                  <a:moveTo>
                    <a:pt x="2922" y="377"/>
                  </a:moveTo>
                  <a:lnTo>
                    <a:pt x="2922" y="212"/>
                  </a:lnTo>
                  <a:lnTo>
                    <a:pt x="2932" y="212"/>
                  </a:lnTo>
                  <a:lnTo>
                    <a:pt x="2932" y="377"/>
                  </a:lnTo>
                  <a:lnTo>
                    <a:pt x="2922" y="377"/>
                  </a:lnTo>
                  <a:close/>
                  <a:moveTo>
                    <a:pt x="2922" y="130"/>
                  </a:moveTo>
                  <a:lnTo>
                    <a:pt x="2922" y="5"/>
                  </a:lnTo>
                  <a:lnTo>
                    <a:pt x="2927" y="10"/>
                  </a:lnTo>
                  <a:lnTo>
                    <a:pt x="2887" y="10"/>
                  </a:lnTo>
                  <a:lnTo>
                    <a:pt x="2887" y="0"/>
                  </a:lnTo>
                  <a:lnTo>
                    <a:pt x="2932" y="0"/>
                  </a:lnTo>
                  <a:lnTo>
                    <a:pt x="2932" y="130"/>
                  </a:lnTo>
                  <a:lnTo>
                    <a:pt x="2922" y="130"/>
                  </a:lnTo>
                  <a:close/>
                  <a:moveTo>
                    <a:pt x="2804" y="10"/>
                  </a:moveTo>
                  <a:lnTo>
                    <a:pt x="2639" y="10"/>
                  </a:lnTo>
                  <a:lnTo>
                    <a:pt x="2639" y="0"/>
                  </a:lnTo>
                  <a:lnTo>
                    <a:pt x="2804" y="0"/>
                  </a:lnTo>
                  <a:lnTo>
                    <a:pt x="2804" y="10"/>
                  </a:lnTo>
                  <a:close/>
                  <a:moveTo>
                    <a:pt x="2557" y="10"/>
                  </a:moveTo>
                  <a:lnTo>
                    <a:pt x="2392" y="10"/>
                  </a:lnTo>
                  <a:lnTo>
                    <a:pt x="2392" y="0"/>
                  </a:lnTo>
                  <a:lnTo>
                    <a:pt x="2557" y="0"/>
                  </a:lnTo>
                  <a:lnTo>
                    <a:pt x="2557" y="10"/>
                  </a:lnTo>
                  <a:close/>
                  <a:moveTo>
                    <a:pt x="2310" y="10"/>
                  </a:moveTo>
                  <a:lnTo>
                    <a:pt x="2145" y="10"/>
                  </a:lnTo>
                  <a:lnTo>
                    <a:pt x="2145" y="0"/>
                  </a:lnTo>
                  <a:lnTo>
                    <a:pt x="2310" y="0"/>
                  </a:lnTo>
                  <a:lnTo>
                    <a:pt x="2310" y="10"/>
                  </a:lnTo>
                  <a:close/>
                  <a:moveTo>
                    <a:pt x="2062" y="10"/>
                  </a:moveTo>
                  <a:lnTo>
                    <a:pt x="1897" y="10"/>
                  </a:lnTo>
                  <a:lnTo>
                    <a:pt x="1897" y="0"/>
                  </a:lnTo>
                  <a:lnTo>
                    <a:pt x="2062" y="0"/>
                  </a:lnTo>
                  <a:lnTo>
                    <a:pt x="2062" y="10"/>
                  </a:lnTo>
                  <a:close/>
                  <a:moveTo>
                    <a:pt x="1815" y="10"/>
                  </a:moveTo>
                  <a:lnTo>
                    <a:pt x="1650" y="10"/>
                  </a:lnTo>
                  <a:lnTo>
                    <a:pt x="1650" y="0"/>
                  </a:lnTo>
                  <a:lnTo>
                    <a:pt x="1815" y="0"/>
                  </a:lnTo>
                  <a:lnTo>
                    <a:pt x="1815" y="10"/>
                  </a:lnTo>
                  <a:close/>
                  <a:moveTo>
                    <a:pt x="1567" y="10"/>
                  </a:moveTo>
                  <a:lnTo>
                    <a:pt x="1402" y="10"/>
                  </a:lnTo>
                  <a:lnTo>
                    <a:pt x="1402" y="0"/>
                  </a:lnTo>
                  <a:lnTo>
                    <a:pt x="1567" y="0"/>
                  </a:lnTo>
                  <a:lnTo>
                    <a:pt x="1567" y="10"/>
                  </a:lnTo>
                  <a:close/>
                  <a:moveTo>
                    <a:pt x="1320" y="10"/>
                  </a:moveTo>
                  <a:lnTo>
                    <a:pt x="1155" y="10"/>
                  </a:lnTo>
                  <a:lnTo>
                    <a:pt x="1155" y="0"/>
                  </a:lnTo>
                  <a:lnTo>
                    <a:pt x="1320" y="0"/>
                  </a:lnTo>
                  <a:lnTo>
                    <a:pt x="1320" y="10"/>
                  </a:lnTo>
                  <a:close/>
                  <a:moveTo>
                    <a:pt x="1073" y="10"/>
                  </a:moveTo>
                  <a:lnTo>
                    <a:pt x="908" y="10"/>
                  </a:lnTo>
                  <a:lnTo>
                    <a:pt x="908" y="0"/>
                  </a:lnTo>
                  <a:lnTo>
                    <a:pt x="1073" y="0"/>
                  </a:lnTo>
                  <a:lnTo>
                    <a:pt x="1073" y="10"/>
                  </a:lnTo>
                  <a:close/>
                  <a:moveTo>
                    <a:pt x="825" y="10"/>
                  </a:moveTo>
                  <a:lnTo>
                    <a:pt x="660" y="10"/>
                  </a:lnTo>
                  <a:lnTo>
                    <a:pt x="660" y="0"/>
                  </a:lnTo>
                  <a:lnTo>
                    <a:pt x="825" y="0"/>
                  </a:lnTo>
                  <a:lnTo>
                    <a:pt x="825" y="10"/>
                  </a:lnTo>
                  <a:close/>
                  <a:moveTo>
                    <a:pt x="578" y="10"/>
                  </a:moveTo>
                  <a:lnTo>
                    <a:pt x="413" y="10"/>
                  </a:lnTo>
                  <a:lnTo>
                    <a:pt x="413" y="0"/>
                  </a:lnTo>
                  <a:lnTo>
                    <a:pt x="578" y="0"/>
                  </a:lnTo>
                  <a:lnTo>
                    <a:pt x="578" y="10"/>
                  </a:lnTo>
                  <a:close/>
                  <a:moveTo>
                    <a:pt x="330" y="10"/>
                  </a:moveTo>
                  <a:lnTo>
                    <a:pt x="165" y="10"/>
                  </a:lnTo>
                  <a:lnTo>
                    <a:pt x="165" y="0"/>
                  </a:lnTo>
                  <a:lnTo>
                    <a:pt x="330" y="0"/>
                  </a:lnTo>
                  <a:lnTo>
                    <a:pt x="330" y="10"/>
                  </a:lnTo>
                  <a:close/>
                  <a:moveTo>
                    <a:pt x="83" y="10"/>
                  </a:moveTo>
                  <a:lnTo>
                    <a:pt x="5" y="10"/>
                  </a:lnTo>
                  <a:lnTo>
                    <a:pt x="5" y="0"/>
                  </a:lnTo>
                  <a:lnTo>
                    <a:pt x="83" y="0"/>
                  </a:lnTo>
                  <a:lnTo>
                    <a:pt x="83" y="10"/>
                  </a:lnTo>
                  <a:close/>
                </a:path>
              </a:pathLst>
            </a:custGeom>
            <a:solidFill>
              <a:srgbClr val="4672C4"/>
            </a:solidFill>
            <a:ln w="0" cap="flat">
              <a:solidFill>
                <a:srgbClr val="4672C4"/>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86" name="Freeform 83">
              <a:extLst>
                <a:ext uri="{FF2B5EF4-FFF2-40B4-BE49-F238E27FC236}">
                  <a16:creationId xmlns:a16="http://schemas.microsoft.com/office/drawing/2014/main" id="{23082FBB-93FD-4913-9F7B-ACDF1A6A00C9}"/>
                </a:ext>
              </a:extLst>
            </p:cNvPr>
            <p:cNvSpPr>
              <a:spLocks noEditPoints="1"/>
            </p:cNvSpPr>
            <p:nvPr/>
          </p:nvSpPr>
          <p:spPr bwMode="auto">
            <a:xfrm>
              <a:off x="5055580" y="2662647"/>
              <a:ext cx="1279922" cy="2981325"/>
            </a:xfrm>
            <a:custGeom>
              <a:avLst/>
              <a:gdLst>
                <a:gd name="T0" fmla="*/ 0 w 975"/>
                <a:gd name="T1" fmla="*/ 170 h 2504"/>
                <a:gd name="T2" fmla="*/ 11 w 975"/>
                <a:gd name="T3" fmla="*/ 252 h 2504"/>
                <a:gd name="T4" fmla="*/ 0 w 975"/>
                <a:gd name="T5" fmla="*/ 252 h 2504"/>
                <a:gd name="T6" fmla="*/ 11 w 975"/>
                <a:gd name="T7" fmla="*/ 665 h 2504"/>
                <a:gd name="T8" fmla="*/ 11 w 975"/>
                <a:gd name="T9" fmla="*/ 500 h 2504"/>
                <a:gd name="T10" fmla="*/ 0 w 975"/>
                <a:gd name="T11" fmla="*/ 912 h 2504"/>
                <a:gd name="T12" fmla="*/ 11 w 975"/>
                <a:gd name="T13" fmla="*/ 995 h 2504"/>
                <a:gd name="T14" fmla="*/ 0 w 975"/>
                <a:gd name="T15" fmla="*/ 995 h 2504"/>
                <a:gd name="T16" fmla="*/ 11 w 975"/>
                <a:gd name="T17" fmla="*/ 1407 h 2504"/>
                <a:gd name="T18" fmla="*/ 11 w 975"/>
                <a:gd name="T19" fmla="*/ 1242 h 2504"/>
                <a:gd name="T20" fmla="*/ 0 w 975"/>
                <a:gd name="T21" fmla="*/ 1655 h 2504"/>
                <a:gd name="T22" fmla="*/ 11 w 975"/>
                <a:gd name="T23" fmla="*/ 1737 h 2504"/>
                <a:gd name="T24" fmla="*/ 0 w 975"/>
                <a:gd name="T25" fmla="*/ 1737 h 2504"/>
                <a:gd name="T26" fmla="*/ 11 w 975"/>
                <a:gd name="T27" fmla="*/ 2149 h 2504"/>
                <a:gd name="T28" fmla="*/ 11 w 975"/>
                <a:gd name="T29" fmla="*/ 1984 h 2504"/>
                <a:gd name="T30" fmla="*/ 0 w 975"/>
                <a:gd name="T31" fmla="*/ 2397 h 2504"/>
                <a:gd name="T32" fmla="*/ 11 w 975"/>
                <a:gd name="T33" fmla="*/ 2479 h 2504"/>
                <a:gd name="T34" fmla="*/ 151 w 975"/>
                <a:gd name="T35" fmla="*/ 2494 h 2504"/>
                <a:gd name="T36" fmla="*/ 0 w 975"/>
                <a:gd name="T37" fmla="*/ 2479 h 2504"/>
                <a:gd name="T38" fmla="*/ 398 w 975"/>
                <a:gd name="T39" fmla="*/ 2494 h 2504"/>
                <a:gd name="T40" fmla="*/ 233 w 975"/>
                <a:gd name="T41" fmla="*/ 2494 h 2504"/>
                <a:gd name="T42" fmla="*/ 646 w 975"/>
                <a:gd name="T43" fmla="*/ 2504 h 2504"/>
                <a:gd name="T44" fmla="*/ 728 w 975"/>
                <a:gd name="T45" fmla="*/ 2494 h 2504"/>
                <a:gd name="T46" fmla="*/ 728 w 975"/>
                <a:gd name="T47" fmla="*/ 2504 h 2504"/>
                <a:gd name="T48" fmla="*/ 965 w 975"/>
                <a:gd name="T49" fmla="*/ 2328 h 2504"/>
                <a:gd name="T50" fmla="*/ 965 w 975"/>
                <a:gd name="T51" fmla="*/ 2493 h 2504"/>
                <a:gd name="T52" fmla="*/ 975 w 975"/>
                <a:gd name="T53" fmla="*/ 2081 h 2504"/>
                <a:gd name="T54" fmla="*/ 965 w 975"/>
                <a:gd name="T55" fmla="*/ 1998 h 2504"/>
                <a:gd name="T56" fmla="*/ 975 w 975"/>
                <a:gd name="T57" fmla="*/ 1998 h 2504"/>
                <a:gd name="T58" fmla="*/ 965 w 975"/>
                <a:gd name="T59" fmla="*/ 1586 h 2504"/>
                <a:gd name="T60" fmla="*/ 965 w 975"/>
                <a:gd name="T61" fmla="*/ 1751 h 2504"/>
                <a:gd name="T62" fmla="*/ 975 w 975"/>
                <a:gd name="T63" fmla="*/ 1338 h 2504"/>
                <a:gd name="T64" fmla="*/ 965 w 975"/>
                <a:gd name="T65" fmla="*/ 1256 h 2504"/>
                <a:gd name="T66" fmla="*/ 975 w 975"/>
                <a:gd name="T67" fmla="*/ 1256 h 2504"/>
                <a:gd name="T68" fmla="*/ 965 w 975"/>
                <a:gd name="T69" fmla="*/ 843 h 2504"/>
                <a:gd name="T70" fmla="*/ 965 w 975"/>
                <a:gd name="T71" fmla="*/ 1008 h 2504"/>
                <a:gd name="T72" fmla="*/ 975 w 975"/>
                <a:gd name="T73" fmla="*/ 596 h 2504"/>
                <a:gd name="T74" fmla="*/ 965 w 975"/>
                <a:gd name="T75" fmla="*/ 513 h 2504"/>
                <a:gd name="T76" fmla="*/ 975 w 975"/>
                <a:gd name="T77" fmla="*/ 513 h 2504"/>
                <a:gd name="T78" fmla="*/ 965 w 975"/>
                <a:gd name="T79" fmla="*/ 101 h 2504"/>
                <a:gd name="T80" fmla="*/ 965 w 975"/>
                <a:gd name="T81" fmla="*/ 266 h 2504"/>
                <a:gd name="T82" fmla="*/ 970 w 975"/>
                <a:gd name="T83" fmla="*/ 10 h 2504"/>
                <a:gd name="T84" fmla="*/ 975 w 975"/>
                <a:gd name="T85" fmla="*/ 0 h 2504"/>
                <a:gd name="T86" fmla="*/ 736 w 975"/>
                <a:gd name="T87" fmla="*/ 10 h 2504"/>
                <a:gd name="T88" fmla="*/ 736 w 975"/>
                <a:gd name="T89" fmla="*/ 0 h 2504"/>
                <a:gd name="T90" fmla="*/ 323 w 975"/>
                <a:gd name="T91" fmla="*/ 10 h 2504"/>
                <a:gd name="T92" fmla="*/ 488 w 975"/>
                <a:gd name="T93" fmla="*/ 10 h 2504"/>
                <a:gd name="T94" fmla="*/ 76 w 975"/>
                <a:gd name="T95" fmla="*/ 0 h 2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75" h="2504">
                  <a:moveTo>
                    <a:pt x="11" y="5"/>
                  </a:moveTo>
                  <a:lnTo>
                    <a:pt x="11" y="170"/>
                  </a:lnTo>
                  <a:lnTo>
                    <a:pt x="0" y="170"/>
                  </a:lnTo>
                  <a:lnTo>
                    <a:pt x="0" y="5"/>
                  </a:lnTo>
                  <a:lnTo>
                    <a:pt x="11" y="5"/>
                  </a:lnTo>
                  <a:close/>
                  <a:moveTo>
                    <a:pt x="11" y="252"/>
                  </a:moveTo>
                  <a:lnTo>
                    <a:pt x="11" y="417"/>
                  </a:lnTo>
                  <a:lnTo>
                    <a:pt x="0" y="417"/>
                  </a:lnTo>
                  <a:lnTo>
                    <a:pt x="0" y="252"/>
                  </a:lnTo>
                  <a:lnTo>
                    <a:pt x="11" y="252"/>
                  </a:lnTo>
                  <a:close/>
                  <a:moveTo>
                    <a:pt x="11" y="500"/>
                  </a:moveTo>
                  <a:lnTo>
                    <a:pt x="11" y="665"/>
                  </a:lnTo>
                  <a:lnTo>
                    <a:pt x="0" y="665"/>
                  </a:lnTo>
                  <a:lnTo>
                    <a:pt x="0" y="500"/>
                  </a:lnTo>
                  <a:lnTo>
                    <a:pt x="11" y="500"/>
                  </a:lnTo>
                  <a:close/>
                  <a:moveTo>
                    <a:pt x="11" y="747"/>
                  </a:moveTo>
                  <a:lnTo>
                    <a:pt x="11" y="912"/>
                  </a:lnTo>
                  <a:lnTo>
                    <a:pt x="0" y="912"/>
                  </a:lnTo>
                  <a:lnTo>
                    <a:pt x="0" y="747"/>
                  </a:lnTo>
                  <a:lnTo>
                    <a:pt x="11" y="747"/>
                  </a:lnTo>
                  <a:close/>
                  <a:moveTo>
                    <a:pt x="11" y="995"/>
                  </a:moveTo>
                  <a:lnTo>
                    <a:pt x="11" y="1160"/>
                  </a:lnTo>
                  <a:lnTo>
                    <a:pt x="0" y="1160"/>
                  </a:lnTo>
                  <a:lnTo>
                    <a:pt x="0" y="995"/>
                  </a:lnTo>
                  <a:lnTo>
                    <a:pt x="11" y="995"/>
                  </a:lnTo>
                  <a:close/>
                  <a:moveTo>
                    <a:pt x="11" y="1242"/>
                  </a:moveTo>
                  <a:lnTo>
                    <a:pt x="11" y="1407"/>
                  </a:lnTo>
                  <a:lnTo>
                    <a:pt x="0" y="1407"/>
                  </a:lnTo>
                  <a:lnTo>
                    <a:pt x="0" y="1242"/>
                  </a:lnTo>
                  <a:lnTo>
                    <a:pt x="11" y="1242"/>
                  </a:lnTo>
                  <a:close/>
                  <a:moveTo>
                    <a:pt x="11" y="1490"/>
                  </a:moveTo>
                  <a:lnTo>
                    <a:pt x="11" y="1655"/>
                  </a:lnTo>
                  <a:lnTo>
                    <a:pt x="0" y="1655"/>
                  </a:lnTo>
                  <a:lnTo>
                    <a:pt x="0" y="1490"/>
                  </a:lnTo>
                  <a:lnTo>
                    <a:pt x="11" y="1490"/>
                  </a:lnTo>
                  <a:close/>
                  <a:moveTo>
                    <a:pt x="11" y="1737"/>
                  </a:moveTo>
                  <a:lnTo>
                    <a:pt x="11" y="1902"/>
                  </a:lnTo>
                  <a:lnTo>
                    <a:pt x="0" y="1902"/>
                  </a:lnTo>
                  <a:lnTo>
                    <a:pt x="0" y="1737"/>
                  </a:lnTo>
                  <a:lnTo>
                    <a:pt x="11" y="1737"/>
                  </a:lnTo>
                  <a:close/>
                  <a:moveTo>
                    <a:pt x="11" y="1984"/>
                  </a:moveTo>
                  <a:lnTo>
                    <a:pt x="11" y="2149"/>
                  </a:lnTo>
                  <a:lnTo>
                    <a:pt x="0" y="2149"/>
                  </a:lnTo>
                  <a:lnTo>
                    <a:pt x="0" y="1984"/>
                  </a:lnTo>
                  <a:lnTo>
                    <a:pt x="11" y="1984"/>
                  </a:lnTo>
                  <a:close/>
                  <a:moveTo>
                    <a:pt x="11" y="2232"/>
                  </a:moveTo>
                  <a:lnTo>
                    <a:pt x="11" y="2397"/>
                  </a:lnTo>
                  <a:lnTo>
                    <a:pt x="0" y="2397"/>
                  </a:lnTo>
                  <a:lnTo>
                    <a:pt x="0" y="2232"/>
                  </a:lnTo>
                  <a:lnTo>
                    <a:pt x="11" y="2232"/>
                  </a:lnTo>
                  <a:close/>
                  <a:moveTo>
                    <a:pt x="11" y="2479"/>
                  </a:moveTo>
                  <a:lnTo>
                    <a:pt x="11" y="2499"/>
                  </a:lnTo>
                  <a:lnTo>
                    <a:pt x="5" y="2494"/>
                  </a:lnTo>
                  <a:lnTo>
                    <a:pt x="151" y="2494"/>
                  </a:lnTo>
                  <a:lnTo>
                    <a:pt x="151" y="2504"/>
                  </a:lnTo>
                  <a:lnTo>
                    <a:pt x="0" y="2504"/>
                  </a:lnTo>
                  <a:lnTo>
                    <a:pt x="0" y="2479"/>
                  </a:lnTo>
                  <a:lnTo>
                    <a:pt x="11" y="2479"/>
                  </a:lnTo>
                  <a:close/>
                  <a:moveTo>
                    <a:pt x="233" y="2494"/>
                  </a:moveTo>
                  <a:lnTo>
                    <a:pt x="398" y="2494"/>
                  </a:lnTo>
                  <a:lnTo>
                    <a:pt x="398" y="2504"/>
                  </a:lnTo>
                  <a:lnTo>
                    <a:pt x="233" y="2504"/>
                  </a:lnTo>
                  <a:lnTo>
                    <a:pt x="233" y="2494"/>
                  </a:lnTo>
                  <a:close/>
                  <a:moveTo>
                    <a:pt x="481" y="2494"/>
                  </a:moveTo>
                  <a:lnTo>
                    <a:pt x="646" y="2494"/>
                  </a:lnTo>
                  <a:lnTo>
                    <a:pt x="646" y="2504"/>
                  </a:lnTo>
                  <a:lnTo>
                    <a:pt x="481" y="2504"/>
                  </a:lnTo>
                  <a:lnTo>
                    <a:pt x="481" y="2494"/>
                  </a:lnTo>
                  <a:close/>
                  <a:moveTo>
                    <a:pt x="728" y="2494"/>
                  </a:moveTo>
                  <a:lnTo>
                    <a:pt x="893" y="2494"/>
                  </a:lnTo>
                  <a:lnTo>
                    <a:pt x="893" y="2504"/>
                  </a:lnTo>
                  <a:lnTo>
                    <a:pt x="728" y="2504"/>
                  </a:lnTo>
                  <a:lnTo>
                    <a:pt x="728" y="2494"/>
                  </a:lnTo>
                  <a:close/>
                  <a:moveTo>
                    <a:pt x="965" y="2493"/>
                  </a:moveTo>
                  <a:lnTo>
                    <a:pt x="965" y="2328"/>
                  </a:lnTo>
                  <a:lnTo>
                    <a:pt x="975" y="2328"/>
                  </a:lnTo>
                  <a:lnTo>
                    <a:pt x="975" y="2493"/>
                  </a:lnTo>
                  <a:lnTo>
                    <a:pt x="965" y="2493"/>
                  </a:lnTo>
                  <a:close/>
                  <a:moveTo>
                    <a:pt x="965" y="2246"/>
                  </a:moveTo>
                  <a:lnTo>
                    <a:pt x="965" y="2081"/>
                  </a:lnTo>
                  <a:lnTo>
                    <a:pt x="975" y="2081"/>
                  </a:lnTo>
                  <a:lnTo>
                    <a:pt x="975" y="2246"/>
                  </a:lnTo>
                  <a:lnTo>
                    <a:pt x="965" y="2246"/>
                  </a:lnTo>
                  <a:close/>
                  <a:moveTo>
                    <a:pt x="965" y="1998"/>
                  </a:moveTo>
                  <a:lnTo>
                    <a:pt x="965" y="1833"/>
                  </a:lnTo>
                  <a:lnTo>
                    <a:pt x="975" y="1833"/>
                  </a:lnTo>
                  <a:lnTo>
                    <a:pt x="975" y="1998"/>
                  </a:lnTo>
                  <a:lnTo>
                    <a:pt x="965" y="1998"/>
                  </a:lnTo>
                  <a:close/>
                  <a:moveTo>
                    <a:pt x="965" y="1751"/>
                  </a:moveTo>
                  <a:lnTo>
                    <a:pt x="965" y="1586"/>
                  </a:lnTo>
                  <a:lnTo>
                    <a:pt x="975" y="1586"/>
                  </a:lnTo>
                  <a:lnTo>
                    <a:pt x="975" y="1751"/>
                  </a:lnTo>
                  <a:lnTo>
                    <a:pt x="965" y="1751"/>
                  </a:lnTo>
                  <a:close/>
                  <a:moveTo>
                    <a:pt x="965" y="1503"/>
                  </a:moveTo>
                  <a:lnTo>
                    <a:pt x="965" y="1338"/>
                  </a:lnTo>
                  <a:lnTo>
                    <a:pt x="975" y="1338"/>
                  </a:lnTo>
                  <a:lnTo>
                    <a:pt x="975" y="1503"/>
                  </a:lnTo>
                  <a:lnTo>
                    <a:pt x="965" y="1503"/>
                  </a:lnTo>
                  <a:close/>
                  <a:moveTo>
                    <a:pt x="965" y="1256"/>
                  </a:moveTo>
                  <a:lnTo>
                    <a:pt x="965" y="1091"/>
                  </a:lnTo>
                  <a:lnTo>
                    <a:pt x="975" y="1091"/>
                  </a:lnTo>
                  <a:lnTo>
                    <a:pt x="975" y="1256"/>
                  </a:lnTo>
                  <a:lnTo>
                    <a:pt x="965" y="1256"/>
                  </a:lnTo>
                  <a:close/>
                  <a:moveTo>
                    <a:pt x="965" y="1008"/>
                  </a:moveTo>
                  <a:lnTo>
                    <a:pt x="965" y="843"/>
                  </a:lnTo>
                  <a:lnTo>
                    <a:pt x="975" y="843"/>
                  </a:lnTo>
                  <a:lnTo>
                    <a:pt x="975" y="1008"/>
                  </a:lnTo>
                  <a:lnTo>
                    <a:pt x="965" y="1008"/>
                  </a:lnTo>
                  <a:close/>
                  <a:moveTo>
                    <a:pt x="965" y="761"/>
                  </a:moveTo>
                  <a:lnTo>
                    <a:pt x="965" y="596"/>
                  </a:lnTo>
                  <a:lnTo>
                    <a:pt x="975" y="596"/>
                  </a:lnTo>
                  <a:lnTo>
                    <a:pt x="975" y="761"/>
                  </a:lnTo>
                  <a:lnTo>
                    <a:pt x="965" y="761"/>
                  </a:lnTo>
                  <a:close/>
                  <a:moveTo>
                    <a:pt x="965" y="513"/>
                  </a:moveTo>
                  <a:lnTo>
                    <a:pt x="965" y="348"/>
                  </a:lnTo>
                  <a:lnTo>
                    <a:pt x="975" y="348"/>
                  </a:lnTo>
                  <a:lnTo>
                    <a:pt x="975" y="513"/>
                  </a:lnTo>
                  <a:lnTo>
                    <a:pt x="965" y="513"/>
                  </a:lnTo>
                  <a:close/>
                  <a:moveTo>
                    <a:pt x="965" y="266"/>
                  </a:moveTo>
                  <a:lnTo>
                    <a:pt x="965" y="101"/>
                  </a:lnTo>
                  <a:lnTo>
                    <a:pt x="975" y="101"/>
                  </a:lnTo>
                  <a:lnTo>
                    <a:pt x="975" y="266"/>
                  </a:lnTo>
                  <a:lnTo>
                    <a:pt x="965" y="266"/>
                  </a:lnTo>
                  <a:close/>
                  <a:moveTo>
                    <a:pt x="965" y="18"/>
                  </a:moveTo>
                  <a:lnTo>
                    <a:pt x="965" y="5"/>
                  </a:lnTo>
                  <a:lnTo>
                    <a:pt x="970" y="10"/>
                  </a:lnTo>
                  <a:lnTo>
                    <a:pt x="818" y="10"/>
                  </a:lnTo>
                  <a:lnTo>
                    <a:pt x="818" y="0"/>
                  </a:lnTo>
                  <a:lnTo>
                    <a:pt x="975" y="0"/>
                  </a:lnTo>
                  <a:lnTo>
                    <a:pt x="975" y="18"/>
                  </a:lnTo>
                  <a:lnTo>
                    <a:pt x="965" y="18"/>
                  </a:lnTo>
                  <a:close/>
                  <a:moveTo>
                    <a:pt x="736" y="10"/>
                  </a:moveTo>
                  <a:lnTo>
                    <a:pt x="571" y="10"/>
                  </a:lnTo>
                  <a:lnTo>
                    <a:pt x="571" y="0"/>
                  </a:lnTo>
                  <a:lnTo>
                    <a:pt x="736" y="0"/>
                  </a:lnTo>
                  <a:lnTo>
                    <a:pt x="736" y="10"/>
                  </a:lnTo>
                  <a:close/>
                  <a:moveTo>
                    <a:pt x="488" y="10"/>
                  </a:moveTo>
                  <a:lnTo>
                    <a:pt x="323" y="10"/>
                  </a:lnTo>
                  <a:lnTo>
                    <a:pt x="323" y="0"/>
                  </a:lnTo>
                  <a:lnTo>
                    <a:pt x="488" y="0"/>
                  </a:lnTo>
                  <a:lnTo>
                    <a:pt x="488" y="10"/>
                  </a:lnTo>
                  <a:close/>
                  <a:moveTo>
                    <a:pt x="241" y="10"/>
                  </a:moveTo>
                  <a:lnTo>
                    <a:pt x="76" y="10"/>
                  </a:lnTo>
                  <a:lnTo>
                    <a:pt x="76" y="0"/>
                  </a:lnTo>
                  <a:lnTo>
                    <a:pt x="241" y="0"/>
                  </a:lnTo>
                  <a:lnTo>
                    <a:pt x="241" y="10"/>
                  </a:lnTo>
                  <a:close/>
                </a:path>
              </a:pathLst>
            </a:custGeom>
            <a:solidFill>
              <a:srgbClr val="00B050"/>
            </a:solidFill>
            <a:ln w="0" cap="flat">
              <a:solidFill>
                <a:srgbClr val="00B050"/>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87" name="Freeform 84">
              <a:extLst>
                <a:ext uri="{FF2B5EF4-FFF2-40B4-BE49-F238E27FC236}">
                  <a16:creationId xmlns:a16="http://schemas.microsoft.com/office/drawing/2014/main" id="{706697D2-6F0D-4CFB-BE30-9623F5AB80C9}"/>
                </a:ext>
              </a:extLst>
            </p:cNvPr>
            <p:cNvSpPr>
              <a:spLocks noEditPoints="1"/>
            </p:cNvSpPr>
            <p:nvPr/>
          </p:nvSpPr>
          <p:spPr bwMode="auto">
            <a:xfrm>
              <a:off x="6418846" y="2682889"/>
              <a:ext cx="1223963" cy="2982515"/>
            </a:xfrm>
            <a:custGeom>
              <a:avLst/>
              <a:gdLst>
                <a:gd name="T0" fmla="*/ 0 w 1028"/>
                <a:gd name="T1" fmla="*/ 170 h 2505"/>
                <a:gd name="T2" fmla="*/ 10 w 1028"/>
                <a:gd name="T3" fmla="*/ 253 h 2505"/>
                <a:gd name="T4" fmla="*/ 0 w 1028"/>
                <a:gd name="T5" fmla="*/ 253 h 2505"/>
                <a:gd name="T6" fmla="*/ 10 w 1028"/>
                <a:gd name="T7" fmla="*/ 665 h 2505"/>
                <a:gd name="T8" fmla="*/ 10 w 1028"/>
                <a:gd name="T9" fmla="*/ 500 h 2505"/>
                <a:gd name="T10" fmla="*/ 0 w 1028"/>
                <a:gd name="T11" fmla="*/ 913 h 2505"/>
                <a:gd name="T12" fmla="*/ 10 w 1028"/>
                <a:gd name="T13" fmla="*/ 995 h 2505"/>
                <a:gd name="T14" fmla="*/ 0 w 1028"/>
                <a:gd name="T15" fmla="*/ 995 h 2505"/>
                <a:gd name="T16" fmla="*/ 10 w 1028"/>
                <a:gd name="T17" fmla="*/ 1407 h 2505"/>
                <a:gd name="T18" fmla="*/ 10 w 1028"/>
                <a:gd name="T19" fmla="*/ 1242 h 2505"/>
                <a:gd name="T20" fmla="*/ 0 w 1028"/>
                <a:gd name="T21" fmla="*/ 1655 h 2505"/>
                <a:gd name="T22" fmla="*/ 10 w 1028"/>
                <a:gd name="T23" fmla="*/ 1737 h 2505"/>
                <a:gd name="T24" fmla="*/ 0 w 1028"/>
                <a:gd name="T25" fmla="*/ 1737 h 2505"/>
                <a:gd name="T26" fmla="*/ 10 w 1028"/>
                <a:gd name="T27" fmla="*/ 2150 h 2505"/>
                <a:gd name="T28" fmla="*/ 10 w 1028"/>
                <a:gd name="T29" fmla="*/ 1985 h 2505"/>
                <a:gd name="T30" fmla="*/ 0 w 1028"/>
                <a:gd name="T31" fmla="*/ 2397 h 2505"/>
                <a:gd name="T32" fmla="*/ 10 w 1028"/>
                <a:gd name="T33" fmla="*/ 2480 h 2505"/>
                <a:gd name="T34" fmla="*/ 150 w 1028"/>
                <a:gd name="T35" fmla="*/ 2494 h 2505"/>
                <a:gd name="T36" fmla="*/ 0 w 1028"/>
                <a:gd name="T37" fmla="*/ 2480 h 2505"/>
                <a:gd name="T38" fmla="*/ 398 w 1028"/>
                <a:gd name="T39" fmla="*/ 2494 h 2505"/>
                <a:gd name="T40" fmla="*/ 233 w 1028"/>
                <a:gd name="T41" fmla="*/ 2494 h 2505"/>
                <a:gd name="T42" fmla="*/ 645 w 1028"/>
                <a:gd name="T43" fmla="*/ 2505 h 2505"/>
                <a:gd name="T44" fmla="*/ 728 w 1028"/>
                <a:gd name="T45" fmla="*/ 2494 h 2505"/>
                <a:gd name="T46" fmla="*/ 728 w 1028"/>
                <a:gd name="T47" fmla="*/ 2505 h 2505"/>
                <a:gd name="T48" fmla="*/ 1023 w 1028"/>
                <a:gd name="T49" fmla="*/ 2494 h 2505"/>
                <a:gd name="T50" fmla="*/ 1028 w 1028"/>
                <a:gd name="T51" fmla="*/ 2382 h 2505"/>
                <a:gd name="T52" fmla="*/ 975 w 1028"/>
                <a:gd name="T53" fmla="*/ 2494 h 2505"/>
                <a:gd name="T54" fmla="*/ 1028 w 1028"/>
                <a:gd name="T55" fmla="*/ 2134 h 2505"/>
                <a:gd name="T56" fmla="*/ 1017 w 1028"/>
                <a:gd name="T57" fmla="*/ 2052 h 2505"/>
                <a:gd name="T58" fmla="*/ 1028 w 1028"/>
                <a:gd name="T59" fmla="*/ 2052 h 2505"/>
                <a:gd name="T60" fmla="*/ 1017 w 1028"/>
                <a:gd name="T61" fmla="*/ 1639 h 2505"/>
                <a:gd name="T62" fmla="*/ 1017 w 1028"/>
                <a:gd name="T63" fmla="*/ 1804 h 2505"/>
                <a:gd name="T64" fmla="*/ 1028 w 1028"/>
                <a:gd name="T65" fmla="*/ 1392 h 2505"/>
                <a:gd name="T66" fmla="*/ 1017 w 1028"/>
                <a:gd name="T67" fmla="*/ 1310 h 2505"/>
                <a:gd name="T68" fmla="*/ 1028 w 1028"/>
                <a:gd name="T69" fmla="*/ 1310 h 2505"/>
                <a:gd name="T70" fmla="*/ 1017 w 1028"/>
                <a:gd name="T71" fmla="*/ 897 h 2505"/>
                <a:gd name="T72" fmla="*/ 1017 w 1028"/>
                <a:gd name="T73" fmla="*/ 1062 h 2505"/>
                <a:gd name="T74" fmla="*/ 1028 w 1028"/>
                <a:gd name="T75" fmla="*/ 650 h 2505"/>
                <a:gd name="T76" fmla="*/ 1017 w 1028"/>
                <a:gd name="T77" fmla="*/ 567 h 2505"/>
                <a:gd name="T78" fmla="*/ 1028 w 1028"/>
                <a:gd name="T79" fmla="*/ 567 h 2505"/>
                <a:gd name="T80" fmla="*/ 1017 w 1028"/>
                <a:gd name="T81" fmla="*/ 155 h 2505"/>
                <a:gd name="T82" fmla="*/ 1017 w 1028"/>
                <a:gd name="T83" fmla="*/ 320 h 2505"/>
                <a:gd name="T84" fmla="*/ 1023 w 1028"/>
                <a:gd name="T85" fmla="*/ 10 h 2505"/>
                <a:gd name="T86" fmla="*/ 1028 w 1028"/>
                <a:gd name="T87" fmla="*/ 0 h 2505"/>
                <a:gd name="T88" fmla="*/ 842 w 1028"/>
                <a:gd name="T89" fmla="*/ 10 h 2505"/>
                <a:gd name="T90" fmla="*/ 842 w 1028"/>
                <a:gd name="T91" fmla="*/ 0 h 2505"/>
                <a:gd name="T92" fmla="*/ 430 w 1028"/>
                <a:gd name="T93" fmla="*/ 10 h 2505"/>
                <a:gd name="T94" fmla="*/ 595 w 1028"/>
                <a:gd name="T95" fmla="*/ 10 h 2505"/>
                <a:gd name="T96" fmla="*/ 182 w 1028"/>
                <a:gd name="T97" fmla="*/ 0 h 2505"/>
                <a:gd name="T98" fmla="*/ 100 w 1028"/>
                <a:gd name="T99" fmla="*/ 10 h 2505"/>
                <a:gd name="T100" fmla="*/ 100 w 1028"/>
                <a:gd name="T101" fmla="*/ 0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28" h="2505">
                  <a:moveTo>
                    <a:pt x="10" y="5"/>
                  </a:moveTo>
                  <a:lnTo>
                    <a:pt x="10" y="170"/>
                  </a:lnTo>
                  <a:lnTo>
                    <a:pt x="0" y="170"/>
                  </a:lnTo>
                  <a:lnTo>
                    <a:pt x="0" y="5"/>
                  </a:lnTo>
                  <a:lnTo>
                    <a:pt x="10" y="5"/>
                  </a:lnTo>
                  <a:close/>
                  <a:moveTo>
                    <a:pt x="10" y="253"/>
                  </a:moveTo>
                  <a:lnTo>
                    <a:pt x="10" y="418"/>
                  </a:lnTo>
                  <a:lnTo>
                    <a:pt x="0" y="418"/>
                  </a:lnTo>
                  <a:lnTo>
                    <a:pt x="0" y="253"/>
                  </a:lnTo>
                  <a:lnTo>
                    <a:pt x="10" y="253"/>
                  </a:lnTo>
                  <a:close/>
                  <a:moveTo>
                    <a:pt x="10" y="500"/>
                  </a:moveTo>
                  <a:lnTo>
                    <a:pt x="10" y="665"/>
                  </a:lnTo>
                  <a:lnTo>
                    <a:pt x="0" y="665"/>
                  </a:lnTo>
                  <a:lnTo>
                    <a:pt x="0" y="500"/>
                  </a:lnTo>
                  <a:lnTo>
                    <a:pt x="10" y="500"/>
                  </a:lnTo>
                  <a:close/>
                  <a:moveTo>
                    <a:pt x="10" y="748"/>
                  </a:moveTo>
                  <a:lnTo>
                    <a:pt x="10" y="913"/>
                  </a:lnTo>
                  <a:lnTo>
                    <a:pt x="0" y="913"/>
                  </a:lnTo>
                  <a:lnTo>
                    <a:pt x="0" y="748"/>
                  </a:lnTo>
                  <a:lnTo>
                    <a:pt x="10" y="748"/>
                  </a:lnTo>
                  <a:close/>
                  <a:moveTo>
                    <a:pt x="10" y="995"/>
                  </a:moveTo>
                  <a:lnTo>
                    <a:pt x="10" y="1160"/>
                  </a:lnTo>
                  <a:lnTo>
                    <a:pt x="0" y="1160"/>
                  </a:lnTo>
                  <a:lnTo>
                    <a:pt x="0" y="995"/>
                  </a:lnTo>
                  <a:lnTo>
                    <a:pt x="10" y="995"/>
                  </a:lnTo>
                  <a:close/>
                  <a:moveTo>
                    <a:pt x="10" y="1242"/>
                  </a:moveTo>
                  <a:lnTo>
                    <a:pt x="10" y="1407"/>
                  </a:lnTo>
                  <a:lnTo>
                    <a:pt x="0" y="1407"/>
                  </a:lnTo>
                  <a:lnTo>
                    <a:pt x="0" y="1242"/>
                  </a:lnTo>
                  <a:lnTo>
                    <a:pt x="10" y="1242"/>
                  </a:lnTo>
                  <a:close/>
                  <a:moveTo>
                    <a:pt x="10" y="1490"/>
                  </a:moveTo>
                  <a:lnTo>
                    <a:pt x="10" y="1655"/>
                  </a:lnTo>
                  <a:lnTo>
                    <a:pt x="0" y="1655"/>
                  </a:lnTo>
                  <a:lnTo>
                    <a:pt x="0" y="1490"/>
                  </a:lnTo>
                  <a:lnTo>
                    <a:pt x="10" y="1490"/>
                  </a:lnTo>
                  <a:close/>
                  <a:moveTo>
                    <a:pt x="10" y="1737"/>
                  </a:moveTo>
                  <a:lnTo>
                    <a:pt x="10" y="1902"/>
                  </a:lnTo>
                  <a:lnTo>
                    <a:pt x="0" y="1902"/>
                  </a:lnTo>
                  <a:lnTo>
                    <a:pt x="0" y="1737"/>
                  </a:lnTo>
                  <a:lnTo>
                    <a:pt x="10" y="1737"/>
                  </a:lnTo>
                  <a:close/>
                  <a:moveTo>
                    <a:pt x="10" y="1985"/>
                  </a:moveTo>
                  <a:lnTo>
                    <a:pt x="10" y="2150"/>
                  </a:lnTo>
                  <a:lnTo>
                    <a:pt x="0" y="2150"/>
                  </a:lnTo>
                  <a:lnTo>
                    <a:pt x="0" y="1985"/>
                  </a:lnTo>
                  <a:lnTo>
                    <a:pt x="10" y="1985"/>
                  </a:lnTo>
                  <a:close/>
                  <a:moveTo>
                    <a:pt x="10" y="2232"/>
                  </a:moveTo>
                  <a:lnTo>
                    <a:pt x="10" y="2397"/>
                  </a:lnTo>
                  <a:lnTo>
                    <a:pt x="0" y="2397"/>
                  </a:lnTo>
                  <a:lnTo>
                    <a:pt x="0" y="2232"/>
                  </a:lnTo>
                  <a:lnTo>
                    <a:pt x="10" y="2232"/>
                  </a:lnTo>
                  <a:close/>
                  <a:moveTo>
                    <a:pt x="10" y="2480"/>
                  </a:moveTo>
                  <a:lnTo>
                    <a:pt x="10" y="2499"/>
                  </a:lnTo>
                  <a:lnTo>
                    <a:pt x="5" y="2494"/>
                  </a:lnTo>
                  <a:lnTo>
                    <a:pt x="150" y="2494"/>
                  </a:lnTo>
                  <a:lnTo>
                    <a:pt x="150" y="2505"/>
                  </a:lnTo>
                  <a:lnTo>
                    <a:pt x="0" y="2505"/>
                  </a:lnTo>
                  <a:lnTo>
                    <a:pt x="0" y="2480"/>
                  </a:lnTo>
                  <a:lnTo>
                    <a:pt x="10" y="2480"/>
                  </a:lnTo>
                  <a:close/>
                  <a:moveTo>
                    <a:pt x="233" y="2494"/>
                  </a:moveTo>
                  <a:lnTo>
                    <a:pt x="398" y="2494"/>
                  </a:lnTo>
                  <a:lnTo>
                    <a:pt x="398" y="2505"/>
                  </a:lnTo>
                  <a:lnTo>
                    <a:pt x="233" y="2505"/>
                  </a:lnTo>
                  <a:lnTo>
                    <a:pt x="233" y="2494"/>
                  </a:lnTo>
                  <a:close/>
                  <a:moveTo>
                    <a:pt x="480" y="2494"/>
                  </a:moveTo>
                  <a:lnTo>
                    <a:pt x="645" y="2494"/>
                  </a:lnTo>
                  <a:lnTo>
                    <a:pt x="645" y="2505"/>
                  </a:lnTo>
                  <a:lnTo>
                    <a:pt x="480" y="2505"/>
                  </a:lnTo>
                  <a:lnTo>
                    <a:pt x="480" y="2494"/>
                  </a:lnTo>
                  <a:close/>
                  <a:moveTo>
                    <a:pt x="728" y="2494"/>
                  </a:moveTo>
                  <a:lnTo>
                    <a:pt x="893" y="2494"/>
                  </a:lnTo>
                  <a:lnTo>
                    <a:pt x="893" y="2505"/>
                  </a:lnTo>
                  <a:lnTo>
                    <a:pt x="728" y="2505"/>
                  </a:lnTo>
                  <a:lnTo>
                    <a:pt x="728" y="2494"/>
                  </a:lnTo>
                  <a:close/>
                  <a:moveTo>
                    <a:pt x="975" y="2494"/>
                  </a:moveTo>
                  <a:lnTo>
                    <a:pt x="1023" y="2494"/>
                  </a:lnTo>
                  <a:lnTo>
                    <a:pt x="1017" y="2499"/>
                  </a:lnTo>
                  <a:lnTo>
                    <a:pt x="1017" y="2382"/>
                  </a:lnTo>
                  <a:lnTo>
                    <a:pt x="1028" y="2382"/>
                  </a:lnTo>
                  <a:lnTo>
                    <a:pt x="1028" y="2505"/>
                  </a:lnTo>
                  <a:lnTo>
                    <a:pt x="975" y="2505"/>
                  </a:lnTo>
                  <a:lnTo>
                    <a:pt x="975" y="2494"/>
                  </a:lnTo>
                  <a:close/>
                  <a:moveTo>
                    <a:pt x="1017" y="2299"/>
                  </a:moveTo>
                  <a:lnTo>
                    <a:pt x="1017" y="2134"/>
                  </a:lnTo>
                  <a:lnTo>
                    <a:pt x="1028" y="2134"/>
                  </a:lnTo>
                  <a:lnTo>
                    <a:pt x="1028" y="2299"/>
                  </a:lnTo>
                  <a:lnTo>
                    <a:pt x="1017" y="2299"/>
                  </a:lnTo>
                  <a:close/>
                  <a:moveTo>
                    <a:pt x="1017" y="2052"/>
                  </a:moveTo>
                  <a:lnTo>
                    <a:pt x="1017" y="1887"/>
                  </a:lnTo>
                  <a:lnTo>
                    <a:pt x="1028" y="1887"/>
                  </a:lnTo>
                  <a:lnTo>
                    <a:pt x="1028" y="2052"/>
                  </a:lnTo>
                  <a:lnTo>
                    <a:pt x="1017" y="2052"/>
                  </a:lnTo>
                  <a:close/>
                  <a:moveTo>
                    <a:pt x="1017" y="1804"/>
                  </a:moveTo>
                  <a:lnTo>
                    <a:pt x="1017" y="1639"/>
                  </a:lnTo>
                  <a:lnTo>
                    <a:pt x="1028" y="1639"/>
                  </a:lnTo>
                  <a:lnTo>
                    <a:pt x="1028" y="1804"/>
                  </a:lnTo>
                  <a:lnTo>
                    <a:pt x="1017" y="1804"/>
                  </a:lnTo>
                  <a:close/>
                  <a:moveTo>
                    <a:pt x="1017" y="1557"/>
                  </a:moveTo>
                  <a:lnTo>
                    <a:pt x="1017" y="1392"/>
                  </a:lnTo>
                  <a:lnTo>
                    <a:pt x="1028" y="1392"/>
                  </a:lnTo>
                  <a:lnTo>
                    <a:pt x="1028" y="1557"/>
                  </a:lnTo>
                  <a:lnTo>
                    <a:pt x="1017" y="1557"/>
                  </a:lnTo>
                  <a:close/>
                  <a:moveTo>
                    <a:pt x="1017" y="1310"/>
                  </a:moveTo>
                  <a:lnTo>
                    <a:pt x="1017" y="1145"/>
                  </a:lnTo>
                  <a:lnTo>
                    <a:pt x="1028" y="1145"/>
                  </a:lnTo>
                  <a:lnTo>
                    <a:pt x="1028" y="1310"/>
                  </a:lnTo>
                  <a:lnTo>
                    <a:pt x="1017" y="1310"/>
                  </a:lnTo>
                  <a:close/>
                  <a:moveTo>
                    <a:pt x="1017" y="1062"/>
                  </a:moveTo>
                  <a:lnTo>
                    <a:pt x="1017" y="897"/>
                  </a:lnTo>
                  <a:lnTo>
                    <a:pt x="1028" y="897"/>
                  </a:lnTo>
                  <a:lnTo>
                    <a:pt x="1028" y="1062"/>
                  </a:lnTo>
                  <a:lnTo>
                    <a:pt x="1017" y="1062"/>
                  </a:lnTo>
                  <a:close/>
                  <a:moveTo>
                    <a:pt x="1017" y="815"/>
                  </a:moveTo>
                  <a:lnTo>
                    <a:pt x="1017" y="650"/>
                  </a:lnTo>
                  <a:lnTo>
                    <a:pt x="1028" y="650"/>
                  </a:lnTo>
                  <a:lnTo>
                    <a:pt x="1028" y="815"/>
                  </a:lnTo>
                  <a:lnTo>
                    <a:pt x="1017" y="815"/>
                  </a:lnTo>
                  <a:close/>
                  <a:moveTo>
                    <a:pt x="1017" y="567"/>
                  </a:moveTo>
                  <a:lnTo>
                    <a:pt x="1017" y="402"/>
                  </a:lnTo>
                  <a:lnTo>
                    <a:pt x="1028" y="402"/>
                  </a:lnTo>
                  <a:lnTo>
                    <a:pt x="1028" y="567"/>
                  </a:lnTo>
                  <a:lnTo>
                    <a:pt x="1017" y="567"/>
                  </a:lnTo>
                  <a:close/>
                  <a:moveTo>
                    <a:pt x="1017" y="320"/>
                  </a:moveTo>
                  <a:lnTo>
                    <a:pt x="1017" y="155"/>
                  </a:lnTo>
                  <a:lnTo>
                    <a:pt x="1028" y="155"/>
                  </a:lnTo>
                  <a:lnTo>
                    <a:pt x="1028" y="320"/>
                  </a:lnTo>
                  <a:lnTo>
                    <a:pt x="1017" y="320"/>
                  </a:lnTo>
                  <a:close/>
                  <a:moveTo>
                    <a:pt x="1017" y="72"/>
                  </a:moveTo>
                  <a:lnTo>
                    <a:pt x="1017" y="5"/>
                  </a:lnTo>
                  <a:lnTo>
                    <a:pt x="1023" y="10"/>
                  </a:lnTo>
                  <a:lnTo>
                    <a:pt x="925" y="10"/>
                  </a:lnTo>
                  <a:lnTo>
                    <a:pt x="925" y="0"/>
                  </a:lnTo>
                  <a:lnTo>
                    <a:pt x="1028" y="0"/>
                  </a:lnTo>
                  <a:lnTo>
                    <a:pt x="1028" y="72"/>
                  </a:lnTo>
                  <a:lnTo>
                    <a:pt x="1017" y="72"/>
                  </a:lnTo>
                  <a:close/>
                  <a:moveTo>
                    <a:pt x="842" y="10"/>
                  </a:moveTo>
                  <a:lnTo>
                    <a:pt x="677" y="10"/>
                  </a:lnTo>
                  <a:lnTo>
                    <a:pt x="677" y="0"/>
                  </a:lnTo>
                  <a:lnTo>
                    <a:pt x="842" y="0"/>
                  </a:lnTo>
                  <a:lnTo>
                    <a:pt x="842" y="10"/>
                  </a:lnTo>
                  <a:close/>
                  <a:moveTo>
                    <a:pt x="595" y="10"/>
                  </a:moveTo>
                  <a:lnTo>
                    <a:pt x="430" y="10"/>
                  </a:lnTo>
                  <a:lnTo>
                    <a:pt x="430" y="0"/>
                  </a:lnTo>
                  <a:lnTo>
                    <a:pt x="595" y="0"/>
                  </a:lnTo>
                  <a:lnTo>
                    <a:pt x="595" y="10"/>
                  </a:lnTo>
                  <a:close/>
                  <a:moveTo>
                    <a:pt x="347" y="10"/>
                  </a:moveTo>
                  <a:lnTo>
                    <a:pt x="182" y="10"/>
                  </a:lnTo>
                  <a:lnTo>
                    <a:pt x="182" y="0"/>
                  </a:lnTo>
                  <a:lnTo>
                    <a:pt x="347" y="0"/>
                  </a:lnTo>
                  <a:lnTo>
                    <a:pt x="347" y="10"/>
                  </a:lnTo>
                  <a:close/>
                  <a:moveTo>
                    <a:pt x="100" y="10"/>
                  </a:moveTo>
                  <a:lnTo>
                    <a:pt x="5" y="10"/>
                  </a:lnTo>
                  <a:lnTo>
                    <a:pt x="5" y="0"/>
                  </a:lnTo>
                  <a:lnTo>
                    <a:pt x="100" y="0"/>
                  </a:lnTo>
                  <a:lnTo>
                    <a:pt x="100" y="10"/>
                  </a:lnTo>
                  <a:close/>
                </a:path>
              </a:pathLst>
            </a:custGeom>
            <a:solidFill>
              <a:srgbClr val="595959"/>
            </a:solidFill>
            <a:ln w="0" cap="flat">
              <a:solidFill>
                <a:srgbClr val="595959"/>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GB">
                <a:solidFill>
                  <a:srgbClr val="000000"/>
                </a:solidFill>
                <a:latin typeface="Arial" panose="020B0604020202020204" pitchFamily="34" charset="0"/>
              </a:endParaRPr>
            </a:p>
          </p:txBody>
        </p:sp>
        <p:sp>
          <p:nvSpPr>
            <p:cNvPr id="88" name="TextBox 87">
              <a:extLst>
                <a:ext uri="{FF2B5EF4-FFF2-40B4-BE49-F238E27FC236}">
                  <a16:creationId xmlns:a16="http://schemas.microsoft.com/office/drawing/2014/main" id="{2D4E81B9-3744-4EB1-B245-CA8CD3B747E8}"/>
                </a:ext>
              </a:extLst>
            </p:cNvPr>
            <p:cNvSpPr txBox="1"/>
            <p:nvPr/>
          </p:nvSpPr>
          <p:spPr>
            <a:xfrm>
              <a:off x="1713803" y="4671232"/>
              <a:ext cx="3078342" cy="301311"/>
            </a:xfrm>
            <a:prstGeom prst="rect">
              <a:avLst/>
            </a:prstGeom>
            <a:noFill/>
          </p:spPr>
          <p:txBody>
            <a:bodyPr wrap="square" rtlCol="0">
              <a:spAutoFit/>
            </a:bodyPr>
            <a:lstStyle/>
            <a:p>
              <a:pPr algn="ctr" fontAlgn="base">
                <a:spcBef>
                  <a:spcPct val="0"/>
                </a:spcBef>
                <a:spcAft>
                  <a:spcPct val="0"/>
                </a:spcAft>
              </a:pPr>
              <a:r>
                <a:rPr lang="en-GB" sz="900" b="1" u="sng" dirty="0">
                  <a:solidFill>
                    <a:srgbClr val="000000"/>
                  </a:solidFill>
                </a:rPr>
                <a:t>HMCG (Ops) </a:t>
              </a:r>
              <a:r>
                <a:rPr lang="en-GB" sz="900" b="1" dirty="0">
                  <a:solidFill>
                    <a:srgbClr val="000000"/>
                  </a:solidFill>
                </a:rPr>
                <a:t>- Regional liaison, port and harbour OPRC plans, monitoring, training and audit</a:t>
              </a:r>
            </a:p>
          </p:txBody>
        </p:sp>
        <p:sp>
          <p:nvSpPr>
            <p:cNvPr id="90" name="TextBox 89">
              <a:extLst>
                <a:ext uri="{FF2B5EF4-FFF2-40B4-BE49-F238E27FC236}">
                  <a16:creationId xmlns:a16="http://schemas.microsoft.com/office/drawing/2014/main" id="{1790AABE-3F2C-4E44-A8FD-C0F584FA212F}"/>
                </a:ext>
              </a:extLst>
            </p:cNvPr>
            <p:cNvSpPr txBox="1"/>
            <p:nvPr/>
          </p:nvSpPr>
          <p:spPr>
            <a:xfrm>
              <a:off x="6418846" y="4766084"/>
              <a:ext cx="1223963" cy="527294"/>
            </a:xfrm>
            <a:prstGeom prst="rect">
              <a:avLst/>
            </a:prstGeom>
            <a:noFill/>
          </p:spPr>
          <p:txBody>
            <a:bodyPr wrap="square">
              <a:spAutoFit/>
            </a:bodyPr>
            <a:lstStyle/>
            <a:p>
              <a:pPr algn="ctr" fontAlgn="base">
                <a:spcBef>
                  <a:spcPct val="0"/>
                </a:spcBef>
                <a:spcAft>
                  <a:spcPct val="0"/>
                </a:spcAft>
              </a:pPr>
              <a:r>
                <a:rPr lang="en-GB" sz="900" b="1" u="sng" dirty="0">
                  <a:solidFill>
                    <a:srgbClr val="000000"/>
                  </a:solidFill>
                </a:rPr>
                <a:t>HMCG (Gov</a:t>
              </a:r>
              <a:r>
                <a:rPr lang="en-GB" sz="900" b="1" dirty="0">
                  <a:solidFill>
                    <a:srgbClr val="000000"/>
                  </a:solidFill>
                </a:rPr>
                <a:t>) -</a:t>
              </a:r>
            </a:p>
            <a:p>
              <a:pPr algn="ctr" fontAlgn="base">
                <a:spcBef>
                  <a:spcPct val="0"/>
                </a:spcBef>
                <a:spcAft>
                  <a:spcPct val="0"/>
                </a:spcAft>
              </a:pPr>
              <a:r>
                <a:rPr lang="en-GB" sz="900" b="1" dirty="0">
                  <a:solidFill>
                    <a:srgbClr val="000000"/>
                  </a:solidFill>
                </a:rPr>
                <a:t>Stockpile management, incident logistics and claims</a:t>
              </a:r>
            </a:p>
          </p:txBody>
        </p:sp>
        <p:sp>
          <p:nvSpPr>
            <p:cNvPr id="91" name="TextBox 90">
              <a:extLst>
                <a:ext uri="{FF2B5EF4-FFF2-40B4-BE49-F238E27FC236}">
                  <a16:creationId xmlns:a16="http://schemas.microsoft.com/office/drawing/2014/main" id="{7571936B-994F-44A4-9076-5FD98D99247A}"/>
                </a:ext>
              </a:extLst>
            </p:cNvPr>
            <p:cNvSpPr txBox="1"/>
            <p:nvPr/>
          </p:nvSpPr>
          <p:spPr>
            <a:xfrm>
              <a:off x="5166067" y="5020000"/>
              <a:ext cx="1085087" cy="414302"/>
            </a:xfrm>
            <a:prstGeom prst="rect">
              <a:avLst/>
            </a:prstGeom>
            <a:noFill/>
          </p:spPr>
          <p:txBody>
            <a:bodyPr wrap="square" rtlCol="0">
              <a:spAutoFit/>
            </a:bodyPr>
            <a:lstStyle/>
            <a:p>
              <a:pPr algn="ctr" fontAlgn="base">
                <a:spcBef>
                  <a:spcPct val="0"/>
                </a:spcBef>
                <a:spcAft>
                  <a:spcPct val="0"/>
                </a:spcAft>
              </a:pPr>
              <a:r>
                <a:rPr lang="en-GB" sz="900" b="1" u="sng" dirty="0">
                  <a:solidFill>
                    <a:srgbClr val="000000"/>
                  </a:solidFill>
                </a:rPr>
                <a:t>HMCG (Pol) </a:t>
              </a:r>
              <a:r>
                <a:rPr lang="en-GB" sz="900" b="1" dirty="0">
                  <a:solidFill>
                    <a:srgbClr val="000000"/>
                  </a:solidFill>
                </a:rPr>
                <a:t>-  Env Science, technical and modelling</a:t>
              </a:r>
            </a:p>
          </p:txBody>
        </p:sp>
      </p:grpSp>
      <p:sp>
        <p:nvSpPr>
          <p:cNvPr id="81" name="Rectangle 2">
            <a:extLst>
              <a:ext uri="{FF2B5EF4-FFF2-40B4-BE49-F238E27FC236}">
                <a16:creationId xmlns:a16="http://schemas.microsoft.com/office/drawing/2014/main" id="{4733CE5E-BC8C-4D2E-927C-74891A3D6E56}"/>
              </a:ext>
            </a:extLst>
          </p:cNvPr>
          <p:cNvSpPr>
            <a:spLocks noGrp="1" noChangeArrowheads="1"/>
          </p:cNvSpPr>
          <p:nvPr>
            <p:ph type="title"/>
          </p:nvPr>
        </p:nvSpPr>
        <p:spPr>
          <a:xfrm>
            <a:off x="3723085" y="204936"/>
            <a:ext cx="5346676" cy="901688"/>
          </a:xfrm>
        </p:spPr>
        <p:txBody>
          <a:bodyPr>
            <a:normAutofit fontScale="90000"/>
          </a:bodyPr>
          <a:lstStyle/>
          <a:p>
            <a:pPr eaLnBrk="1" hangingPunct="1"/>
            <a:r>
              <a:rPr lang="en-GB" altLang="en-US" sz="3600" dirty="0">
                <a:solidFill>
                  <a:srgbClr val="0000FF"/>
                </a:solidFill>
                <a:latin typeface="Copperplate Gothic Bold" panose="020E0705020206020404" pitchFamily="34" charset="0"/>
              </a:rPr>
              <a:t>CPS Core Structure</a:t>
            </a:r>
          </a:p>
        </p:txBody>
      </p:sp>
    </p:spTree>
    <p:extLst>
      <p:ext uri="{BB962C8B-B14F-4D97-AF65-F5344CB8AC3E}">
        <p14:creationId xmlns:p14="http://schemas.microsoft.com/office/powerpoint/2010/main" val="260162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91544" y="332656"/>
            <a:ext cx="8229600" cy="1512168"/>
          </a:xfrm>
        </p:spPr>
        <p:txBody>
          <a:bodyPr>
            <a:normAutofit fontScale="90000"/>
          </a:bodyPr>
          <a:lstStyle/>
          <a:p>
            <a:pPr algn="ctr" eaLnBrk="1" hangingPunct="1"/>
            <a:r>
              <a:rPr lang="en-GB" altLang="en-US" sz="4000" dirty="0">
                <a:solidFill>
                  <a:srgbClr val="0000FF"/>
                </a:solidFill>
                <a:latin typeface="Copperplate Gothic Bold" panose="020E0705020206020404" pitchFamily="34" charset="0"/>
              </a:rPr>
              <a:t>Counter Pollution Roles</a:t>
            </a:r>
            <a:r>
              <a:rPr lang="en-GB" altLang="en-US" sz="1800" dirty="0">
                <a:solidFill>
                  <a:srgbClr val="0000FF"/>
                </a:solidFill>
                <a:latin typeface="Copperplate Gothic Bold" panose="020E0705020206020404" pitchFamily="34" charset="0"/>
              </a:rPr>
              <a:t/>
            </a:r>
            <a:br>
              <a:rPr lang="en-GB" altLang="en-US" sz="1800" dirty="0">
                <a:solidFill>
                  <a:srgbClr val="0000FF"/>
                </a:solidFill>
                <a:latin typeface="Copperplate Gothic Bold" panose="020E0705020206020404" pitchFamily="34" charset="0"/>
              </a:rPr>
            </a:br>
            <a:r>
              <a:rPr lang="en-GB" altLang="en-US" sz="1800" dirty="0">
                <a:solidFill>
                  <a:srgbClr val="0000FF"/>
                </a:solidFill>
                <a:latin typeface="Copperplate Gothic Bold" panose="020E0705020206020404" pitchFamily="34" charset="0"/>
              </a:rPr>
              <a:t/>
            </a:r>
            <a:br>
              <a:rPr lang="en-GB" altLang="en-US" sz="1800" dirty="0">
                <a:solidFill>
                  <a:srgbClr val="0000FF"/>
                </a:solidFill>
                <a:latin typeface="Copperplate Gothic Bold" panose="020E0705020206020404" pitchFamily="34" charset="0"/>
              </a:rPr>
            </a:br>
            <a:r>
              <a:rPr lang="en-GB" altLang="en-US" sz="3600" dirty="0">
                <a:latin typeface="Arial" panose="020B0604020202020204" pitchFamily="34" charset="0"/>
                <a:cs typeface="Arial" panose="020B0604020202020204" pitchFamily="34" charset="0"/>
              </a:rPr>
              <a:t>4 Broad Strands of Activity:</a:t>
            </a:r>
            <a:br>
              <a:rPr lang="en-GB" altLang="en-US" sz="3600" dirty="0">
                <a:latin typeface="Arial" panose="020B0604020202020204" pitchFamily="34" charset="0"/>
                <a:cs typeface="Arial" panose="020B0604020202020204" pitchFamily="34" charset="0"/>
              </a:rPr>
            </a:br>
            <a:endParaRPr lang="en-GB" altLang="en-US" sz="3600" dirty="0">
              <a:latin typeface="Arial" panose="020B0604020202020204" pitchFamily="34" charset="0"/>
              <a:cs typeface="Arial" panose="020B0604020202020204" pitchFamily="34" charset="0"/>
            </a:endParaRPr>
          </a:p>
        </p:txBody>
      </p:sp>
      <p:sp>
        <p:nvSpPr>
          <p:cNvPr id="32771" name="Rectangle 3"/>
          <p:cNvSpPr>
            <a:spLocks noGrp="1" noChangeArrowheads="1"/>
          </p:cNvSpPr>
          <p:nvPr>
            <p:ph idx="1"/>
          </p:nvPr>
        </p:nvSpPr>
        <p:spPr>
          <a:xfrm>
            <a:off x="767408" y="1782766"/>
            <a:ext cx="11017224" cy="5030787"/>
          </a:xfrm>
        </p:spPr>
        <p:txBody>
          <a:bodyPr>
            <a:noAutofit/>
          </a:bodyPr>
          <a:lstStyle/>
          <a:p>
            <a:pPr lvl="1" eaLnBrk="1" hangingPunct="1">
              <a:lnSpc>
                <a:spcPct val="90000"/>
              </a:lnSpc>
            </a:pPr>
            <a:r>
              <a:rPr lang="en-GB" altLang="en-US" u="sng" dirty="0">
                <a:latin typeface="Arial" panose="020B0604020202020204" pitchFamily="34" charset="0"/>
                <a:cs typeface="Arial" panose="020B0604020202020204" pitchFamily="34" charset="0"/>
              </a:rPr>
              <a:t>Policy and Regulation Management</a:t>
            </a:r>
          </a:p>
          <a:p>
            <a:pPr marL="457200" lvl="1" indent="0" eaLnBrk="1" hangingPunct="1">
              <a:lnSpc>
                <a:spcPct val="90000"/>
              </a:lnSpc>
              <a:buNone/>
            </a:pPr>
            <a:endParaRPr lang="en-GB" altLang="en-US" sz="1200" u="sng" dirty="0">
              <a:latin typeface="Arial" panose="020B0604020202020204" pitchFamily="34" charset="0"/>
              <a:cs typeface="Arial" panose="020B0604020202020204" pitchFamily="34" charset="0"/>
            </a:endParaRPr>
          </a:p>
          <a:p>
            <a:pPr lvl="2" eaLnBrk="1" hangingPunct="1">
              <a:lnSpc>
                <a:spcPct val="90000"/>
              </a:lnSpc>
              <a:buFont typeface="Wingdings" panose="05000000000000000000" pitchFamily="2" charset="2"/>
              <a:buChar char="Ø"/>
            </a:pPr>
            <a:r>
              <a:rPr lang="en-GB" altLang="en-US" sz="2400" dirty="0">
                <a:latin typeface="Arial" panose="020B0604020202020204" pitchFamily="34" charset="0"/>
                <a:cs typeface="Arial" panose="020B0604020202020204" pitchFamily="34" charset="0"/>
              </a:rPr>
              <a:t> NCA and Owner of the ‘National Contingency Plan’</a:t>
            </a:r>
          </a:p>
          <a:p>
            <a:pPr lvl="2" eaLnBrk="1" hangingPunct="1">
              <a:lnSpc>
                <a:spcPct val="90000"/>
              </a:lnSpc>
              <a:buFont typeface="Wingdings" panose="05000000000000000000" pitchFamily="2" charset="2"/>
              <a:buChar char="Ø"/>
            </a:pPr>
            <a:r>
              <a:rPr lang="en-GB" altLang="en-US" sz="2400" dirty="0">
                <a:latin typeface="Arial" panose="020B0604020202020204" pitchFamily="34" charset="0"/>
                <a:cs typeface="Arial" panose="020B0604020202020204" pitchFamily="34" charset="0"/>
              </a:rPr>
              <a:t> International and National liaison/stakeholder</a:t>
            </a:r>
          </a:p>
          <a:p>
            <a:pPr lvl="2" eaLnBrk="1" hangingPunct="1">
              <a:lnSpc>
                <a:spcPct val="90000"/>
              </a:lnSpc>
              <a:buFont typeface="Wingdings" panose="05000000000000000000" pitchFamily="2" charset="2"/>
              <a:buNone/>
            </a:pPr>
            <a:r>
              <a:rPr lang="en-GB" altLang="en-US" sz="2400" dirty="0">
                <a:latin typeface="Arial" panose="020B0604020202020204" pitchFamily="34" charset="0"/>
                <a:cs typeface="Arial" panose="020B0604020202020204" pitchFamily="34" charset="0"/>
              </a:rPr>
              <a:t>    engagement</a:t>
            </a:r>
            <a:r>
              <a:rPr lang="en-US" altLang="en-US" sz="2400" dirty="0">
                <a:latin typeface="Arial" panose="020B0604020202020204" pitchFamily="34" charset="0"/>
                <a:cs typeface="Arial" panose="020B0604020202020204" pitchFamily="34" charset="0"/>
              </a:rPr>
              <a:t>:</a:t>
            </a:r>
          </a:p>
          <a:p>
            <a:pPr lvl="3" eaLnBrk="1" hangingPunct="1">
              <a:lnSpc>
                <a:spcPct val="90000"/>
              </a:lnSpc>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Inter Government Department</a:t>
            </a:r>
          </a:p>
          <a:p>
            <a:pPr lvl="3" eaLnBrk="1" hangingPunct="1">
              <a:lnSpc>
                <a:spcPct val="90000"/>
              </a:lnSpc>
              <a:buFont typeface="Wingdings" panose="05000000000000000000" pitchFamily="2" charset="2"/>
              <a:buChar char="§"/>
            </a:pPr>
            <a:r>
              <a:rPr lang="en-GB" altLang="en-US" sz="2400" dirty="0">
                <a:latin typeface="Arial" panose="020B0604020202020204" pitchFamily="34" charset="0"/>
                <a:cs typeface="Arial" panose="020B0604020202020204" pitchFamily="34" charset="0"/>
              </a:rPr>
              <a:t>Bonn Agreement +</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Mancheplan</a:t>
            </a:r>
            <a:r>
              <a:rPr lang="en-US" altLang="en-US" sz="2400" dirty="0">
                <a:latin typeface="Arial" panose="020B0604020202020204" pitchFamily="34" charset="0"/>
                <a:cs typeface="Arial" panose="020B0604020202020204" pitchFamily="34" charset="0"/>
              </a:rPr>
              <a:t>, NORBRIT and other</a:t>
            </a:r>
          </a:p>
          <a:p>
            <a:pPr lvl="3" eaLnBrk="1" hangingPunct="1">
              <a:lnSpc>
                <a:spcPct val="90000"/>
              </a:lnSpc>
              <a:buFont typeface="Wingdings" panose="05000000000000000000" pitchFamily="2" charset="2"/>
              <a:buNone/>
            </a:pPr>
            <a:r>
              <a:rPr lang="en-GB" altLang="en-US" sz="2400" dirty="0">
                <a:latin typeface="Arial" panose="020B0604020202020204" pitchFamily="34" charset="0"/>
                <a:cs typeface="Arial" panose="020B0604020202020204" pitchFamily="34" charset="0"/>
              </a:rPr>
              <a:t>   Bi-</a:t>
            </a:r>
            <a:r>
              <a:rPr lang="en-GB" altLang="en-US" sz="2400" dirty="0" err="1">
                <a:latin typeface="Arial" panose="020B0604020202020204" pitchFamily="34" charset="0"/>
                <a:cs typeface="Arial" panose="020B0604020202020204" pitchFamily="34" charset="0"/>
              </a:rPr>
              <a:t>Lat</a:t>
            </a:r>
            <a:r>
              <a:rPr lang="en-GB" altLang="en-US" sz="2400" dirty="0">
                <a:latin typeface="Arial" panose="020B0604020202020204" pitchFamily="34" charset="0"/>
                <a:cs typeface="Arial" panose="020B0604020202020204" pitchFamily="34" charset="0"/>
              </a:rPr>
              <a:t> Pl</a:t>
            </a:r>
            <a:r>
              <a:rPr lang="en-US" altLang="en-US" sz="2400" dirty="0" err="1">
                <a:latin typeface="Arial" panose="020B0604020202020204" pitchFamily="34" charset="0"/>
                <a:cs typeface="Arial" panose="020B0604020202020204" pitchFamily="34" charset="0"/>
              </a:rPr>
              <a:t>ans</a:t>
            </a:r>
            <a:r>
              <a:rPr lang="en-GB" altLang="en-US" sz="2400" dirty="0">
                <a:latin typeface="Arial" panose="020B0604020202020204" pitchFamily="34" charset="0"/>
                <a:cs typeface="Arial" panose="020B0604020202020204" pitchFamily="34" charset="0"/>
              </a:rPr>
              <a:t>, </a:t>
            </a:r>
          </a:p>
          <a:p>
            <a:pPr lvl="3" eaLnBrk="1" hangingPunct="1">
              <a:lnSpc>
                <a:spcPct val="90000"/>
              </a:lnSpc>
              <a:buFont typeface="Wingdings" panose="05000000000000000000" pitchFamily="2" charset="2"/>
              <a:buChar char="§"/>
            </a:pPr>
            <a:r>
              <a:rPr lang="en-GB" altLang="en-US" sz="2400" dirty="0">
                <a:latin typeface="Arial" panose="020B0604020202020204" pitchFamily="34" charset="0"/>
                <a:cs typeface="Arial" panose="020B0604020202020204" pitchFamily="34" charset="0"/>
              </a:rPr>
              <a:t>EU/EC/EMSA</a:t>
            </a:r>
            <a:r>
              <a:rPr lang="en-US" altLang="en-US" sz="2400" dirty="0">
                <a:latin typeface="Arial" panose="020B0604020202020204" pitchFamily="34" charset="0"/>
                <a:cs typeface="Arial" panose="020B0604020202020204" pitchFamily="34" charset="0"/>
              </a:rPr>
              <a:t> – Offshore Safety &amp; Pollution, VTMD, Places of Refuge </a:t>
            </a:r>
            <a:r>
              <a:rPr lang="en-GB" altLang="en-US" sz="2400" dirty="0">
                <a:latin typeface="Arial" panose="020B0604020202020204" pitchFamily="34" charset="0"/>
                <a:cs typeface="Arial" panose="020B0604020202020204" pitchFamily="34" charset="0"/>
              </a:rPr>
              <a:t>et al</a:t>
            </a:r>
          </a:p>
          <a:p>
            <a:pPr lvl="3" eaLnBrk="1" hangingPunct="1">
              <a:lnSpc>
                <a:spcPct val="90000"/>
              </a:lnSpc>
              <a:buFont typeface="Wingdings" panose="05000000000000000000" pitchFamily="2" charset="2"/>
              <a:buChar char="§"/>
            </a:pPr>
            <a:r>
              <a:rPr lang="nb-NO" altLang="en-US" sz="2400" dirty="0">
                <a:latin typeface="Arial" panose="020B0604020202020204" pitchFamily="34" charset="0"/>
                <a:cs typeface="Arial" panose="020B0604020202020204" pitchFamily="34" charset="0"/>
              </a:rPr>
              <a:t>IMO</a:t>
            </a:r>
            <a:endParaRPr lang="en-US" altLang="en-US" sz="2400" dirty="0">
              <a:latin typeface="Arial" panose="020B0604020202020204" pitchFamily="34" charset="0"/>
              <a:cs typeface="Arial" panose="020B0604020202020204" pitchFamily="34" charset="0"/>
            </a:endParaRPr>
          </a:p>
          <a:p>
            <a:pPr lvl="3" eaLnBrk="1" hangingPunct="1">
              <a:lnSpc>
                <a:spcPct val="90000"/>
              </a:lnSpc>
              <a:buFont typeface="Wingdings" panose="05000000000000000000" pitchFamily="2" charset="2"/>
              <a:buChar char="§"/>
            </a:pPr>
            <a:r>
              <a:rPr lang="nb-NO" altLang="en-US" sz="2400" dirty="0">
                <a:latin typeface="Arial" panose="020B0604020202020204" pitchFamily="34" charset="0"/>
                <a:cs typeface="Arial" panose="020B0604020202020204" pitchFamily="34" charset="0"/>
              </a:rPr>
              <a:t>MMO/NRW/Marine Scot, EA &amp; SEG</a:t>
            </a:r>
            <a:r>
              <a:rPr lang="en-US" altLang="en-US" sz="2400" dirty="0">
                <a:latin typeface="Arial" panose="020B0604020202020204" pitchFamily="34" charset="0"/>
                <a:cs typeface="Arial" panose="020B0604020202020204" pitchFamily="34" charset="0"/>
              </a:rPr>
              <a:t>, Wildlife NGOs</a:t>
            </a: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214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215680" y="127000"/>
            <a:ext cx="8229600" cy="1143000"/>
          </a:xfrm>
        </p:spPr>
        <p:txBody>
          <a:bodyPr>
            <a:normAutofit/>
          </a:bodyPr>
          <a:lstStyle/>
          <a:p>
            <a:pPr eaLnBrk="1" hangingPunct="1"/>
            <a:r>
              <a:rPr lang="en-GB" altLang="en-US" sz="3600" dirty="0">
                <a:solidFill>
                  <a:srgbClr val="0000FF"/>
                </a:solidFill>
                <a:latin typeface="Copperplate Gothic Bold" panose="020E0705020206020404" pitchFamily="34" charset="0"/>
              </a:rPr>
              <a:t>Counter Pollution Roles</a:t>
            </a:r>
          </a:p>
        </p:txBody>
      </p:sp>
      <p:sp>
        <p:nvSpPr>
          <p:cNvPr id="33795" name="Rectangle 3"/>
          <p:cNvSpPr>
            <a:spLocks noGrp="1" noChangeArrowheads="1"/>
          </p:cNvSpPr>
          <p:nvPr>
            <p:ph type="body" idx="4294967295"/>
          </p:nvPr>
        </p:nvSpPr>
        <p:spPr>
          <a:xfrm>
            <a:off x="119336" y="1827213"/>
            <a:ext cx="11593288" cy="5030787"/>
          </a:xfrm>
        </p:spPr>
        <p:txBody>
          <a:bodyPr>
            <a:normAutofit/>
          </a:bodyPr>
          <a:lstStyle/>
          <a:p>
            <a:pPr marL="990600" lvl="1" indent="-533400"/>
            <a:r>
              <a:rPr lang="en-GB" altLang="en-US" u="sng" dirty="0">
                <a:latin typeface="Arial" panose="020B0604020202020204" pitchFamily="34" charset="0"/>
                <a:cs typeface="Arial" panose="020B0604020202020204" pitchFamily="34" charset="0"/>
              </a:rPr>
              <a:t>Policy and Regulation management (Continued</a:t>
            </a:r>
            <a:r>
              <a:rPr lang="en-US" altLang="en-US" u="sng" dirty="0">
                <a:latin typeface="Arial" panose="020B0604020202020204" pitchFamily="34" charset="0"/>
                <a:cs typeface="Arial" panose="020B0604020202020204" pitchFamily="34" charset="0"/>
              </a:rPr>
              <a:t>)</a:t>
            </a:r>
          </a:p>
          <a:p>
            <a:pPr marL="990600" lvl="1" indent="-533400">
              <a:buNone/>
            </a:pPr>
            <a:endParaRPr lang="en-GB" altLang="en-US" sz="1200" u="sng" dirty="0">
              <a:latin typeface="Arial" panose="020B0604020202020204" pitchFamily="34" charset="0"/>
              <a:cs typeface="Arial" panose="020B0604020202020204" pitchFamily="34" charset="0"/>
            </a:endParaRPr>
          </a:p>
          <a:p>
            <a:pPr marL="1371600" lvl="2" indent="-457200">
              <a:buFont typeface="Wingdings" panose="05000000000000000000" pitchFamily="2" charset="2"/>
              <a:buChar char="Ø"/>
            </a:pPr>
            <a:r>
              <a:rPr lang="en-GB" altLang="en-US" sz="2400" dirty="0">
                <a:latin typeface="Arial" panose="020B0604020202020204" pitchFamily="34" charset="0"/>
                <a:cs typeface="Arial" panose="020B0604020202020204" pitchFamily="34" charset="0"/>
              </a:rPr>
              <a:t>Port/Harbours &amp; Oil Handling Facilities - OPRC Planning Guidance, Assessment and Audit</a:t>
            </a:r>
          </a:p>
          <a:p>
            <a:pPr lvl="2" eaLnBrk="1" hangingPunct="1">
              <a:buFont typeface="Wingdings" panose="05000000000000000000" pitchFamily="2" charset="2"/>
              <a:buChar char="Ø"/>
            </a:pPr>
            <a:r>
              <a:rPr lang="en-US" altLang="en-US" sz="2400" dirty="0">
                <a:latin typeface="Arial" panose="020B0604020202020204" pitchFamily="34" charset="0"/>
                <a:cs typeface="Arial" panose="020B0604020202020204" pitchFamily="34" charset="0"/>
              </a:rPr>
              <a:t>   Accreditation of OPRC Trainers and Responders</a:t>
            </a:r>
          </a:p>
          <a:p>
            <a:pPr marL="1752600" lvl="3" indent="-381000"/>
            <a:r>
              <a:rPr lang="en-US" altLang="en-US" sz="2400" dirty="0">
                <a:latin typeface="Arial" panose="020B0604020202020204" pitchFamily="34" charset="0"/>
                <a:cs typeface="Arial" panose="020B0604020202020204" pitchFamily="34" charset="0"/>
              </a:rPr>
              <a:t>In co-operation with Nautical Institute as Auditor </a:t>
            </a:r>
          </a:p>
          <a:p>
            <a:pPr marL="1752600" lvl="3" indent="-381000"/>
            <a:r>
              <a:rPr lang="en-US" sz="2400" dirty="0">
                <a:latin typeface="Arial" panose="020B0604020202020204" pitchFamily="34" charset="0"/>
                <a:cs typeface="Arial" panose="020B0604020202020204" pitchFamily="34" charset="0"/>
              </a:rPr>
              <a:t>Linked to IMO Levels of training </a:t>
            </a:r>
          </a:p>
          <a:p>
            <a:pPr marL="1752600" lvl="3" indent="-381000"/>
            <a:r>
              <a:rPr lang="en-GB" sz="2400" dirty="0">
                <a:latin typeface="Arial" panose="020B0604020202020204" pitchFamily="34" charset="0"/>
                <a:cs typeface="Arial" panose="020B0604020202020204" pitchFamily="34" charset="0"/>
              </a:rPr>
              <a:t>Minimum training requirements for Ports and Harbours</a:t>
            </a:r>
            <a:endParaRPr lang="en-GB" altLang="en-US" sz="2400" dirty="0">
              <a:latin typeface="Arial" panose="020B0604020202020204" pitchFamily="34" charset="0"/>
              <a:cs typeface="Arial" panose="020B0604020202020204" pitchFamily="34" charset="0"/>
            </a:endParaRPr>
          </a:p>
          <a:p>
            <a:pPr marL="1371600" lvl="2" indent="-457200">
              <a:buFont typeface="Wingdings" panose="05000000000000000000" pitchFamily="2" charset="2"/>
              <a:buChar char="Ø"/>
            </a:pPr>
            <a:r>
              <a:rPr lang="en-GB" altLang="ja-JP" sz="2400" dirty="0">
                <a:latin typeface="Arial" panose="020B0604020202020204" pitchFamily="34" charset="0"/>
                <a:ea typeface="MS PGothic" panose="020B0600070205080204" pitchFamily="34" charset="-128"/>
                <a:cs typeface="Arial" panose="020B0604020202020204" pitchFamily="34" charset="0"/>
              </a:rPr>
              <a:t>Local Authority Contingency Planning – advisory </a:t>
            </a:r>
            <a:endParaRPr lang="en-GB" altLang="en-US" sz="2400" dirty="0">
              <a:latin typeface="Arial" panose="020B0604020202020204" pitchFamily="34" charset="0"/>
              <a:cs typeface="Arial" panose="020B0604020202020204" pitchFamily="34" charset="0"/>
            </a:endParaRPr>
          </a:p>
          <a:p>
            <a:pPr marL="1371600" lvl="2" indent="-457200">
              <a:buFont typeface="Wingdings" panose="05000000000000000000" pitchFamily="2" charset="2"/>
              <a:buChar char="Ø"/>
            </a:pPr>
            <a:r>
              <a:rPr lang="en-GB" altLang="en-US" sz="2400" dirty="0">
                <a:latin typeface="Arial" panose="020B0604020202020204" pitchFamily="34" charset="0"/>
                <a:cs typeface="Arial" panose="020B0604020202020204" pitchFamily="34" charset="0"/>
              </a:rPr>
              <a:t>Offshore</a:t>
            </a:r>
            <a:r>
              <a:rPr lang="en-US" altLang="en-US" sz="2400"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OPEP Assessment – support to OPRED</a:t>
            </a:r>
          </a:p>
          <a:p>
            <a:pPr marL="1371600" lvl="2" indent="-457200">
              <a:buFont typeface="Wingdings" panose="05000000000000000000" pitchFamily="2" charset="2"/>
              <a:buChar char="Ø"/>
            </a:pPr>
            <a:r>
              <a:rPr lang="en-GB" altLang="en-US" sz="2400" dirty="0">
                <a:latin typeface="Arial" panose="020B0604020202020204" pitchFamily="34" charset="0"/>
                <a:cs typeface="Arial" panose="020B0604020202020204" pitchFamily="34" charset="0"/>
              </a:rPr>
              <a:t>Claims management and Cost Recovery</a:t>
            </a:r>
          </a:p>
        </p:txBody>
      </p:sp>
    </p:spTree>
    <p:extLst>
      <p:ext uri="{BB962C8B-B14F-4D97-AF65-F5344CB8AC3E}">
        <p14:creationId xmlns:p14="http://schemas.microsoft.com/office/powerpoint/2010/main" val="3253603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474913" y="125413"/>
            <a:ext cx="8229600" cy="1143000"/>
          </a:xfrm>
        </p:spPr>
        <p:txBody>
          <a:bodyPr>
            <a:normAutofit/>
          </a:bodyPr>
          <a:lstStyle/>
          <a:p>
            <a:pPr eaLnBrk="1" hangingPunct="1"/>
            <a:r>
              <a:rPr lang="en-GB" altLang="en-US" sz="3600" dirty="0">
                <a:solidFill>
                  <a:srgbClr val="0000FF"/>
                </a:solidFill>
                <a:latin typeface="Copperplate Gothic Bold" panose="020E0705020206020404" pitchFamily="34" charset="0"/>
              </a:rPr>
              <a:t>Counter Pollution Roles</a:t>
            </a:r>
          </a:p>
        </p:txBody>
      </p:sp>
      <p:sp>
        <p:nvSpPr>
          <p:cNvPr id="34819" name="Rectangle 3"/>
          <p:cNvSpPr>
            <a:spLocks noGrp="1" noChangeArrowheads="1"/>
          </p:cNvSpPr>
          <p:nvPr>
            <p:ph idx="1"/>
          </p:nvPr>
        </p:nvSpPr>
        <p:spPr>
          <a:xfrm>
            <a:off x="1127448" y="1844824"/>
            <a:ext cx="10585176" cy="4525962"/>
          </a:xfrm>
        </p:spPr>
        <p:txBody>
          <a:bodyPr>
            <a:noAutofit/>
          </a:bodyPr>
          <a:lstStyle/>
          <a:p>
            <a:pPr lvl="1" eaLnBrk="1" hangingPunct="1"/>
            <a:r>
              <a:rPr lang="en-GB" altLang="en-US" u="sng" dirty="0">
                <a:latin typeface="Arial" panose="020B0604020202020204" pitchFamily="34" charset="0"/>
                <a:cs typeface="Arial" panose="020B0604020202020204" pitchFamily="34" charset="0"/>
              </a:rPr>
              <a:t>Operations Management:</a:t>
            </a:r>
          </a:p>
          <a:p>
            <a:pPr marL="457200" lvl="1" indent="0" eaLnBrk="1" hangingPunct="1">
              <a:buNone/>
            </a:pPr>
            <a:endParaRPr lang="en-GB" altLang="en-US" sz="1200" u="sng" dirty="0">
              <a:latin typeface="Arial" panose="020B0604020202020204" pitchFamily="34" charset="0"/>
              <a:cs typeface="Arial" panose="020B0604020202020204" pitchFamily="34" charset="0"/>
            </a:endParaRPr>
          </a:p>
          <a:p>
            <a:pPr lvl="2" eaLnBrk="1" hangingPunct="1">
              <a:buFont typeface="Wingdings" panose="05000000000000000000" pitchFamily="2" charset="2"/>
              <a:buChar char="Ø"/>
            </a:pPr>
            <a:r>
              <a:rPr lang="en-GB" altLang="en-US" sz="2400" dirty="0">
                <a:latin typeface="Arial" panose="020B0604020202020204" pitchFamily="34" charset="0"/>
                <a:cs typeface="Arial" panose="020B0604020202020204" pitchFamily="34" charset="0"/>
              </a:rPr>
              <a:t>  24/7 Incident response:-</a:t>
            </a:r>
          </a:p>
          <a:p>
            <a:pPr lvl="3" eaLnBrk="1" hangingPunct="1">
              <a:buFontTx/>
              <a:buChar char="o"/>
            </a:pPr>
            <a:r>
              <a:rPr lang="en-GB" altLang="en-US" sz="2400" dirty="0">
                <a:latin typeface="Arial" panose="020B0604020202020204" pitchFamily="34" charset="0"/>
                <a:cs typeface="Arial" panose="020B0604020202020204" pitchFamily="34" charset="0"/>
              </a:rPr>
              <a:t> Marine Response Centre</a:t>
            </a:r>
          </a:p>
          <a:p>
            <a:pPr lvl="3" eaLnBrk="1" hangingPunct="1">
              <a:buFontTx/>
              <a:buChar char="o"/>
            </a:pPr>
            <a:r>
              <a:rPr lang="en-GB" altLang="en-US" sz="2400" dirty="0">
                <a:latin typeface="Arial" panose="020B0604020202020204" pitchFamily="34" charset="0"/>
                <a:cs typeface="Arial" panose="020B0604020202020204" pitchFamily="34" charset="0"/>
              </a:rPr>
              <a:t> Aircraft Surveillance and Spraying</a:t>
            </a:r>
          </a:p>
          <a:p>
            <a:pPr lvl="3" eaLnBrk="1" hangingPunct="1">
              <a:buFontTx/>
              <a:buChar char="o"/>
            </a:pPr>
            <a:r>
              <a:rPr lang="en-GB" altLang="en-US" sz="2400" dirty="0">
                <a:latin typeface="Arial" panose="020B0604020202020204" pitchFamily="34" charset="0"/>
                <a:cs typeface="Arial" panose="020B0604020202020204" pitchFamily="34" charset="0"/>
              </a:rPr>
              <a:t> Marine Environmental &amp; Technical support</a:t>
            </a:r>
          </a:p>
          <a:p>
            <a:pPr lvl="3" eaLnBrk="1" hangingPunct="1">
              <a:buFontTx/>
              <a:buChar char="o"/>
            </a:pPr>
            <a:r>
              <a:rPr lang="en-GB" altLang="en-US" sz="2400" dirty="0">
                <a:latin typeface="Arial" panose="020B0604020202020204" pitchFamily="34" charset="0"/>
                <a:cs typeface="Arial" panose="020B0604020202020204" pitchFamily="34" charset="0"/>
              </a:rPr>
              <a:t> Support to other response orgs (</a:t>
            </a:r>
            <a:r>
              <a:rPr lang="en-GB" altLang="en-US" sz="2400" dirty="0" err="1">
                <a:latin typeface="Arial" panose="020B0604020202020204" pitchFamily="34" charset="0"/>
                <a:cs typeface="Arial" panose="020B0604020202020204" pitchFamily="34" charset="0"/>
              </a:rPr>
              <a:t>incl</a:t>
            </a:r>
            <a:r>
              <a:rPr lang="en-GB" altLang="en-US" sz="2400" dirty="0">
                <a:latin typeface="Arial" panose="020B0604020202020204" pitchFamily="34" charset="0"/>
                <a:cs typeface="Arial" panose="020B0604020202020204" pitchFamily="34" charset="0"/>
              </a:rPr>
              <a:t> Resources)</a:t>
            </a:r>
          </a:p>
          <a:p>
            <a:pPr lvl="3" eaLnBrk="1" hangingPunct="1">
              <a:buFontTx/>
              <a:buChar char="o"/>
            </a:pPr>
            <a:r>
              <a:rPr lang="en-GB" altLang="en-US" sz="2400" dirty="0">
                <a:latin typeface="Arial" panose="020B0604020202020204" pitchFamily="34" charset="0"/>
                <a:cs typeface="Arial" panose="020B0604020202020204" pitchFamily="34" charset="0"/>
              </a:rPr>
              <a:t> ETV / Coastguard Agreement on Salvage and Towage (CAST)</a:t>
            </a:r>
          </a:p>
          <a:p>
            <a:pPr lvl="3" eaLnBrk="1" hangingPunct="1">
              <a:buFontTx/>
              <a:buChar char="o"/>
            </a:pPr>
            <a:r>
              <a:rPr lang="en-GB" altLang="en-US" sz="2400" dirty="0">
                <a:latin typeface="Arial" panose="020B0604020202020204" pitchFamily="34" charset="0"/>
                <a:cs typeface="Arial" panose="020B0604020202020204" pitchFamily="34" charset="0"/>
              </a:rPr>
              <a:t> Fate of Oil Modelling</a:t>
            </a:r>
            <a:r>
              <a:rPr lang="en-US" altLang="en-US" sz="2400" dirty="0">
                <a:latin typeface="Arial" panose="020B0604020202020204" pitchFamily="34" charset="0"/>
                <a:cs typeface="Arial" panose="020B0604020202020204" pitchFamily="34" charset="0"/>
              </a:rPr>
              <a:t> / HNS testing</a:t>
            </a:r>
            <a:r>
              <a:rPr lang="en-GB" altLang="en-US" sz="2400" dirty="0">
                <a:latin typeface="Arial" panose="020B0604020202020204" pitchFamily="34" charset="0"/>
                <a:cs typeface="Arial" panose="020B0604020202020204" pitchFamily="34" charset="0"/>
              </a:rPr>
              <a:t> </a:t>
            </a:r>
          </a:p>
          <a:p>
            <a:pPr lvl="3" eaLnBrk="1" hangingPunct="1">
              <a:buFontTx/>
              <a:buChar char="o"/>
            </a:pPr>
            <a:r>
              <a:rPr lang="en-GB" altLang="en-US" sz="2400" dirty="0">
                <a:latin typeface="Arial" panose="020B0604020202020204" pitchFamily="34" charset="0"/>
                <a:cs typeface="Arial" panose="020B0604020202020204" pitchFamily="34" charset="0"/>
              </a:rPr>
              <a:t> Places of Refuge</a:t>
            </a:r>
          </a:p>
          <a:p>
            <a:pPr lvl="2" eaLnBrk="1" hangingPunct="1">
              <a:buFont typeface="Wingdings" panose="05000000000000000000" pitchFamily="2" charset="2"/>
              <a:buChar char="Ø"/>
            </a:pPr>
            <a:r>
              <a:rPr lang="en-GB" altLang="en-US" sz="2400" dirty="0">
                <a:latin typeface="Arial" panose="020B0604020202020204" pitchFamily="34" charset="0"/>
                <a:cs typeface="Arial" panose="020B0604020202020204" pitchFamily="34" charset="0"/>
              </a:rPr>
              <a:t>  Ship to ship Transfer </a:t>
            </a:r>
          </a:p>
        </p:txBody>
      </p:sp>
    </p:spTree>
    <p:extLst>
      <p:ext uri="{BB962C8B-B14F-4D97-AF65-F5344CB8AC3E}">
        <p14:creationId xmlns:p14="http://schemas.microsoft.com/office/powerpoint/2010/main" val="1209812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22838" y="2487164"/>
            <a:ext cx="3024361" cy="3888457"/>
            <a:chOff x="2771775" y="1628775"/>
            <a:chExt cx="3068638" cy="4321175"/>
          </a:xfrm>
        </p:grpSpPr>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1775" y="1628775"/>
              <a:ext cx="3068638"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Oval 4"/>
            <p:cNvSpPr>
              <a:spLocks noChangeArrowheads="1"/>
            </p:cNvSpPr>
            <p:nvPr/>
          </p:nvSpPr>
          <p:spPr bwMode="auto">
            <a:xfrm>
              <a:off x="4427538" y="2060575"/>
              <a:ext cx="431800" cy="431800"/>
            </a:xfrm>
            <a:prstGeom prst="ellipse">
              <a:avLst/>
            </a:prstGeom>
            <a:solidFill>
              <a:srgbClr val="FFFFFF"/>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Oval 5"/>
            <p:cNvSpPr>
              <a:spLocks noChangeArrowheads="1"/>
            </p:cNvSpPr>
            <p:nvPr/>
          </p:nvSpPr>
          <p:spPr bwMode="auto">
            <a:xfrm>
              <a:off x="4500563" y="2133600"/>
              <a:ext cx="287337" cy="287338"/>
            </a:xfrm>
            <a:prstGeom prst="ellipse">
              <a:avLst/>
            </a:prstGeom>
            <a:solidFill>
              <a:srgbClr val="FFFFFF"/>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Oval 6"/>
            <p:cNvSpPr>
              <a:spLocks noChangeArrowheads="1"/>
            </p:cNvSpPr>
            <p:nvPr/>
          </p:nvSpPr>
          <p:spPr bwMode="auto">
            <a:xfrm>
              <a:off x="4572000" y="2205038"/>
              <a:ext cx="144463" cy="144462"/>
            </a:xfrm>
            <a:prstGeom prst="ellipse">
              <a:avLst/>
            </a:prstGeom>
            <a:solidFill>
              <a:srgbClr val="FB3E03"/>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92161" name="Title 1"/>
          <p:cNvSpPr>
            <a:spLocks noGrp="1"/>
          </p:cNvSpPr>
          <p:nvPr>
            <p:ph type="title"/>
          </p:nvPr>
        </p:nvSpPr>
        <p:spPr>
          <a:xfrm>
            <a:off x="4841214" y="116500"/>
            <a:ext cx="1902858" cy="1143000"/>
          </a:xfrm>
        </p:spPr>
        <p:txBody>
          <a:bodyPr>
            <a:normAutofit/>
          </a:bodyPr>
          <a:lstStyle/>
          <a:p>
            <a:pPr eaLnBrk="1" hangingPunct="1"/>
            <a:r>
              <a:rPr lang="en-GB" sz="3600" dirty="0" err="1">
                <a:solidFill>
                  <a:srgbClr val="0000FF"/>
                </a:solidFill>
                <a:latin typeface="Copperplate Gothic Bold" panose="020E0705020206020404" pitchFamily="34" charset="0"/>
              </a:rPr>
              <a:t>Braer</a:t>
            </a:r>
            <a:endParaRPr lang="en-GB" sz="3600" dirty="0">
              <a:solidFill>
                <a:srgbClr val="0000FF"/>
              </a:solidFill>
              <a:latin typeface="Copperplate Gothic Bold" panose="020E0705020206020404" pitchFamily="34" charset="0"/>
            </a:endParaRPr>
          </a:p>
        </p:txBody>
      </p:sp>
      <p:sp>
        <p:nvSpPr>
          <p:cNvPr id="92162" name="Content Placeholder 2"/>
          <p:cNvSpPr>
            <a:spLocks noGrp="1"/>
          </p:cNvSpPr>
          <p:nvPr>
            <p:ph idx="1"/>
          </p:nvPr>
        </p:nvSpPr>
        <p:spPr>
          <a:xfrm>
            <a:off x="3935760" y="1304061"/>
            <a:ext cx="4464050" cy="2052931"/>
          </a:xfrm>
        </p:spPr>
        <p:txBody>
          <a:bodyPr>
            <a:normAutofit lnSpcReduction="10000"/>
          </a:bodyPr>
          <a:lstStyle/>
          <a:p>
            <a:pPr eaLnBrk="1" hangingPunct="1"/>
            <a:r>
              <a:rPr lang="en-GB" sz="1800" dirty="0">
                <a:latin typeface="Arial" panose="020B0604020202020204" pitchFamily="34" charset="0"/>
                <a:cs typeface="Arial" panose="020B0604020202020204" pitchFamily="34" charset="0"/>
              </a:rPr>
              <a:t>5 January 1993</a:t>
            </a:r>
          </a:p>
          <a:p>
            <a:pPr eaLnBrk="1" hangingPunct="1"/>
            <a:r>
              <a:rPr lang="en-GB" sz="1800" dirty="0" err="1">
                <a:solidFill>
                  <a:schemeClr val="tx2"/>
                </a:solidFill>
                <a:latin typeface="Arial" panose="020B0604020202020204" pitchFamily="34" charset="0"/>
                <a:cs typeface="Arial" panose="020B0604020202020204" pitchFamily="34" charset="0"/>
              </a:rPr>
              <a:t>Enroute</a:t>
            </a:r>
            <a:r>
              <a:rPr lang="en-GB" sz="1800" dirty="0">
                <a:solidFill>
                  <a:schemeClr val="tx2"/>
                </a:solidFill>
                <a:latin typeface="Arial" panose="020B0604020202020204" pitchFamily="34" charset="0"/>
                <a:cs typeface="Arial" panose="020B0604020202020204" pitchFamily="34" charset="0"/>
              </a:rPr>
              <a:t> to Quebec</a:t>
            </a:r>
          </a:p>
          <a:p>
            <a:pPr eaLnBrk="1" hangingPunct="1"/>
            <a:r>
              <a:rPr lang="en-GB" sz="1800" dirty="0">
                <a:solidFill>
                  <a:schemeClr val="tx2"/>
                </a:solidFill>
                <a:latin typeface="Arial" panose="020B0604020202020204" pitchFamily="34" charset="0"/>
                <a:cs typeface="Arial" panose="020B0604020202020204" pitchFamily="34" charset="0"/>
              </a:rPr>
              <a:t>Suffered engine failure</a:t>
            </a:r>
          </a:p>
          <a:p>
            <a:pPr eaLnBrk="1" hangingPunct="1"/>
            <a:r>
              <a:rPr lang="en-GB" sz="1800" dirty="0">
                <a:solidFill>
                  <a:schemeClr val="tx2"/>
                </a:solidFill>
                <a:latin typeface="Arial" panose="020B0604020202020204" pitchFamily="34" charset="0"/>
                <a:cs typeface="Arial" panose="020B0604020202020204" pitchFamily="34" charset="0"/>
              </a:rPr>
              <a:t>Grounded at </a:t>
            </a:r>
            <a:r>
              <a:rPr lang="en-GB" sz="1800" dirty="0" err="1">
                <a:solidFill>
                  <a:schemeClr val="tx2"/>
                </a:solidFill>
                <a:latin typeface="Arial" panose="020B0604020202020204" pitchFamily="34" charset="0"/>
                <a:cs typeface="Arial" panose="020B0604020202020204" pitchFamily="34" charset="0"/>
              </a:rPr>
              <a:t>Quendale</a:t>
            </a:r>
            <a:r>
              <a:rPr lang="en-GB" sz="1800" dirty="0">
                <a:solidFill>
                  <a:schemeClr val="tx2"/>
                </a:solidFill>
                <a:latin typeface="Arial" panose="020B0604020202020204" pitchFamily="34" charset="0"/>
                <a:cs typeface="Arial" panose="020B0604020202020204" pitchFamily="34" charset="0"/>
              </a:rPr>
              <a:t>, Shetland Islands</a:t>
            </a:r>
          </a:p>
          <a:p>
            <a:pPr eaLnBrk="1" hangingPunct="1"/>
            <a:r>
              <a:rPr lang="en-GB" sz="1800" dirty="0">
                <a:solidFill>
                  <a:schemeClr val="tx2"/>
                </a:solidFill>
                <a:latin typeface="Arial" panose="020B0604020202020204" pitchFamily="34" charset="0"/>
                <a:cs typeface="Arial" panose="020B0604020202020204" pitchFamily="34" charset="0"/>
              </a:rPr>
              <a:t>Spilled 85,000 tonnes </a:t>
            </a:r>
            <a:r>
              <a:rPr lang="en-GB" sz="1800" dirty="0" err="1">
                <a:solidFill>
                  <a:schemeClr val="tx2"/>
                </a:solidFill>
                <a:latin typeface="Arial" panose="020B0604020202020204" pitchFamily="34" charset="0"/>
                <a:cs typeface="Arial" panose="020B0604020202020204" pitchFamily="34" charset="0"/>
              </a:rPr>
              <a:t>Gulfax</a:t>
            </a:r>
            <a:r>
              <a:rPr lang="en-GB" sz="1800" dirty="0">
                <a:solidFill>
                  <a:schemeClr val="tx2"/>
                </a:solidFill>
                <a:latin typeface="Arial" panose="020B0604020202020204" pitchFamily="34" charset="0"/>
                <a:cs typeface="Arial" panose="020B0604020202020204" pitchFamily="34" charset="0"/>
              </a:rPr>
              <a:t> crude oil</a:t>
            </a:r>
          </a:p>
          <a:p>
            <a:pPr eaLnBrk="1" hangingPunct="1"/>
            <a:endParaRPr lang="en-GB" sz="1800" dirty="0">
              <a:latin typeface="Arial" panose="020B0604020202020204" pitchFamily="34" charset="0"/>
              <a:cs typeface="Arial" panose="020B0604020202020204" pitchFamily="34" charset="0"/>
            </a:endParaRPr>
          </a:p>
        </p:txBody>
      </p:sp>
      <p:pic>
        <p:nvPicPr>
          <p:cNvPr id="5" name="Picture 18" descr="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883" y="3429000"/>
            <a:ext cx="5077783" cy="2741000"/>
          </a:xfrm>
          <a:prstGeom prst="rect">
            <a:avLst/>
          </a:prstGeom>
          <a:noFill/>
          <a:ln>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7397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55" name="Rectangle 21"/>
          <p:cNvSpPr>
            <a:spLocks noChangeArrowheads="1"/>
          </p:cNvSpPr>
          <p:nvPr/>
        </p:nvSpPr>
        <p:spPr bwMode="auto">
          <a:xfrm>
            <a:off x="2064470" y="1124744"/>
            <a:ext cx="6388524"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a:spcBef>
                <a:spcPct val="20000"/>
              </a:spcBef>
              <a:buChar char="»"/>
              <a:defRPr sz="2000">
                <a:solidFill>
                  <a:schemeClr val="tx1"/>
                </a:solidFill>
                <a:latin typeface="Arial" panose="020B0604020202020204" pitchFamily="34" charset="0"/>
              </a:defRPr>
            </a:lvl5pPr>
            <a:lvl6pPr eaLnBrk="0" fontAlgn="base" hangingPunct="0">
              <a:spcBef>
                <a:spcPct val="20000"/>
              </a:spcBef>
              <a:spcAft>
                <a:spcPct val="0"/>
              </a:spcAft>
              <a:buChar char="»"/>
              <a:defRPr sz="2000">
                <a:solidFill>
                  <a:schemeClr val="tx1"/>
                </a:solidFill>
                <a:latin typeface="Arial" panose="020B0604020202020204" pitchFamily="34" charset="0"/>
              </a:defRPr>
            </a:lvl6pPr>
            <a:lvl7pPr eaLnBrk="0" fontAlgn="base" hangingPunct="0">
              <a:spcBef>
                <a:spcPct val="20000"/>
              </a:spcBef>
              <a:spcAft>
                <a:spcPct val="0"/>
              </a:spcAft>
              <a:buChar char="»"/>
              <a:defRPr sz="2000">
                <a:solidFill>
                  <a:schemeClr val="tx1"/>
                </a:solidFill>
                <a:latin typeface="Arial" panose="020B0604020202020204" pitchFamily="34" charset="0"/>
              </a:defRPr>
            </a:lvl7pPr>
            <a:lvl8pPr eaLnBrk="0" fontAlgn="base" hangingPunct="0">
              <a:spcBef>
                <a:spcPct val="20000"/>
              </a:spcBef>
              <a:spcAft>
                <a:spcPct val="0"/>
              </a:spcAft>
              <a:buChar char="»"/>
              <a:defRPr sz="2000">
                <a:solidFill>
                  <a:schemeClr val="tx1"/>
                </a:solidFill>
                <a:latin typeface="Arial" panose="020B0604020202020204" pitchFamily="34" charset="0"/>
              </a:defRPr>
            </a:lvl8pPr>
            <a:lvl9pPr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None/>
            </a:pPr>
            <a:r>
              <a:rPr lang="en-GB" altLang="en-US" sz="2000" dirty="0">
                <a:solidFill>
                  <a:srgbClr val="000000"/>
                </a:solidFill>
              </a:rPr>
              <a:t>        </a:t>
            </a:r>
            <a:r>
              <a:rPr lang="en-GB" altLang="en-US" sz="2000" u="sng" dirty="0">
                <a:solidFill>
                  <a:srgbClr val="000000"/>
                </a:solidFill>
              </a:rPr>
              <a:t>National Resources Management</a:t>
            </a:r>
          </a:p>
          <a:p>
            <a:pPr lvl="1">
              <a:spcBef>
                <a:spcPct val="0"/>
              </a:spcBef>
              <a:buFont typeface="Arial" panose="020B0604020202020204" pitchFamily="34" charset="0"/>
              <a:buNone/>
            </a:pPr>
            <a:endParaRPr lang="en-GB" altLang="en-US" sz="2000" u="sng" dirty="0">
              <a:solidFill>
                <a:srgbClr val="000000"/>
              </a:solidFill>
            </a:endParaRPr>
          </a:p>
          <a:p>
            <a:pPr marL="1257300" lvl="2" indent="-342900">
              <a:spcBef>
                <a:spcPct val="0"/>
              </a:spcBef>
              <a:buFont typeface="Arial" panose="020B0604020202020204" pitchFamily="34" charset="0"/>
              <a:buChar char="•"/>
            </a:pPr>
            <a:r>
              <a:rPr lang="en-GB" altLang="en-US" sz="2000" dirty="0">
                <a:solidFill>
                  <a:srgbClr val="FF3300"/>
                </a:solidFill>
              </a:rPr>
              <a:t>ETV: Orkney</a:t>
            </a:r>
          </a:p>
          <a:p>
            <a:pPr lvl="1">
              <a:spcBef>
                <a:spcPct val="0"/>
              </a:spcBef>
              <a:buFont typeface="Wingdings" panose="05000000000000000000" pitchFamily="2" charset="2"/>
              <a:buChar char="Ø"/>
            </a:pPr>
            <a:endParaRPr lang="en-GB" altLang="en-US" sz="1200" dirty="0">
              <a:solidFill>
                <a:srgbClr val="FF3300"/>
              </a:solidFill>
            </a:endParaRPr>
          </a:p>
          <a:p>
            <a:pPr marL="1257300" lvl="2" indent="-342900">
              <a:spcBef>
                <a:spcPct val="0"/>
              </a:spcBef>
            </a:pPr>
            <a:r>
              <a:rPr lang="en-GB" altLang="en-US" sz="2000" dirty="0">
                <a:solidFill>
                  <a:srgbClr val="000000"/>
                </a:solidFill>
              </a:rPr>
              <a:t>Equipment: Dundee / Barnsley </a:t>
            </a:r>
          </a:p>
          <a:p>
            <a:pPr lvl="1">
              <a:spcBef>
                <a:spcPct val="0"/>
              </a:spcBef>
              <a:buFont typeface="Wingdings" panose="05000000000000000000" pitchFamily="2" charset="2"/>
              <a:buNone/>
            </a:pPr>
            <a:r>
              <a:rPr lang="en-GB" altLang="en-US" sz="2000" dirty="0">
                <a:solidFill>
                  <a:srgbClr val="000000"/>
                </a:solidFill>
              </a:rPr>
              <a:t>                        Bristol</a:t>
            </a:r>
          </a:p>
          <a:p>
            <a:pPr lvl="2">
              <a:spcBef>
                <a:spcPct val="0"/>
              </a:spcBef>
              <a:buNone/>
            </a:pPr>
            <a:endParaRPr lang="en-GB" altLang="en-US" sz="1200" dirty="0">
              <a:solidFill>
                <a:srgbClr val="000000"/>
              </a:solidFill>
            </a:endParaRPr>
          </a:p>
          <a:p>
            <a:pPr marL="1257300" lvl="2" indent="-342900">
              <a:spcBef>
                <a:spcPct val="0"/>
              </a:spcBef>
            </a:pPr>
            <a:r>
              <a:rPr lang="en-GB" altLang="en-US" sz="2000" dirty="0">
                <a:solidFill>
                  <a:srgbClr val="FF9900"/>
                </a:solidFill>
              </a:rPr>
              <a:t>Dispersant:</a:t>
            </a:r>
          </a:p>
          <a:p>
            <a:pPr lvl="3">
              <a:spcBef>
                <a:spcPct val="0"/>
              </a:spcBef>
              <a:buFont typeface="Arial" panose="020B0604020202020204" pitchFamily="34" charset="0"/>
              <a:buChar char="–"/>
            </a:pPr>
            <a:r>
              <a:rPr lang="en-GB" altLang="en-US" dirty="0">
                <a:solidFill>
                  <a:srgbClr val="FF9900"/>
                </a:solidFill>
              </a:rPr>
              <a:t> </a:t>
            </a:r>
            <a:r>
              <a:rPr lang="en-GB" altLang="en-US" sz="1800" dirty="0">
                <a:solidFill>
                  <a:srgbClr val="FF9900"/>
                </a:solidFill>
              </a:rPr>
              <a:t>East Midlands</a:t>
            </a:r>
          </a:p>
          <a:p>
            <a:pPr lvl="3">
              <a:spcBef>
                <a:spcPct val="0"/>
              </a:spcBef>
              <a:buFont typeface="Arial" panose="020B0604020202020204" pitchFamily="34" charset="0"/>
              <a:buChar char="–"/>
            </a:pPr>
            <a:r>
              <a:rPr lang="en-GB" altLang="en-US" sz="1800" dirty="0">
                <a:solidFill>
                  <a:srgbClr val="FF9900"/>
                </a:solidFill>
              </a:rPr>
              <a:t> Glasgow</a:t>
            </a:r>
          </a:p>
          <a:p>
            <a:pPr lvl="3">
              <a:spcBef>
                <a:spcPct val="0"/>
              </a:spcBef>
              <a:buFont typeface="Arial" panose="020B0604020202020204" pitchFamily="34" charset="0"/>
              <a:buChar char="–"/>
            </a:pPr>
            <a:r>
              <a:rPr lang="en-GB" altLang="en-US" sz="1800" dirty="0">
                <a:solidFill>
                  <a:srgbClr val="FF9900"/>
                </a:solidFill>
              </a:rPr>
              <a:t> Belfast</a:t>
            </a:r>
          </a:p>
          <a:p>
            <a:pPr lvl="3">
              <a:spcBef>
                <a:spcPct val="0"/>
              </a:spcBef>
              <a:buFont typeface="Arial" panose="020B0604020202020204" pitchFamily="34" charset="0"/>
              <a:buChar char="–"/>
            </a:pPr>
            <a:r>
              <a:rPr lang="en-GB" altLang="en-US" sz="1800" dirty="0">
                <a:solidFill>
                  <a:srgbClr val="FF9900"/>
                </a:solidFill>
              </a:rPr>
              <a:t> Milford Haven</a:t>
            </a:r>
          </a:p>
          <a:p>
            <a:pPr lvl="3">
              <a:spcBef>
                <a:spcPct val="0"/>
              </a:spcBef>
              <a:buFont typeface="Arial" panose="020B0604020202020204" pitchFamily="34" charset="0"/>
              <a:buChar char="–"/>
            </a:pPr>
            <a:r>
              <a:rPr lang="en-GB" altLang="en-US" sz="1800" dirty="0">
                <a:solidFill>
                  <a:srgbClr val="FF9900"/>
                </a:solidFill>
              </a:rPr>
              <a:t> Isle of Lewis</a:t>
            </a:r>
          </a:p>
          <a:p>
            <a:pPr lvl="3">
              <a:spcBef>
                <a:spcPct val="0"/>
              </a:spcBef>
              <a:buFont typeface="Arial" panose="020B0604020202020204" pitchFamily="34" charset="0"/>
              <a:buChar char="–"/>
            </a:pPr>
            <a:r>
              <a:rPr lang="en-GB" altLang="en-US" sz="1800" dirty="0">
                <a:solidFill>
                  <a:srgbClr val="FF9900"/>
                </a:solidFill>
              </a:rPr>
              <a:t> Shetland</a:t>
            </a:r>
          </a:p>
          <a:p>
            <a:pPr lvl="2">
              <a:spcBef>
                <a:spcPct val="0"/>
              </a:spcBef>
              <a:buNone/>
            </a:pPr>
            <a:endParaRPr lang="en-GB" altLang="en-US" sz="2000" dirty="0">
              <a:solidFill>
                <a:srgbClr val="FF9900"/>
              </a:solidFill>
            </a:endParaRPr>
          </a:p>
          <a:p>
            <a:pPr marL="1257300" lvl="2" indent="-342900">
              <a:spcBef>
                <a:spcPct val="0"/>
              </a:spcBef>
            </a:pPr>
            <a:r>
              <a:rPr lang="en-GB" altLang="en-US" sz="2000" dirty="0">
                <a:solidFill>
                  <a:srgbClr val="FF00FF"/>
                </a:solidFill>
              </a:rPr>
              <a:t>Ae Surveillance (Doncaster) </a:t>
            </a:r>
          </a:p>
          <a:p>
            <a:pPr lvl="2">
              <a:spcBef>
                <a:spcPct val="0"/>
              </a:spcBef>
              <a:buNone/>
            </a:pPr>
            <a:r>
              <a:rPr lang="en-GB" altLang="en-US" sz="2000" dirty="0">
                <a:solidFill>
                  <a:srgbClr val="FF00FF"/>
                </a:solidFill>
              </a:rPr>
              <a:t>     Ae Spray (E </a:t>
            </a:r>
            <a:r>
              <a:rPr lang="en-GB" altLang="en-US" sz="2000" dirty="0" err="1">
                <a:solidFill>
                  <a:srgbClr val="FF00FF"/>
                </a:solidFill>
              </a:rPr>
              <a:t>Mids</a:t>
            </a:r>
            <a:r>
              <a:rPr lang="en-GB" altLang="en-US" sz="2000" dirty="0">
                <a:solidFill>
                  <a:srgbClr val="FF00FF"/>
                </a:solidFill>
              </a:rPr>
              <a:t> &amp; Doncaster)</a:t>
            </a:r>
            <a:endParaRPr lang="en-GB" altLang="en-US" sz="2000" dirty="0">
              <a:solidFill>
                <a:srgbClr val="FF9900"/>
              </a:solidFill>
            </a:endParaRPr>
          </a:p>
          <a:p>
            <a:pPr eaLnBrk="0" hangingPunct="0">
              <a:spcBef>
                <a:spcPct val="0"/>
              </a:spcBef>
              <a:buFontTx/>
              <a:buNone/>
            </a:pPr>
            <a:endParaRPr lang="en-GB" altLang="en-US" sz="2000" dirty="0">
              <a:solidFill>
                <a:srgbClr val="000000"/>
              </a:solidFill>
            </a:endParaRPr>
          </a:p>
          <a:p>
            <a:pPr>
              <a:spcBef>
                <a:spcPct val="0"/>
              </a:spcBef>
              <a:buFontTx/>
              <a:buNone/>
            </a:pPr>
            <a:endParaRPr lang="en-GB" altLang="en-US" sz="2000" dirty="0">
              <a:solidFill>
                <a:srgbClr val="000000"/>
              </a:solidFill>
            </a:endParaRPr>
          </a:p>
          <a:p>
            <a:pPr>
              <a:spcBef>
                <a:spcPct val="0"/>
              </a:spcBef>
              <a:buFontTx/>
              <a:buNone/>
            </a:pPr>
            <a:endParaRPr lang="en-GB" altLang="en-US" sz="2000" dirty="0">
              <a:solidFill>
                <a:srgbClr val="000000"/>
              </a:solidFill>
            </a:endParaRPr>
          </a:p>
        </p:txBody>
      </p:sp>
      <p:sp>
        <p:nvSpPr>
          <p:cNvPr id="35842" name="Rectangle 2"/>
          <p:cNvSpPr>
            <a:spLocks noGrp="1" noChangeArrowheads="1"/>
          </p:cNvSpPr>
          <p:nvPr>
            <p:ph type="title"/>
          </p:nvPr>
        </p:nvSpPr>
        <p:spPr>
          <a:xfrm>
            <a:off x="2711624" y="125760"/>
            <a:ext cx="7200900" cy="1143000"/>
          </a:xfrm>
        </p:spPr>
        <p:txBody>
          <a:bodyPr>
            <a:normAutofit fontScale="90000"/>
          </a:bodyPr>
          <a:lstStyle/>
          <a:p>
            <a:pPr algn="ctr" eaLnBrk="1" hangingPunct="1"/>
            <a:r>
              <a:rPr lang="en-GB" altLang="en-US" sz="4000" dirty="0">
                <a:solidFill>
                  <a:srgbClr val="0000FF"/>
                </a:solidFill>
                <a:latin typeface="Copperplate Gothic Bold" panose="020E0705020206020404" pitchFamily="34" charset="0"/>
              </a:rPr>
              <a:t>Counter Pollution Roles</a:t>
            </a:r>
            <a:r>
              <a:rPr lang="en-GB" altLang="en-US" sz="4000" u="sng" dirty="0">
                <a:solidFill>
                  <a:srgbClr val="000000"/>
                </a:solidFill>
                <a:latin typeface="Copperplate Gothic Bold" panose="020E0705020206020404" pitchFamily="34" charset="0"/>
              </a:rPr>
              <a:t> </a:t>
            </a:r>
            <a:endParaRPr lang="en-US" altLang="en-US" sz="2800" b="1" dirty="0">
              <a:solidFill>
                <a:srgbClr val="0000FF"/>
              </a:solidFill>
            </a:endParaRPr>
          </a:p>
        </p:txBody>
      </p:sp>
      <p:grpSp>
        <p:nvGrpSpPr>
          <p:cNvPr id="2" name="Group 1">
            <a:extLst>
              <a:ext uri="{FF2B5EF4-FFF2-40B4-BE49-F238E27FC236}">
                <a16:creationId xmlns:a16="http://schemas.microsoft.com/office/drawing/2014/main" id="{443BA49E-7E58-4153-AC60-B7B2E1D2194C}"/>
              </a:ext>
            </a:extLst>
          </p:cNvPr>
          <p:cNvGrpSpPr/>
          <p:nvPr/>
        </p:nvGrpSpPr>
        <p:grpSpPr>
          <a:xfrm>
            <a:off x="6960096" y="836712"/>
            <a:ext cx="4536504" cy="5688631"/>
            <a:chOff x="5951984" y="836712"/>
            <a:chExt cx="4536504" cy="5688631"/>
          </a:xfrm>
        </p:grpSpPr>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4" y="836712"/>
              <a:ext cx="4536504" cy="568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Oval 5"/>
            <p:cNvSpPr>
              <a:spLocks noChangeArrowheads="1"/>
            </p:cNvSpPr>
            <p:nvPr/>
          </p:nvSpPr>
          <p:spPr bwMode="auto">
            <a:xfrm>
              <a:off x="8215772" y="5552156"/>
              <a:ext cx="217809" cy="188953"/>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45" name="Oval 6"/>
            <p:cNvSpPr>
              <a:spLocks noChangeArrowheads="1"/>
            </p:cNvSpPr>
            <p:nvPr/>
          </p:nvSpPr>
          <p:spPr bwMode="auto">
            <a:xfrm>
              <a:off x="8567482" y="4653136"/>
              <a:ext cx="214239" cy="190624"/>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46" name="Oval 7"/>
            <p:cNvSpPr>
              <a:spLocks noChangeArrowheads="1"/>
            </p:cNvSpPr>
            <p:nvPr/>
          </p:nvSpPr>
          <p:spPr bwMode="auto">
            <a:xfrm>
              <a:off x="8092585" y="3311484"/>
              <a:ext cx="217809" cy="192297"/>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47" name="Oval 8"/>
            <p:cNvSpPr>
              <a:spLocks noChangeArrowheads="1"/>
            </p:cNvSpPr>
            <p:nvPr/>
          </p:nvSpPr>
          <p:spPr bwMode="auto">
            <a:xfrm>
              <a:off x="8622825" y="1291535"/>
              <a:ext cx="217809" cy="190624"/>
            </a:xfrm>
            <a:prstGeom prst="ellipse">
              <a:avLst/>
            </a:prstGeom>
            <a:solidFill>
              <a:srgbClr val="FF9900"/>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48" name="Oval 9"/>
            <p:cNvSpPr>
              <a:spLocks noChangeArrowheads="1"/>
            </p:cNvSpPr>
            <p:nvPr/>
          </p:nvSpPr>
          <p:spPr bwMode="auto">
            <a:xfrm>
              <a:off x="7080307" y="2505511"/>
              <a:ext cx="219595" cy="190624"/>
            </a:xfrm>
            <a:prstGeom prst="ellipse">
              <a:avLst/>
            </a:prstGeom>
            <a:solidFill>
              <a:srgbClr val="FF9900"/>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49" name="Oval 10"/>
            <p:cNvSpPr>
              <a:spLocks noChangeArrowheads="1"/>
            </p:cNvSpPr>
            <p:nvPr/>
          </p:nvSpPr>
          <p:spPr bwMode="auto">
            <a:xfrm>
              <a:off x="7192784" y="4174309"/>
              <a:ext cx="217809" cy="190624"/>
            </a:xfrm>
            <a:prstGeom prst="ellipse">
              <a:avLst/>
            </a:prstGeom>
            <a:solidFill>
              <a:srgbClr val="FF9900"/>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50" name="Oval 11"/>
            <p:cNvSpPr>
              <a:spLocks noChangeArrowheads="1"/>
            </p:cNvSpPr>
            <p:nvPr/>
          </p:nvSpPr>
          <p:spPr bwMode="auto">
            <a:xfrm>
              <a:off x="7621261" y="3529700"/>
              <a:ext cx="219594" cy="192296"/>
            </a:xfrm>
            <a:prstGeom prst="ellipse">
              <a:avLst/>
            </a:prstGeom>
            <a:solidFill>
              <a:srgbClr val="FF9900"/>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51" name="Oval 12"/>
            <p:cNvSpPr>
              <a:spLocks noChangeArrowheads="1"/>
            </p:cNvSpPr>
            <p:nvPr/>
          </p:nvSpPr>
          <p:spPr bwMode="auto">
            <a:xfrm>
              <a:off x="7551633" y="5493631"/>
              <a:ext cx="219595" cy="190624"/>
            </a:xfrm>
            <a:prstGeom prst="ellipse">
              <a:avLst/>
            </a:prstGeom>
            <a:solidFill>
              <a:srgbClr val="FF9900"/>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grpSp>
          <p:nvGrpSpPr>
            <p:cNvPr id="35857" name="Group 15"/>
            <p:cNvGrpSpPr>
              <a:grpSpLocks/>
            </p:cNvGrpSpPr>
            <p:nvPr/>
          </p:nvGrpSpPr>
          <p:grpSpPr bwMode="auto">
            <a:xfrm>
              <a:off x="7981682" y="1980177"/>
              <a:ext cx="407268" cy="95594"/>
              <a:chOff x="-1248" y="3339"/>
              <a:chExt cx="1134" cy="576"/>
            </a:xfrm>
          </p:grpSpPr>
          <p:sp>
            <p:nvSpPr>
              <p:cNvPr id="35860" name="Rectangle 16"/>
              <p:cNvSpPr>
                <a:spLocks noChangeArrowheads="1"/>
              </p:cNvSpPr>
              <p:nvPr/>
            </p:nvSpPr>
            <p:spPr bwMode="auto">
              <a:xfrm>
                <a:off x="-1248" y="3339"/>
                <a:ext cx="576" cy="576"/>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61" name="AutoShape 17"/>
              <p:cNvSpPr>
                <a:spLocks noChangeArrowheads="1"/>
              </p:cNvSpPr>
              <p:nvPr/>
            </p:nvSpPr>
            <p:spPr bwMode="auto">
              <a:xfrm rot="-5400000" flipH="1" flipV="1">
                <a:off x="-690" y="3339"/>
                <a:ext cx="576" cy="576"/>
              </a:xfrm>
              <a:prstGeom prst="rtTriangle">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grpSp>
        <p:sp>
          <p:nvSpPr>
            <p:cNvPr id="35858" name="AutoShape 18"/>
            <p:cNvSpPr>
              <a:spLocks noChangeArrowheads="1"/>
            </p:cNvSpPr>
            <p:nvPr/>
          </p:nvSpPr>
          <p:spPr bwMode="auto">
            <a:xfrm flipH="1">
              <a:off x="7981682" y="1916916"/>
              <a:ext cx="232816" cy="63261"/>
            </a:xfrm>
            <a:prstGeom prst="parallelogram">
              <a:avLst>
                <a:gd name="adj" fmla="val 100833"/>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59" name="Rectangle 19"/>
            <p:cNvSpPr>
              <a:spLocks noChangeArrowheads="1"/>
            </p:cNvSpPr>
            <p:nvPr/>
          </p:nvSpPr>
          <p:spPr bwMode="auto">
            <a:xfrm>
              <a:off x="7778369" y="2012510"/>
              <a:ext cx="369426" cy="63261"/>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54" name="Oval 20"/>
            <p:cNvSpPr>
              <a:spLocks noChangeArrowheads="1"/>
            </p:cNvSpPr>
            <p:nvPr/>
          </p:nvSpPr>
          <p:spPr bwMode="auto">
            <a:xfrm>
              <a:off x="8488928" y="5008709"/>
              <a:ext cx="217809" cy="190624"/>
            </a:xfrm>
            <a:prstGeom prst="ellipse">
              <a:avLst/>
            </a:prstGeom>
            <a:solidFill>
              <a:srgbClr val="FF9900"/>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35856" name="Oval 13"/>
            <p:cNvSpPr>
              <a:spLocks noChangeArrowheads="1"/>
            </p:cNvSpPr>
            <p:nvPr/>
          </p:nvSpPr>
          <p:spPr bwMode="auto">
            <a:xfrm>
              <a:off x="8686503" y="4688810"/>
              <a:ext cx="217809" cy="190624"/>
            </a:xfrm>
            <a:prstGeom prst="ellipse">
              <a:avLst/>
            </a:prstGeom>
            <a:solidFill>
              <a:srgbClr val="FF00FF"/>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sp>
          <p:nvSpPr>
            <p:cNvPr id="21" name="Oval 13">
              <a:extLst>
                <a:ext uri="{FF2B5EF4-FFF2-40B4-BE49-F238E27FC236}">
                  <a16:creationId xmlns:a16="http://schemas.microsoft.com/office/drawing/2014/main" id="{54CB88E9-2A86-45E8-90BD-110E65BB75FB}"/>
                </a:ext>
              </a:extLst>
            </p:cNvPr>
            <p:cNvSpPr>
              <a:spLocks noChangeArrowheads="1"/>
            </p:cNvSpPr>
            <p:nvPr/>
          </p:nvSpPr>
          <p:spPr bwMode="auto">
            <a:xfrm>
              <a:off x="8614495" y="5038576"/>
              <a:ext cx="217809" cy="190624"/>
            </a:xfrm>
            <a:prstGeom prst="ellipse">
              <a:avLst/>
            </a:prstGeom>
            <a:solidFill>
              <a:srgbClr val="FF00FF"/>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000000"/>
                </a:solidFill>
              </a:endParaRPr>
            </a:p>
          </p:txBody>
        </p:sp>
      </p:grpSp>
    </p:spTree>
    <p:extLst>
      <p:ext uri="{BB962C8B-B14F-4D97-AF65-F5344CB8AC3E}">
        <p14:creationId xmlns:p14="http://schemas.microsoft.com/office/powerpoint/2010/main" val="28626955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695400" y="1782763"/>
            <a:ext cx="10873208" cy="4525962"/>
          </a:xfrm>
        </p:spPr>
        <p:txBody>
          <a:bodyPr>
            <a:noAutofit/>
          </a:bodyPr>
          <a:lstStyle/>
          <a:p>
            <a:pPr lvl="1" eaLnBrk="1" hangingPunct="1">
              <a:defRPr/>
            </a:pPr>
            <a:r>
              <a:rPr lang="en-GB" altLang="en-US" u="sng" dirty="0">
                <a:latin typeface="Arial" panose="020B0604020202020204" pitchFamily="34" charset="0"/>
                <a:cs typeface="Arial" panose="020B0604020202020204" pitchFamily="34" charset="0"/>
              </a:rPr>
              <a:t>Training:</a:t>
            </a:r>
          </a:p>
          <a:p>
            <a:pPr marL="457200" lvl="1" indent="0">
              <a:buNone/>
              <a:defRPr/>
            </a:pPr>
            <a:endParaRPr lang="en-GB" altLang="en-US" sz="1200" u="sng" dirty="0">
              <a:latin typeface="Arial" panose="020B0604020202020204" pitchFamily="34" charset="0"/>
              <a:cs typeface="Arial" panose="020B0604020202020204" pitchFamily="34" charset="0"/>
            </a:endParaRPr>
          </a:p>
          <a:p>
            <a:pPr lvl="2">
              <a:buFont typeface="Wingdings" pitchFamily="2" charset="2"/>
              <a:buChar char="Ø"/>
              <a:defRPr/>
            </a:pPr>
            <a:r>
              <a:rPr lang="en-GB" altLang="en-US" sz="2400" dirty="0">
                <a:latin typeface="Arial" panose="020B0604020202020204" pitchFamily="34" charset="0"/>
                <a:cs typeface="Arial" panose="020B0604020202020204" pitchFamily="34" charset="0"/>
              </a:rPr>
              <a:t> Delivery of Local Authority training:</a:t>
            </a:r>
          </a:p>
          <a:p>
            <a:pPr lvl="3">
              <a:buFont typeface="Courier New" panose="02070309020205020404" pitchFamily="49" charset="0"/>
              <a:buChar char="o"/>
              <a:defRPr/>
            </a:pPr>
            <a:r>
              <a:rPr lang="en-GB" altLang="en-US" sz="2400" dirty="0">
                <a:latin typeface="Arial" panose="020B0604020202020204" pitchFamily="34" charset="0"/>
                <a:cs typeface="Arial" panose="020B0604020202020204" pitchFamily="34" charset="0"/>
              </a:rPr>
              <a:t> National Training Courses - Oil Pollution, Contingency Planning and Response.</a:t>
            </a:r>
          </a:p>
          <a:p>
            <a:pPr lvl="3">
              <a:buFont typeface="Courier New" panose="02070309020205020404" pitchFamily="49" charset="0"/>
              <a:buChar char="o"/>
              <a:defRPr/>
            </a:pPr>
            <a:r>
              <a:rPr lang="en-GB" altLang="en-US" sz="2400" dirty="0">
                <a:latin typeface="Arial" panose="020B0604020202020204" pitchFamily="34" charset="0"/>
                <a:cs typeface="Arial" panose="020B0604020202020204" pitchFamily="34" charset="0"/>
              </a:rPr>
              <a:t> Beach Supervisor Courses</a:t>
            </a:r>
          </a:p>
          <a:p>
            <a:pPr lvl="3">
              <a:buFont typeface="Courier New" panose="02070309020205020404" pitchFamily="49" charset="0"/>
              <a:buChar char="o"/>
              <a:defRPr/>
            </a:pPr>
            <a:r>
              <a:rPr lang="en-GB" altLang="en-US" sz="2400" dirty="0">
                <a:latin typeface="Arial" panose="020B0604020202020204" pitchFamily="34" charset="0"/>
                <a:cs typeface="Arial" panose="020B0604020202020204" pitchFamily="34" charset="0"/>
              </a:rPr>
              <a:t> Decision Making Workshops</a:t>
            </a:r>
          </a:p>
          <a:p>
            <a:pPr lvl="2">
              <a:buFont typeface="Wingdings" pitchFamily="2" charset="2"/>
              <a:buChar char="Ø"/>
              <a:defRPr/>
            </a:pPr>
            <a:r>
              <a:rPr lang="en-GB" altLang="en-US" sz="2400" dirty="0">
                <a:latin typeface="Arial" panose="020B0604020202020204" pitchFamily="34" charset="0"/>
                <a:cs typeface="Arial" panose="020B0604020202020204" pitchFamily="34" charset="0"/>
              </a:rPr>
              <a:t> Port / Harbour Exercising – Tier 2 (vehicle for OPRC  Audits)</a:t>
            </a:r>
          </a:p>
          <a:p>
            <a:pPr lvl="2">
              <a:buFont typeface="Wingdings" pitchFamily="2" charset="2"/>
              <a:buChar char="Ø"/>
              <a:defRPr/>
            </a:pPr>
            <a:r>
              <a:rPr lang="en-GB" altLang="en-US" sz="2400" dirty="0">
                <a:latin typeface="Arial" panose="020B0604020202020204" pitchFamily="34" charset="0"/>
                <a:cs typeface="Arial" panose="020B0604020202020204" pitchFamily="34" charset="0"/>
              </a:rPr>
              <a:t> Regional exercises with Shipping and Offshore</a:t>
            </a:r>
          </a:p>
          <a:p>
            <a:pPr marL="914400" lvl="2" indent="0">
              <a:buNone/>
              <a:defRPr/>
            </a:pPr>
            <a:r>
              <a:rPr lang="en-GB" altLang="en-US" sz="2400" dirty="0">
                <a:latin typeface="Arial" panose="020B0604020202020204" pitchFamily="34" charset="0"/>
                <a:cs typeface="Arial" panose="020B0604020202020204" pitchFamily="34" charset="0"/>
              </a:rPr>
              <a:t>    Industry and Local Authorities.</a:t>
            </a:r>
          </a:p>
          <a:p>
            <a:pPr lvl="2">
              <a:buFont typeface="Wingdings" panose="05000000000000000000" pitchFamily="2" charset="2"/>
              <a:buChar char="Ø"/>
              <a:defRPr/>
            </a:pPr>
            <a:r>
              <a:rPr lang="en-GB" altLang="en-US" sz="2400" dirty="0">
                <a:latin typeface="Arial" panose="020B0604020202020204" pitchFamily="34" charset="0"/>
                <a:cs typeface="Arial" panose="020B0604020202020204" pitchFamily="34" charset="0"/>
              </a:rPr>
              <a:t> National Exercises (Shipping and Offshore) – Tier 3 </a:t>
            </a:r>
          </a:p>
          <a:p>
            <a:pPr lvl="2" eaLnBrk="1" hangingPunct="1">
              <a:buFont typeface="Wingdings" pitchFamily="2" charset="2"/>
              <a:buChar char="Ø"/>
              <a:defRPr/>
            </a:pPr>
            <a:endParaRPr lang="en-GB" altLang="en-US" sz="24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01AD8A06-E980-447C-B5DD-F718B90F2C57}"/>
              </a:ext>
            </a:extLst>
          </p:cNvPr>
          <p:cNvSpPr>
            <a:spLocks noGrp="1" noChangeArrowheads="1"/>
          </p:cNvSpPr>
          <p:nvPr>
            <p:ph type="title"/>
          </p:nvPr>
        </p:nvSpPr>
        <p:spPr>
          <a:xfrm>
            <a:off x="2711624" y="125760"/>
            <a:ext cx="7200900" cy="1143000"/>
          </a:xfrm>
        </p:spPr>
        <p:txBody>
          <a:bodyPr>
            <a:normAutofit fontScale="90000"/>
          </a:bodyPr>
          <a:lstStyle/>
          <a:p>
            <a:pPr algn="ctr" eaLnBrk="1" hangingPunct="1"/>
            <a:r>
              <a:rPr lang="en-GB" altLang="en-US" sz="4000" dirty="0">
                <a:solidFill>
                  <a:srgbClr val="0000FF"/>
                </a:solidFill>
                <a:latin typeface="Copperplate Gothic Bold" panose="020E0705020206020404" pitchFamily="34" charset="0"/>
              </a:rPr>
              <a:t>Counter Pollution Roles</a:t>
            </a:r>
            <a:r>
              <a:rPr lang="en-GB" altLang="en-US" sz="4000" u="sng" dirty="0">
                <a:solidFill>
                  <a:srgbClr val="000000"/>
                </a:solidFill>
                <a:latin typeface="Copperplate Gothic Bold" panose="020E0705020206020404" pitchFamily="34" charset="0"/>
              </a:rPr>
              <a:t> </a:t>
            </a:r>
            <a:endParaRPr lang="en-US" altLang="en-US" sz="2800" b="1" dirty="0">
              <a:solidFill>
                <a:srgbClr val="0000FF"/>
              </a:solidFill>
            </a:endParaRPr>
          </a:p>
        </p:txBody>
      </p:sp>
    </p:spTree>
    <p:extLst>
      <p:ext uri="{BB962C8B-B14F-4D97-AF65-F5344CB8AC3E}">
        <p14:creationId xmlns:p14="http://schemas.microsoft.com/office/powerpoint/2010/main" val="4120454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063552" y="2636912"/>
            <a:ext cx="8229600" cy="1143000"/>
          </a:xfrm>
        </p:spPr>
        <p:txBody>
          <a:bodyPr/>
          <a:lstStyle/>
          <a:p>
            <a:r>
              <a:rPr lang="en-GB" b="1" dirty="0">
                <a:solidFill>
                  <a:srgbClr val="0000FF"/>
                </a:solidFill>
                <a:latin typeface="Copperplate Gothic Bold" panose="020E0705020206020404" pitchFamily="34" charset="0"/>
              </a:rPr>
              <a:t>Surveillance &amp; Alerting</a:t>
            </a:r>
          </a:p>
        </p:txBody>
      </p:sp>
    </p:spTree>
    <p:extLst>
      <p:ext uri="{BB962C8B-B14F-4D97-AF65-F5344CB8AC3E}">
        <p14:creationId xmlns:p14="http://schemas.microsoft.com/office/powerpoint/2010/main" val="790261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855640" y="116629"/>
            <a:ext cx="7210425" cy="1143000"/>
          </a:xfrm>
        </p:spPr>
        <p:txBody>
          <a:bodyPr>
            <a:normAutofit/>
          </a:bodyPr>
          <a:lstStyle/>
          <a:p>
            <a:pPr eaLnBrk="1" hangingPunct="1">
              <a:defRPr/>
            </a:pPr>
            <a:r>
              <a:rPr lang="en-US" altLang="en-US" sz="3600" dirty="0">
                <a:solidFill>
                  <a:srgbClr val="0000FF"/>
                </a:solidFill>
                <a:latin typeface="Copperplate Gothic Bold" panose="020E0705020206020404" pitchFamily="34" charset="0"/>
              </a:rPr>
              <a:t>Surveillance &amp; Alerting</a:t>
            </a:r>
          </a:p>
        </p:txBody>
      </p:sp>
      <p:sp>
        <p:nvSpPr>
          <p:cNvPr id="126978" name="Rectangle 3"/>
          <p:cNvSpPr>
            <a:spLocks noGrp="1" noChangeArrowheads="1"/>
          </p:cNvSpPr>
          <p:nvPr>
            <p:ph idx="1"/>
          </p:nvPr>
        </p:nvSpPr>
        <p:spPr>
          <a:xfrm>
            <a:off x="479376" y="1915939"/>
            <a:ext cx="7416824" cy="4897437"/>
          </a:xfrm>
        </p:spPr>
        <p:txBody>
          <a:bodyPr>
            <a:noAutofit/>
          </a:bodyPr>
          <a:lstStyle/>
          <a:p>
            <a:pPr eaLnBrk="1" hangingPunct="1"/>
            <a:r>
              <a:rPr lang="en-US" altLang="en-US" sz="2400" dirty="0">
                <a:latin typeface="Arial" panose="020B0604020202020204" pitchFamily="34" charset="0"/>
                <a:cs typeface="Arial" panose="020B0604020202020204" pitchFamily="34" charset="0"/>
              </a:rPr>
              <a:t>The Polluter</a:t>
            </a:r>
            <a:endParaRPr lang="en-US" altLang="en-US" sz="800" dirty="0">
              <a:latin typeface="Arial" panose="020B0604020202020204" pitchFamily="34" charset="0"/>
              <a:cs typeface="Arial" panose="020B0604020202020204" pitchFamily="34" charset="0"/>
            </a:endParaRPr>
          </a:p>
          <a:p>
            <a:pPr eaLnBrk="1" hangingPunct="1"/>
            <a:endParaRPr lang="en-US" altLang="en-US" sz="800"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Third Party </a:t>
            </a:r>
          </a:p>
          <a:p>
            <a:pPr lvl="1" eaLnBrk="1" hangingPunct="1">
              <a:buFont typeface="Courier New" pitchFamily="49" charset="0"/>
              <a:buChar char="-"/>
            </a:pPr>
            <a:r>
              <a:rPr lang="en-US" altLang="en-US" dirty="0">
                <a:latin typeface="Arial" panose="020B0604020202020204" pitchFamily="34" charset="0"/>
                <a:cs typeface="Arial" panose="020B0604020202020204" pitchFamily="34" charset="0"/>
              </a:rPr>
              <a:t>normally via CG Ops Centre or National Maritime Ops Center</a:t>
            </a:r>
          </a:p>
          <a:p>
            <a:pPr lvl="1">
              <a:buFont typeface="Courier New" pitchFamily="49" charset="0"/>
              <a:buChar char="-"/>
            </a:pPr>
            <a:r>
              <a:rPr lang="en-US" altLang="en-US" dirty="0">
                <a:latin typeface="Arial" panose="020B0604020202020204" pitchFamily="34" charset="0"/>
                <a:cs typeface="Arial" panose="020B0604020202020204" pitchFamily="34" charset="0"/>
              </a:rPr>
              <a:t>OPRED Env Insp or Offshore Operator</a:t>
            </a:r>
          </a:p>
          <a:p>
            <a:pPr lvl="1" eaLnBrk="1" hangingPunct="1">
              <a:buFont typeface="Courier New" pitchFamily="49" charset="0"/>
              <a:buChar char="-"/>
            </a:pPr>
            <a:r>
              <a:rPr lang="en-US" altLang="en-US" dirty="0" err="1">
                <a:latin typeface="Arial" panose="020B0604020202020204" pitchFamily="34" charset="0"/>
                <a:cs typeface="Arial" panose="020B0604020202020204" pitchFamily="34" charset="0"/>
              </a:rPr>
              <a:t>Harbour</a:t>
            </a:r>
            <a:r>
              <a:rPr lang="en-US" altLang="en-US" dirty="0">
                <a:latin typeface="Arial" panose="020B0604020202020204" pitchFamily="34" charset="0"/>
                <a:cs typeface="Arial" panose="020B0604020202020204" pitchFamily="34" charset="0"/>
              </a:rPr>
              <a:t> Authority</a:t>
            </a:r>
            <a:endParaRPr lang="en-US" altLang="en-US" sz="800" dirty="0">
              <a:latin typeface="Arial" panose="020B0604020202020204" pitchFamily="34" charset="0"/>
              <a:cs typeface="Arial" panose="020B0604020202020204" pitchFamily="34" charset="0"/>
            </a:endParaRPr>
          </a:p>
          <a:p>
            <a:pPr lvl="1" eaLnBrk="1" hangingPunct="1">
              <a:buFont typeface="Courier New" pitchFamily="49" charset="0"/>
              <a:buChar char="-"/>
            </a:pPr>
            <a:endParaRPr lang="en-US" altLang="en-US" sz="800"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Manned Aerial Surveillance and Verification</a:t>
            </a:r>
          </a:p>
          <a:p>
            <a:pPr lvl="1">
              <a:buFont typeface="Arial" panose="020B0604020202020204" pitchFamily="34" charset="0"/>
              <a:buChar char="─"/>
            </a:pPr>
            <a:r>
              <a:rPr lang="en-US" altLang="en-US" dirty="0">
                <a:latin typeface="Arial" panose="020B0604020202020204" pitchFamily="34" charset="0"/>
                <a:cs typeface="Arial" panose="020B0604020202020204" pitchFamily="34" charset="0"/>
              </a:rPr>
              <a:t>  Bonn Agreement Nations &amp; Tour </a:t>
            </a:r>
            <a:r>
              <a:rPr lang="en-US" altLang="en-US" dirty="0" err="1">
                <a:latin typeface="Arial" panose="020B0604020202020204" pitchFamily="34" charset="0"/>
                <a:cs typeface="Arial" panose="020B0604020202020204" pitchFamily="34" charset="0"/>
              </a:rPr>
              <a:t>d’Horizon</a:t>
            </a:r>
            <a:endParaRPr lang="en-US" altLang="en-US"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US" altLang="en-US" sz="1000" dirty="0">
              <a:latin typeface="Arial" panose="020B0604020202020204" pitchFamily="34" charset="0"/>
              <a:cs typeface="Arial" panose="020B0604020202020204" pitchFamily="34" charset="0"/>
            </a:endParaRPr>
          </a:p>
          <a:p>
            <a:pPr eaLnBrk="1" hangingPunct="1"/>
            <a:r>
              <a:rPr lang="en-US" altLang="en-US" sz="2400" dirty="0">
                <a:latin typeface="Arial" panose="020B0604020202020204" pitchFamily="34" charset="0"/>
                <a:cs typeface="Arial" panose="020B0604020202020204" pitchFamily="34" charset="0"/>
              </a:rPr>
              <a:t>Earth Observation Service (EOS)  - only wide   area surveillance capability available to UK</a:t>
            </a:r>
          </a:p>
        </p:txBody>
      </p:sp>
      <p:pic>
        <p:nvPicPr>
          <p:cNvPr id="3" name="Picture 2">
            <a:extLst>
              <a:ext uri="{FF2B5EF4-FFF2-40B4-BE49-F238E27FC236}">
                <a16:creationId xmlns:a16="http://schemas.microsoft.com/office/drawing/2014/main" id="{E6324897-47BD-477E-9787-BCFF76FD451B}"/>
              </a:ext>
            </a:extLst>
          </p:cNvPr>
          <p:cNvPicPr>
            <a:picLocks noChangeAspect="1"/>
          </p:cNvPicPr>
          <p:nvPr/>
        </p:nvPicPr>
        <p:blipFill>
          <a:blip r:embed="rId2"/>
          <a:stretch>
            <a:fillRect/>
          </a:stretch>
        </p:blipFill>
        <p:spPr>
          <a:xfrm>
            <a:off x="7102977" y="1400454"/>
            <a:ext cx="3859887" cy="4830225"/>
          </a:xfrm>
          <a:prstGeom prst="rect">
            <a:avLst/>
          </a:prstGeom>
        </p:spPr>
      </p:pic>
    </p:spTree>
    <p:extLst>
      <p:ext uri="{BB962C8B-B14F-4D97-AF65-F5344CB8AC3E}">
        <p14:creationId xmlns:p14="http://schemas.microsoft.com/office/powerpoint/2010/main" val="1657595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94" r="13773"/>
          <a:stretch/>
        </p:blipFill>
        <p:spPr>
          <a:xfrm>
            <a:off x="2711624" y="1046391"/>
            <a:ext cx="8113296" cy="5216315"/>
          </a:xfrm>
          <a:prstGeom prst="rect">
            <a:avLst/>
          </a:prstGeom>
        </p:spPr>
      </p:pic>
      <p:sp>
        <p:nvSpPr>
          <p:cNvPr id="4" name="Title 3">
            <a:extLst>
              <a:ext uri="{FF2B5EF4-FFF2-40B4-BE49-F238E27FC236}">
                <a16:creationId xmlns:a16="http://schemas.microsoft.com/office/drawing/2014/main" id="{66A5C895-5682-4669-BB34-A3245E05F606}"/>
              </a:ext>
            </a:extLst>
          </p:cNvPr>
          <p:cNvSpPr>
            <a:spLocks noGrp="1"/>
          </p:cNvSpPr>
          <p:nvPr>
            <p:ph type="title"/>
          </p:nvPr>
        </p:nvSpPr>
        <p:spPr>
          <a:xfrm>
            <a:off x="2279576" y="301555"/>
            <a:ext cx="9433048" cy="744836"/>
          </a:xfrm>
        </p:spPr>
        <p:txBody>
          <a:bodyPr>
            <a:noAutofit/>
          </a:bodyPr>
          <a:lstStyle/>
          <a:p>
            <a:pPr algn="ctr"/>
            <a:r>
              <a:rPr lang="en-GB" sz="3600" dirty="0">
                <a:solidFill>
                  <a:srgbClr val="0000FF"/>
                </a:solidFill>
                <a:latin typeface="Copperplate Gothic Bold" panose="020E0705020206020404" pitchFamily="34" charset="0"/>
              </a:rPr>
              <a:t>EOS delivered by Kongsberg/KSAT</a:t>
            </a:r>
          </a:p>
        </p:txBody>
      </p:sp>
    </p:spTree>
    <p:extLst>
      <p:ext uri="{BB962C8B-B14F-4D97-AF65-F5344CB8AC3E}">
        <p14:creationId xmlns:p14="http://schemas.microsoft.com/office/powerpoint/2010/main" val="2296245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2150-177D-48A3-AC7A-52158A93EFC5}"/>
              </a:ext>
            </a:extLst>
          </p:cNvPr>
          <p:cNvSpPr>
            <a:spLocks noGrp="1"/>
          </p:cNvSpPr>
          <p:nvPr>
            <p:ph type="title"/>
          </p:nvPr>
        </p:nvSpPr>
        <p:spPr>
          <a:xfrm>
            <a:off x="2927648" y="332656"/>
            <a:ext cx="8767887" cy="859870"/>
          </a:xfrm>
        </p:spPr>
        <p:txBody>
          <a:bodyPr vert="horz" lIns="91440" tIns="45720" rIns="91440" bIns="45720" rtlCol="0" anchor="ctr">
            <a:noAutofit/>
          </a:bodyPr>
          <a:lstStyle/>
          <a:p>
            <a:pPr algn="l">
              <a:lnSpc>
                <a:spcPct val="90000"/>
              </a:lnSpc>
            </a:pPr>
            <a:r>
              <a:rPr lang="en-US" sz="3600" dirty="0">
                <a:solidFill>
                  <a:srgbClr val="0000FF"/>
                </a:solidFill>
                <a:latin typeface="Copperplate Gothic Bold" panose="020E0705020206020404" pitchFamily="34" charset="0"/>
              </a:rPr>
              <a:t>Synthetic Aperture Radar</a:t>
            </a:r>
          </a:p>
        </p:txBody>
      </p:sp>
      <p:pic>
        <p:nvPicPr>
          <p:cNvPr id="5" name="Content Placeholder 4">
            <a:extLst>
              <a:ext uri="{FF2B5EF4-FFF2-40B4-BE49-F238E27FC236}">
                <a16:creationId xmlns:a16="http://schemas.microsoft.com/office/drawing/2014/main" id="{F2938E21-CF62-4B2D-8799-557B864BE74C}"/>
              </a:ext>
            </a:extLst>
          </p:cNvPr>
          <p:cNvPicPr>
            <a:picLocks noChangeAspect="1"/>
          </p:cNvPicPr>
          <p:nvPr/>
        </p:nvPicPr>
        <p:blipFill rotWithShape="1">
          <a:blip r:embed="rId2"/>
          <a:srcRect l="1986" r="-1" b="-1"/>
          <a:stretch/>
        </p:blipFill>
        <p:spPr>
          <a:xfrm>
            <a:off x="1661161" y="1886485"/>
            <a:ext cx="8875871" cy="4278819"/>
          </a:xfrm>
          <a:prstGeom prst="rect">
            <a:avLst/>
          </a:prstGeom>
        </p:spPr>
      </p:pic>
    </p:spTree>
    <p:extLst>
      <p:ext uri="{BB962C8B-B14F-4D97-AF65-F5344CB8AC3E}">
        <p14:creationId xmlns:p14="http://schemas.microsoft.com/office/powerpoint/2010/main" val="3754050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6F541D5-CA00-4BE0-9750-4D982837C725}"/>
              </a:ext>
            </a:extLst>
          </p:cNvPr>
          <p:cNvSpPr>
            <a:spLocks noGrp="1" noChangeArrowheads="1"/>
          </p:cNvSpPr>
          <p:nvPr>
            <p:ph type="title"/>
          </p:nvPr>
        </p:nvSpPr>
        <p:spPr>
          <a:xfrm>
            <a:off x="2927648" y="310533"/>
            <a:ext cx="8100392" cy="787862"/>
          </a:xfrm>
        </p:spPr>
        <p:txBody>
          <a:bodyPr anchor="ctr">
            <a:noAutofit/>
          </a:bodyPr>
          <a:lstStyle/>
          <a:p>
            <a:r>
              <a:rPr lang="en-GB" altLang="en-US" sz="3600" dirty="0">
                <a:solidFill>
                  <a:srgbClr val="0000FF"/>
                </a:solidFill>
                <a:latin typeface="Copperplate Gothic Bold" panose="020E0705020206020404" pitchFamily="34" charset="0"/>
              </a:rPr>
              <a:t>Near Real Time service</a:t>
            </a:r>
          </a:p>
        </p:txBody>
      </p:sp>
      <p:grpSp>
        <p:nvGrpSpPr>
          <p:cNvPr id="4" name="Group 3">
            <a:extLst>
              <a:ext uri="{FF2B5EF4-FFF2-40B4-BE49-F238E27FC236}">
                <a16:creationId xmlns:a16="http://schemas.microsoft.com/office/drawing/2014/main" id="{ABE16F70-9F09-445E-8F51-07F347E7777F}"/>
              </a:ext>
            </a:extLst>
          </p:cNvPr>
          <p:cNvGrpSpPr/>
          <p:nvPr/>
        </p:nvGrpSpPr>
        <p:grpSpPr>
          <a:xfrm>
            <a:off x="1991544" y="1159770"/>
            <a:ext cx="8676456" cy="5149550"/>
            <a:chOff x="422548" y="1329063"/>
            <a:chExt cx="8298903" cy="5079502"/>
          </a:xfrm>
        </p:grpSpPr>
        <p:pic>
          <p:nvPicPr>
            <p:cNvPr id="102404" name="Picture 4">
              <a:extLst>
                <a:ext uri="{FF2B5EF4-FFF2-40B4-BE49-F238E27FC236}">
                  <a16:creationId xmlns:a16="http://schemas.microsoft.com/office/drawing/2014/main" id="{F8D88C5A-9742-4720-894E-F400249F1C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422548" y="1329063"/>
              <a:ext cx="8298903" cy="5079502"/>
            </a:xfrm>
            <a:prstGeom prst="rect">
              <a:avLst/>
            </a:prstGeom>
            <a:noFill/>
          </p:spPr>
        </p:pic>
        <p:pic>
          <p:nvPicPr>
            <p:cNvPr id="2" name="Picture 1">
              <a:extLst>
                <a:ext uri="{FF2B5EF4-FFF2-40B4-BE49-F238E27FC236}">
                  <a16:creationId xmlns:a16="http://schemas.microsoft.com/office/drawing/2014/main" id="{4DF05491-3E03-4A15-B648-DCA54F3C735C}"/>
                </a:ext>
              </a:extLst>
            </p:cNvPr>
            <p:cNvPicPr>
              <a:picLocks noChangeAspect="1"/>
            </p:cNvPicPr>
            <p:nvPr/>
          </p:nvPicPr>
          <p:blipFill rotWithShape="1">
            <a:blip r:embed="rId3"/>
            <a:srcRect b="31106"/>
            <a:stretch/>
          </p:blipFill>
          <p:spPr>
            <a:xfrm>
              <a:off x="6955016" y="2259538"/>
              <a:ext cx="1061101" cy="1339339"/>
            </a:xfrm>
            <a:prstGeom prst="rect">
              <a:avLst/>
            </a:prstGeom>
          </p:spPr>
        </p:pic>
        <p:sp>
          <p:nvSpPr>
            <p:cNvPr id="3" name="TextBox 2">
              <a:extLst>
                <a:ext uri="{FF2B5EF4-FFF2-40B4-BE49-F238E27FC236}">
                  <a16:creationId xmlns:a16="http://schemas.microsoft.com/office/drawing/2014/main" id="{80128BC1-2D2F-454E-A9BA-3BBD74115E21}"/>
                </a:ext>
              </a:extLst>
            </p:cNvPr>
            <p:cNvSpPr txBox="1"/>
            <p:nvPr/>
          </p:nvSpPr>
          <p:spPr>
            <a:xfrm>
              <a:off x="7164905" y="5645792"/>
              <a:ext cx="687190" cy="223878"/>
            </a:xfrm>
            <a:prstGeom prst="rect">
              <a:avLst/>
            </a:prstGeom>
            <a:solidFill>
              <a:srgbClr val="DAE3E9"/>
            </a:solidFill>
          </p:spPr>
          <p:txBody>
            <a:bodyPr wrap="square" lIns="0" tIns="0" rIns="0" bIns="0" rtlCol="0">
              <a:spAutoFit/>
            </a:bodyPr>
            <a:lstStyle/>
            <a:p>
              <a:r>
                <a:rPr lang="en-GB" sz="1600" dirty="0"/>
                <a:t>CSOC)</a:t>
              </a:r>
            </a:p>
          </p:txBody>
        </p:sp>
      </p:grpSp>
    </p:spTree>
    <p:extLst>
      <p:ext uri="{BB962C8B-B14F-4D97-AF65-F5344CB8AC3E}">
        <p14:creationId xmlns:p14="http://schemas.microsoft.com/office/powerpoint/2010/main" val="1154014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08" y="2996853"/>
            <a:ext cx="1911350"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8" name="Line 8"/>
          <p:cNvSpPr>
            <a:spLocks noChangeShapeType="1"/>
          </p:cNvSpPr>
          <p:nvPr/>
        </p:nvSpPr>
        <p:spPr bwMode="auto">
          <a:xfrm flipH="1">
            <a:off x="2198579" y="2369951"/>
            <a:ext cx="1911350" cy="2478088"/>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09" name="Line 9"/>
          <p:cNvSpPr>
            <a:spLocks noChangeShapeType="1"/>
          </p:cNvSpPr>
          <p:nvPr/>
        </p:nvSpPr>
        <p:spPr bwMode="auto">
          <a:xfrm flipH="1" flipV="1">
            <a:off x="2069992" y="3378014"/>
            <a:ext cx="69850" cy="149066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10" name="Line 10"/>
          <p:cNvSpPr>
            <a:spLocks noChangeShapeType="1"/>
          </p:cNvSpPr>
          <p:nvPr/>
        </p:nvSpPr>
        <p:spPr bwMode="auto">
          <a:xfrm flipH="1" flipV="1">
            <a:off x="1895367" y="4124139"/>
            <a:ext cx="246062" cy="75565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11" name="Line 11"/>
          <p:cNvSpPr>
            <a:spLocks noChangeShapeType="1"/>
          </p:cNvSpPr>
          <p:nvPr/>
        </p:nvSpPr>
        <p:spPr bwMode="auto">
          <a:xfrm flipH="1" flipV="1">
            <a:off x="1365143" y="3924114"/>
            <a:ext cx="776287" cy="9525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12" name="Line 12"/>
          <p:cNvSpPr>
            <a:spLocks noChangeShapeType="1"/>
          </p:cNvSpPr>
          <p:nvPr/>
        </p:nvSpPr>
        <p:spPr bwMode="auto">
          <a:xfrm flipH="1" flipV="1">
            <a:off x="1452455" y="4709926"/>
            <a:ext cx="688975" cy="166688"/>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13" name="Line 13"/>
          <p:cNvSpPr>
            <a:spLocks noChangeShapeType="1"/>
          </p:cNvSpPr>
          <p:nvPr/>
        </p:nvSpPr>
        <p:spPr bwMode="auto">
          <a:xfrm flipH="1">
            <a:off x="1703279" y="4875026"/>
            <a:ext cx="439738" cy="114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14" name="Line 14"/>
          <p:cNvSpPr>
            <a:spLocks noChangeShapeType="1"/>
          </p:cNvSpPr>
          <p:nvPr/>
        </p:nvSpPr>
        <p:spPr bwMode="auto">
          <a:xfrm flipH="1">
            <a:off x="1650893" y="4876614"/>
            <a:ext cx="490537" cy="39846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15" name="Line 15"/>
          <p:cNvSpPr>
            <a:spLocks noChangeShapeType="1"/>
          </p:cNvSpPr>
          <p:nvPr/>
        </p:nvSpPr>
        <p:spPr bwMode="auto">
          <a:xfrm flipH="1">
            <a:off x="1622317" y="4876615"/>
            <a:ext cx="520700" cy="661987"/>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16" name="Line 16"/>
          <p:cNvSpPr>
            <a:spLocks noChangeShapeType="1"/>
          </p:cNvSpPr>
          <p:nvPr/>
        </p:nvSpPr>
        <p:spPr bwMode="auto">
          <a:xfrm>
            <a:off x="2143018" y="4875026"/>
            <a:ext cx="174625" cy="5207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53617" name="Text Box 17"/>
          <p:cNvSpPr txBox="1">
            <a:spLocks noChangeArrowheads="1"/>
          </p:cNvSpPr>
          <p:nvPr/>
        </p:nvSpPr>
        <p:spPr bwMode="auto">
          <a:xfrm>
            <a:off x="5735960" y="1623836"/>
            <a:ext cx="604867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defRPr/>
            </a:pPr>
            <a:r>
              <a:rPr lang="en-GB" altLang="en-US" sz="2400" dirty="0">
                <a:solidFill>
                  <a:srgbClr val="000000"/>
                </a:solidFill>
              </a:rPr>
              <a:t>  Alert Reports sent to Milford/Humber   CGOC</a:t>
            </a:r>
          </a:p>
          <a:p>
            <a:pPr>
              <a:spcBef>
                <a:spcPct val="50000"/>
              </a:spcBef>
              <a:buFontTx/>
              <a:buChar char="•"/>
              <a:defRPr/>
            </a:pPr>
            <a:r>
              <a:rPr lang="en-GB" altLang="en-US" sz="2400" dirty="0">
                <a:solidFill>
                  <a:srgbClr val="000000"/>
                </a:solidFill>
              </a:rPr>
              <a:t> Investigated by nearest CGOC to the ‘hit’</a:t>
            </a:r>
          </a:p>
          <a:p>
            <a:pPr marL="800100" lvl="1" indent="-342900">
              <a:spcBef>
                <a:spcPct val="50000"/>
              </a:spcBef>
              <a:buFont typeface="Arial" panose="020B0604020202020204" pitchFamily="34" charset="0"/>
              <a:buChar char="─"/>
              <a:defRPr/>
            </a:pPr>
            <a:r>
              <a:rPr lang="en-GB" altLang="en-US" sz="2400" dirty="0">
                <a:solidFill>
                  <a:srgbClr val="000000"/>
                </a:solidFill>
              </a:rPr>
              <a:t> Contact vessels in vicinity</a:t>
            </a:r>
          </a:p>
          <a:p>
            <a:pPr marL="800100" lvl="1" indent="-342900">
              <a:spcBef>
                <a:spcPct val="50000"/>
              </a:spcBef>
              <a:buFont typeface="Arial" panose="020B0604020202020204" pitchFamily="34" charset="0"/>
              <a:buChar char="─"/>
              <a:defRPr/>
            </a:pPr>
            <a:r>
              <a:rPr lang="en-GB" altLang="en-US" sz="2400" dirty="0">
                <a:solidFill>
                  <a:srgbClr val="000000"/>
                </a:solidFill>
              </a:rPr>
              <a:t> Request vessels investigate/report</a:t>
            </a:r>
          </a:p>
          <a:p>
            <a:pPr marL="800100" lvl="1" indent="-342900">
              <a:spcBef>
                <a:spcPct val="50000"/>
              </a:spcBef>
              <a:buFont typeface="Arial" panose="020B0604020202020204" pitchFamily="34" charset="0"/>
              <a:buChar char="─"/>
              <a:defRPr/>
            </a:pPr>
            <a:r>
              <a:rPr lang="en-GB" altLang="en-US" sz="2400" dirty="0">
                <a:solidFill>
                  <a:srgbClr val="000000"/>
                </a:solidFill>
              </a:rPr>
              <a:t> Contact Duty CPSO</a:t>
            </a:r>
          </a:p>
          <a:p>
            <a:pPr marL="800100" lvl="1" indent="-342900">
              <a:spcBef>
                <a:spcPct val="50000"/>
              </a:spcBef>
              <a:buFont typeface="Arial" panose="020B0604020202020204" pitchFamily="34" charset="0"/>
              <a:buChar char="─"/>
              <a:defRPr/>
            </a:pPr>
            <a:r>
              <a:rPr lang="en-GB" altLang="en-US" sz="2400" dirty="0">
                <a:solidFill>
                  <a:srgbClr val="000000"/>
                </a:solidFill>
              </a:rPr>
              <a:t> Aerial Surveillance</a:t>
            </a:r>
          </a:p>
        </p:txBody>
      </p:sp>
      <p:pic>
        <p:nvPicPr>
          <p:cNvPr id="2" name="Picture 1"/>
          <p:cNvPicPr>
            <a:picLocks noChangeAspect="1"/>
          </p:cNvPicPr>
          <p:nvPr/>
        </p:nvPicPr>
        <p:blipFill>
          <a:blip r:embed="rId3"/>
          <a:stretch>
            <a:fillRect/>
          </a:stretch>
        </p:blipFill>
        <p:spPr>
          <a:xfrm>
            <a:off x="3058444" y="4261246"/>
            <a:ext cx="2563341" cy="2190220"/>
          </a:xfrm>
          <a:prstGeom prst="rect">
            <a:avLst/>
          </a:prstGeom>
        </p:spPr>
      </p:pic>
      <p:pic>
        <p:nvPicPr>
          <p:cNvPr id="3" name="Picture 2">
            <a:extLst>
              <a:ext uri="{FF2B5EF4-FFF2-40B4-BE49-F238E27FC236}">
                <a16:creationId xmlns:a16="http://schemas.microsoft.com/office/drawing/2014/main" id="{39BB8757-01E0-4273-B4D2-00E02A292229}"/>
              </a:ext>
            </a:extLst>
          </p:cNvPr>
          <p:cNvPicPr>
            <a:picLocks noChangeAspect="1"/>
          </p:cNvPicPr>
          <p:nvPr/>
        </p:nvPicPr>
        <p:blipFill>
          <a:blip r:embed="rId4"/>
          <a:stretch>
            <a:fillRect/>
          </a:stretch>
        </p:blipFill>
        <p:spPr>
          <a:xfrm>
            <a:off x="3045358" y="1439676"/>
            <a:ext cx="2457450" cy="1028700"/>
          </a:xfrm>
          <a:prstGeom prst="rect">
            <a:avLst/>
          </a:prstGeom>
        </p:spPr>
      </p:pic>
    </p:spTree>
    <p:extLst>
      <p:ext uri="{BB962C8B-B14F-4D97-AF65-F5344CB8AC3E}">
        <p14:creationId xmlns:p14="http://schemas.microsoft.com/office/powerpoint/2010/main" val="1960164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11424" y="1844824"/>
            <a:ext cx="5852786" cy="4392639"/>
          </a:xfrm>
        </p:spPr>
      </p:pic>
      <p:sp>
        <p:nvSpPr>
          <p:cNvPr id="4" name="Rectangle 2">
            <a:extLst>
              <a:ext uri="{FF2B5EF4-FFF2-40B4-BE49-F238E27FC236}">
                <a16:creationId xmlns:a16="http://schemas.microsoft.com/office/drawing/2014/main" id="{F864F24A-5E3D-4244-9AF0-F205C0DC0E9A}"/>
              </a:ext>
            </a:extLst>
          </p:cNvPr>
          <p:cNvSpPr>
            <a:spLocks noChangeArrowheads="1"/>
          </p:cNvSpPr>
          <p:nvPr/>
        </p:nvSpPr>
        <p:spPr bwMode="auto">
          <a:xfrm>
            <a:off x="3009900" y="476672"/>
            <a:ext cx="72009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hangingPunct="0">
              <a:spcBef>
                <a:spcPct val="0"/>
              </a:spcBef>
              <a:buFontTx/>
              <a:buNone/>
            </a:pPr>
            <a:r>
              <a:rPr lang="en-GB" altLang="en-US" sz="3600" dirty="0">
                <a:solidFill>
                  <a:srgbClr val="0000FF"/>
                </a:solidFill>
                <a:latin typeface="Copperplate Gothic Bold" panose="020E0705020206020404" pitchFamily="34" charset="0"/>
              </a:rPr>
              <a:t>UK EEZ Alert Region</a:t>
            </a:r>
          </a:p>
        </p:txBody>
      </p:sp>
      <p:sp>
        <p:nvSpPr>
          <p:cNvPr id="5" name="Text Box 4">
            <a:extLst>
              <a:ext uri="{FF2B5EF4-FFF2-40B4-BE49-F238E27FC236}">
                <a16:creationId xmlns:a16="http://schemas.microsoft.com/office/drawing/2014/main" id="{061D1A8F-320D-4D8D-874F-D047AC4B4499}"/>
              </a:ext>
            </a:extLst>
          </p:cNvPr>
          <p:cNvSpPr txBox="1">
            <a:spLocks noChangeArrowheads="1"/>
          </p:cNvSpPr>
          <p:nvPr/>
        </p:nvSpPr>
        <p:spPr bwMode="auto">
          <a:xfrm>
            <a:off x="7028506" y="2276873"/>
            <a:ext cx="3438847"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en-GB" altLang="en-US" sz="2400" dirty="0" err="1">
                <a:solidFill>
                  <a:srgbClr val="000000"/>
                </a:solidFill>
              </a:rPr>
              <a:t>Approx</a:t>
            </a:r>
            <a:r>
              <a:rPr lang="en-GB" altLang="en-US" sz="2400" dirty="0">
                <a:solidFill>
                  <a:srgbClr val="000000"/>
                </a:solidFill>
              </a:rPr>
              <a:t> 50-60 Images per month received from EMSA</a:t>
            </a:r>
          </a:p>
          <a:p>
            <a:pPr>
              <a:spcBef>
                <a:spcPct val="50000"/>
              </a:spcBef>
            </a:pPr>
            <a:r>
              <a:rPr lang="en-GB" altLang="en-US" sz="2400" dirty="0">
                <a:solidFill>
                  <a:srgbClr val="000000"/>
                </a:solidFill>
              </a:rPr>
              <a:t>Images received Near Real Time - within 30 mins of image acquisition.</a:t>
            </a:r>
          </a:p>
        </p:txBody>
      </p:sp>
    </p:spTree>
    <p:extLst>
      <p:ext uri="{BB962C8B-B14F-4D97-AF65-F5344CB8AC3E}">
        <p14:creationId xmlns:p14="http://schemas.microsoft.com/office/powerpoint/2010/main" val="1311210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713" r="953" b="-1"/>
          <a:stretch/>
        </p:blipFill>
        <p:spPr>
          <a:xfrm>
            <a:off x="2831643" y="980728"/>
            <a:ext cx="7080782" cy="5310590"/>
          </a:xfrm>
          <a:prstGeom prst="rect">
            <a:avLst/>
          </a:prstGeom>
        </p:spPr>
      </p:pic>
      <p:sp>
        <p:nvSpPr>
          <p:cNvPr id="2" name="Title 1">
            <a:extLst>
              <a:ext uri="{FF2B5EF4-FFF2-40B4-BE49-F238E27FC236}">
                <a16:creationId xmlns:a16="http://schemas.microsoft.com/office/drawing/2014/main" id="{87678CEF-8E39-4687-BA09-BC495E10987D}"/>
              </a:ext>
            </a:extLst>
          </p:cNvPr>
          <p:cNvSpPr>
            <a:spLocks noGrp="1"/>
          </p:cNvSpPr>
          <p:nvPr>
            <p:ph type="title"/>
          </p:nvPr>
        </p:nvSpPr>
        <p:spPr>
          <a:xfrm>
            <a:off x="2783632" y="260648"/>
            <a:ext cx="8928992" cy="744836"/>
          </a:xfrm>
        </p:spPr>
        <p:txBody>
          <a:bodyPr vert="horz" lIns="91440" tIns="45720" rIns="91440" bIns="45720" rtlCol="0" anchor="ctr">
            <a:noAutofit/>
          </a:bodyPr>
          <a:lstStyle/>
          <a:p>
            <a:pPr>
              <a:lnSpc>
                <a:spcPct val="90000"/>
              </a:lnSpc>
            </a:pPr>
            <a:r>
              <a:rPr lang="en-US" sz="2800" dirty="0">
                <a:solidFill>
                  <a:srgbClr val="0000FF"/>
                </a:solidFill>
                <a:latin typeface="Copperplate Gothic Bold" panose="020E0705020206020404" pitchFamily="34" charset="0"/>
              </a:rPr>
              <a:t>Sentinel-1 images typical 250km x 1000km</a:t>
            </a:r>
          </a:p>
        </p:txBody>
      </p:sp>
    </p:spTree>
    <p:extLst>
      <p:ext uri="{BB962C8B-B14F-4D97-AF65-F5344CB8AC3E}">
        <p14:creationId xmlns:p14="http://schemas.microsoft.com/office/powerpoint/2010/main" val="905759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3935760" y="188640"/>
            <a:ext cx="4618856" cy="1143000"/>
          </a:xfrm>
        </p:spPr>
        <p:txBody>
          <a:bodyPr>
            <a:normAutofit/>
          </a:bodyPr>
          <a:lstStyle/>
          <a:p>
            <a:pPr eaLnBrk="1" hangingPunct="1"/>
            <a:r>
              <a:rPr lang="en-GB" sz="3600" dirty="0">
                <a:solidFill>
                  <a:srgbClr val="0000FF"/>
                </a:solidFill>
                <a:latin typeface="Copperplate Gothic Bold" panose="020E0705020206020404" pitchFamily="34" charset="0"/>
              </a:rPr>
              <a:t>Sea Empress</a:t>
            </a:r>
          </a:p>
        </p:txBody>
      </p:sp>
      <p:grpSp>
        <p:nvGrpSpPr>
          <p:cNvPr id="3" name="Group 2"/>
          <p:cNvGrpSpPr/>
          <p:nvPr/>
        </p:nvGrpSpPr>
        <p:grpSpPr>
          <a:xfrm>
            <a:off x="2063531" y="2348883"/>
            <a:ext cx="3024361" cy="3888457"/>
            <a:chOff x="539528" y="2525566"/>
            <a:chExt cx="3024361" cy="3888457"/>
          </a:xfrm>
        </p:grpSpPr>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528" y="2525566"/>
              <a:ext cx="3024361" cy="3888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p:cNvGrpSpPr/>
            <p:nvPr/>
          </p:nvGrpSpPr>
          <p:grpSpPr>
            <a:xfrm>
              <a:off x="1413354" y="5589240"/>
              <a:ext cx="425570" cy="388560"/>
              <a:chOff x="2171400" y="2914126"/>
              <a:chExt cx="425570" cy="388560"/>
            </a:xfrm>
          </p:grpSpPr>
          <p:sp>
            <p:nvSpPr>
              <p:cNvPr id="7" name="Oval 4"/>
              <p:cNvSpPr>
                <a:spLocks noChangeArrowheads="1"/>
              </p:cNvSpPr>
              <p:nvPr/>
            </p:nvSpPr>
            <p:spPr bwMode="auto">
              <a:xfrm>
                <a:off x="2171400" y="2914126"/>
                <a:ext cx="425570" cy="388560"/>
              </a:xfrm>
              <a:prstGeom prst="ellipse">
                <a:avLst/>
              </a:prstGeom>
              <a:solidFill>
                <a:srgbClr val="FFFFFF"/>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Oval 5"/>
              <p:cNvSpPr>
                <a:spLocks noChangeArrowheads="1"/>
              </p:cNvSpPr>
              <p:nvPr/>
            </p:nvSpPr>
            <p:spPr bwMode="auto">
              <a:xfrm>
                <a:off x="2243372" y="2979838"/>
                <a:ext cx="283191" cy="258564"/>
              </a:xfrm>
              <a:prstGeom prst="ellipse">
                <a:avLst/>
              </a:prstGeom>
              <a:solidFill>
                <a:srgbClr val="FFFFFF"/>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Oval 6"/>
              <p:cNvSpPr>
                <a:spLocks noChangeArrowheads="1"/>
              </p:cNvSpPr>
              <p:nvPr/>
            </p:nvSpPr>
            <p:spPr bwMode="auto">
              <a:xfrm>
                <a:off x="2313778" y="3044123"/>
                <a:ext cx="142379" cy="129996"/>
              </a:xfrm>
              <a:prstGeom prst="ellipse">
                <a:avLst/>
              </a:prstGeom>
              <a:solidFill>
                <a:srgbClr val="FB3E03"/>
              </a:solidFill>
              <a:ln w="12700">
                <a:solidFill>
                  <a:srgbClr val="FB3E0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pic>
        <p:nvPicPr>
          <p:cNvPr id="5" name="Picture 4">
            <a:extLst>
              <a:ext uri="{FF2B5EF4-FFF2-40B4-BE49-F238E27FC236}">
                <a16:creationId xmlns:a16="http://schemas.microsoft.com/office/drawing/2014/main" id="{BE696F92-9D14-4B5F-B31C-ED23D735A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973" y="2924947"/>
            <a:ext cx="4502429" cy="3279269"/>
          </a:xfrm>
          <a:prstGeom prst="rect">
            <a:avLst/>
          </a:prstGeom>
        </p:spPr>
      </p:pic>
      <p:sp>
        <p:nvSpPr>
          <p:cNvPr id="96258" name="Content Placeholder 2"/>
          <p:cNvSpPr>
            <a:spLocks noGrp="1"/>
          </p:cNvSpPr>
          <p:nvPr>
            <p:ph idx="1"/>
          </p:nvPr>
        </p:nvSpPr>
        <p:spPr>
          <a:xfrm>
            <a:off x="4156831" y="1173970"/>
            <a:ext cx="4176713" cy="1750977"/>
          </a:xfrm>
        </p:spPr>
        <p:txBody>
          <a:bodyPr>
            <a:normAutofit lnSpcReduction="10000"/>
          </a:bodyPr>
          <a:lstStyle/>
          <a:p>
            <a:pPr eaLnBrk="1" hangingPunct="1"/>
            <a:r>
              <a:rPr lang="en-GB" sz="1800" dirty="0">
                <a:latin typeface="Arial" panose="020B0604020202020204" pitchFamily="34" charset="0"/>
                <a:cs typeface="Arial" panose="020B0604020202020204" pitchFamily="34" charset="0"/>
              </a:rPr>
              <a:t>15 February 1996</a:t>
            </a:r>
          </a:p>
          <a:p>
            <a:pPr eaLnBrk="1" hangingPunct="1"/>
            <a:r>
              <a:rPr lang="en-GB" sz="1800" dirty="0" err="1">
                <a:solidFill>
                  <a:schemeClr val="tx2"/>
                </a:solidFill>
                <a:latin typeface="Arial" panose="020B0604020202020204" pitchFamily="34" charset="0"/>
                <a:cs typeface="Arial" panose="020B0604020202020204" pitchFamily="34" charset="0"/>
              </a:rPr>
              <a:t>Enroute</a:t>
            </a:r>
            <a:r>
              <a:rPr lang="en-GB" sz="1800" dirty="0">
                <a:solidFill>
                  <a:schemeClr val="tx2"/>
                </a:solidFill>
                <a:latin typeface="Arial" panose="020B0604020202020204" pitchFamily="34" charset="0"/>
                <a:cs typeface="Arial" panose="020B0604020202020204" pitchFamily="34" charset="0"/>
              </a:rPr>
              <a:t> to Milford Haven</a:t>
            </a:r>
          </a:p>
          <a:p>
            <a:pPr eaLnBrk="1" hangingPunct="1"/>
            <a:r>
              <a:rPr lang="en-GB" sz="1800" dirty="0">
                <a:solidFill>
                  <a:schemeClr val="tx2"/>
                </a:solidFill>
                <a:latin typeface="Arial" panose="020B0604020202020204" pitchFamily="34" charset="0"/>
                <a:cs typeface="Arial" panose="020B0604020202020204" pitchFamily="34" charset="0"/>
              </a:rPr>
              <a:t>Spilled 72,000 tonnes crude oil</a:t>
            </a:r>
          </a:p>
          <a:p>
            <a:pPr eaLnBrk="1" hangingPunct="1"/>
            <a:r>
              <a:rPr lang="en-GB" sz="1800" dirty="0">
                <a:solidFill>
                  <a:schemeClr val="tx2"/>
                </a:solidFill>
                <a:latin typeface="Arial" panose="020B0604020202020204" pitchFamily="34" charset="0"/>
                <a:cs typeface="Arial" panose="020B0604020202020204" pitchFamily="34" charset="0"/>
              </a:rPr>
              <a:t>Calm conditions</a:t>
            </a:r>
          </a:p>
          <a:p>
            <a:pPr eaLnBrk="1" hangingPunct="1"/>
            <a:r>
              <a:rPr lang="en-GB" sz="1800" dirty="0">
                <a:solidFill>
                  <a:schemeClr val="tx2"/>
                </a:solidFill>
                <a:latin typeface="Arial" panose="020B0604020202020204" pitchFamily="34" charset="0"/>
                <a:cs typeface="Arial" panose="020B0604020202020204" pitchFamily="34" charset="0"/>
              </a:rPr>
              <a:t>Harbour Pilot on board </a:t>
            </a:r>
          </a:p>
          <a:p>
            <a:pPr eaLnBrk="1" hangingPunct="1"/>
            <a:endParaRPr lang="en-GB" sz="1800" dirty="0">
              <a:latin typeface="Arial" panose="020B0604020202020204" pitchFamily="34" charset="0"/>
              <a:cs typeface="Arial" panose="020B0604020202020204" pitchFamily="34" charset="0"/>
            </a:endParaRPr>
          </a:p>
          <a:p>
            <a:pPr eaLnBrk="1" hangingPunct="1"/>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2071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447A-5702-4448-877C-334D42897590}"/>
              </a:ext>
            </a:extLst>
          </p:cNvPr>
          <p:cNvSpPr>
            <a:spLocks noGrp="1"/>
          </p:cNvSpPr>
          <p:nvPr>
            <p:ph type="title"/>
          </p:nvPr>
        </p:nvSpPr>
        <p:spPr>
          <a:xfrm>
            <a:off x="4151784" y="278284"/>
            <a:ext cx="4608512" cy="744836"/>
          </a:xfrm>
        </p:spPr>
        <p:txBody>
          <a:bodyPr>
            <a:noAutofit/>
          </a:bodyPr>
          <a:lstStyle/>
          <a:p>
            <a:r>
              <a:rPr lang="en-GB" sz="3600" dirty="0">
                <a:solidFill>
                  <a:srgbClr val="0000FF"/>
                </a:solidFill>
                <a:latin typeface="Copperplate Gothic Bold" panose="020E0705020206020404" pitchFamily="34" charset="0"/>
              </a:rPr>
              <a:t>Alert report</a:t>
            </a:r>
          </a:p>
        </p:txBody>
      </p:sp>
      <p:grpSp>
        <p:nvGrpSpPr>
          <p:cNvPr id="22" name="Group 21">
            <a:extLst>
              <a:ext uri="{FF2B5EF4-FFF2-40B4-BE49-F238E27FC236}">
                <a16:creationId xmlns:a16="http://schemas.microsoft.com/office/drawing/2014/main" id="{A086702B-F2B1-4C2C-8B4A-3EFFC4E1DFE8}"/>
              </a:ext>
            </a:extLst>
          </p:cNvPr>
          <p:cNvGrpSpPr/>
          <p:nvPr/>
        </p:nvGrpSpPr>
        <p:grpSpPr>
          <a:xfrm>
            <a:off x="2639617" y="1215530"/>
            <a:ext cx="7493137" cy="5364186"/>
            <a:chOff x="2639617" y="1215530"/>
            <a:chExt cx="7493137" cy="5364186"/>
          </a:xfrm>
        </p:grpSpPr>
        <p:pic>
          <p:nvPicPr>
            <p:cNvPr id="5" name="Picture 4">
              <a:extLst>
                <a:ext uri="{FF2B5EF4-FFF2-40B4-BE49-F238E27FC236}">
                  <a16:creationId xmlns:a16="http://schemas.microsoft.com/office/drawing/2014/main" id="{18691302-6858-4E37-8E5A-7E592281C08E}"/>
                </a:ext>
              </a:extLst>
            </p:cNvPr>
            <p:cNvPicPr>
              <a:picLocks noChangeAspect="1"/>
            </p:cNvPicPr>
            <p:nvPr/>
          </p:nvPicPr>
          <p:blipFill>
            <a:blip r:embed="rId2"/>
            <a:stretch>
              <a:fillRect/>
            </a:stretch>
          </p:blipFill>
          <p:spPr>
            <a:xfrm>
              <a:off x="2639617" y="1215530"/>
              <a:ext cx="4824536" cy="5165798"/>
            </a:xfrm>
            <a:prstGeom prst="rect">
              <a:avLst/>
            </a:prstGeom>
          </p:spPr>
        </p:pic>
        <p:pic>
          <p:nvPicPr>
            <p:cNvPr id="21" name="Picture 20">
              <a:extLst>
                <a:ext uri="{FF2B5EF4-FFF2-40B4-BE49-F238E27FC236}">
                  <a16:creationId xmlns:a16="http://schemas.microsoft.com/office/drawing/2014/main" id="{63F40AA1-58BE-4204-A1EF-71114E445D1A}"/>
                </a:ext>
              </a:extLst>
            </p:cNvPr>
            <p:cNvPicPr>
              <a:picLocks noChangeAspect="1"/>
            </p:cNvPicPr>
            <p:nvPr/>
          </p:nvPicPr>
          <p:blipFill>
            <a:blip r:embed="rId3"/>
            <a:stretch>
              <a:fillRect/>
            </a:stretch>
          </p:blipFill>
          <p:spPr>
            <a:xfrm>
              <a:off x="5447928" y="1215530"/>
              <a:ext cx="4684826" cy="5364186"/>
            </a:xfrm>
            <a:prstGeom prst="rect">
              <a:avLst/>
            </a:prstGeom>
          </p:spPr>
        </p:pic>
      </p:grpSp>
      <p:pic>
        <p:nvPicPr>
          <p:cNvPr id="2065" name="Picture 13">
            <a:extLst>
              <a:ext uri="{FF2B5EF4-FFF2-40B4-BE49-F238E27FC236}">
                <a16:creationId xmlns:a16="http://schemas.microsoft.com/office/drawing/2014/main" id="{8B6F57F3-C2C4-47AB-8DE6-67402F69E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09750" cy="60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244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2"/>
          <p:cNvSpPr>
            <a:spLocks noChangeArrowheads="1"/>
          </p:cNvSpPr>
          <p:nvPr/>
        </p:nvSpPr>
        <p:spPr bwMode="auto">
          <a:xfrm>
            <a:off x="2135560" y="5510213"/>
            <a:ext cx="8135938" cy="10080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solidFill>
                <a:srgbClr val="000000"/>
              </a:solidFill>
            </a:endParaRPr>
          </a:p>
        </p:txBody>
      </p:sp>
      <p:sp>
        <p:nvSpPr>
          <p:cNvPr id="18435" name="Rectangle 2"/>
          <p:cNvSpPr>
            <a:spLocks noChangeArrowheads="1"/>
          </p:cNvSpPr>
          <p:nvPr/>
        </p:nvSpPr>
        <p:spPr bwMode="auto">
          <a:xfrm>
            <a:off x="1756476" y="333376"/>
            <a:ext cx="87321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GB" sz="3600" b="1" dirty="0">
                <a:solidFill>
                  <a:srgbClr val="0000FF"/>
                </a:solidFill>
                <a:latin typeface="Copperplate Gothic Bold" panose="020E0705020206020404" pitchFamily="34" charset="0"/>
              </a:rPr>
              <a:t>Satellite Surveillance</a:t>
            </a:r>
            <a:endParaRPr lang="en-US" sz="3600" b="1" dirty="0">
              <a:solidFill>
                <a:srgbClr val="0000FF"/>
              </a:solidFill>
              <a:latin typeface="Copperplate Gothic Bold" panose="020E0705020206020404" pitchFamily="34" charset="0"/>
            </a:endParaRPr>
          </a:p>
        </p:txBody>
      </p:sp>
      <p:sp>
        <p:nvSpPr>
          <p:cNvPr id="116740" name="Rectangle 4"/>
          <p:cNvSpPr>
            <a:spLocks noChangeArrowheads="1"/>
          </p:cNvSpPr>
          <p:nvPr/>
        </p:nvSpPr>
        <p:spPr bwMode="auto">
          <a:xfrm>
            <a:off x="5591175" y="4048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b="1">
              <a:solidFill>
                <a:srgbClr val="FFFF00"/>
              </a:solidFill>
              <a:effectLst>
                <a:outerShdw blurRad="38100" dist="38100" dir="2700000" algn="tl">
                  <a:srgbClr val="C0C0C0"/>
                </a:outerShdw>
              </a:effectLst>
            </a:endParaRPr>
          </a:p>
        </p:txBody>
      </p:sp>
      <p:pic>
        <p:nvPicPr>
          <p:cNvPr id="18437" name="Picture 6" descr="ASA_WSM_1PNTSS20090214_105339_000000592076_00266_36392_3888"/>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t="17442" b="15143"/>
          <a:stretch>
            <a:fillRect/>
          </a:stretch>
        </p:blipFill>
        <p:spPr bwMode="auto">
          <a:xfrm>
            <a:off x="1775619" y="1780382"/>
            <a:ext cx="597535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7"/>
          <p:cNvSpPr>
            <a:spLocks noChangeArrowheads="1"/>
          </p:cNvSpPr>
          <p:nvPr/>
        </p:nvSpPr>
        <p:spPr bwMode="auto">
          <a:xfrm>
            <a:off x="5011968" y="3384878"/>
            <a:ext cx="792163" cy="57626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solidFill>
                <a:srgbClr val="000000"/>
              </a:solidFill>
            </a:endParaRPr>
          </a:p>
        </p:txBody>
      </p:sp>
      <p:pic>
        <p:nvPicPr>
          <p:cNvPr id="18439" name="Picture 8" descr="emsa_pressrelease20090218_csn_image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6" y="1054100"/>
            <a:ext cx="3413125" cy="2871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0" name="Line 9"/>
          <p:cNvSpPr>
            <a:spLocks noChangeShapeType="1"/>
          </p:cNvSpPr>
          <p:nvPr/>
        </p:nvSpPr>
        <p:spPr bwMode="auto">
          <a:xfrm flipV="1">
            <a:off x="5007435" y="1054100"/>
            <a:ext cx="2025191" cy="233077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sp>
        <p:nvSpPr>
          <p:cNvPr id="18441" name="Line 10"/>
          <p:cNvSpPr>
            <a:spLocks noChangeShapeType="1"/>
          </p:cNvSpPr>
          <p:nvPr/>
        </p:nvSpPr>
        <p:spPr bwMode="auto">
          <a:xfrm flipV="1">
            <a:off x="5804131" y="3933825"/>
            <a:ext cx="4684483" cy="273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solidFill>
                <a:srgbClr val="000000"/>
              </a:solidFill>
            </a:endParaRPr>
          </a:p>
        </p:txBody>
      </p:sp>
      <p:pic>
        <p:nvPicPr>
          <p:cNvPr id="18442" name="Picture 11" descr="Russian Aircraft Carrier Incid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894" y="3639856"/>
            <a:ext cx="403225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srcRect l="5405" t="25025" r="29730" b="16606"/>
          <a:stretch/>
        </p:blipFill>
        <p:spPr>
          <a:xfrm>
            <a:off x="2999657" y="1473483"/>
            <a:ext cx="5132879" cy="2749756"/>
          </a:xfrm>
          <a:prstGeom prst="rect">
            <a:avLst/>
          </a:prstGeom>
        </p:spPr>
      </p:pic>
    </p:spTree>
    <p:extLst>
      <p:ext uri="{BB962C8B-B14F-4D97-AF65-F5344CB8AC3E}">
        <p14:creationId xmlns:p14="http://schemas.microsoft.com/office/powerpoint/2010/main" val="1411153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p:cTn id="7" dur="500" fill="hold"/>
                                        <p:tgtEl>
                                          <p:spTgt spid="18438"/>
                                        </p:tgtEl>
                                        <p:attrNameLst>
                                          <p:attrName>ppt_w</p:attrName>
                                        </p:attrNameLst>
                                      </p:cBhvr>
                                      <p:tavLst>
                                        <p:tav tm="0">
                                          <p:val>
                                            <p:fltVal val="0"/>
                                          </p:val>
                                        </p:tav>
                                        <p:tav tm="100000">
                                          <p:val>
                                            <p:strVal val="#ppt_w"/>
                                          </p:val>
                                        </p:tav>
                                      </p:tavLst>
                                    </p:anim>
                                    <p:anim calcmode="lin" valueType="num">
                                      <p:cBhvr>
                                        <p:cTn id="8" dur="500" fill="hold"/>
                                        <p:tgtEl>
                                          <p:spTgt spid="18438"/>
                                        </p:tgtEl>
                                        <p:attrNameLst>
                                          <p:attrName>ppt_h</p:attrName>
                                        </p:attrNameLst>
                                      </p:cBhvr>
                                      <p:tavLst>
                                        <p:tav tm="0">
                                          <p:val>
                                            <p:fltVal val="0"/>
                                          </p:val>
                                        </p:tav>
                                        <p:tav tm="100000">
                                          <p:val>
                                            <p:strVal val="#ppt_h"/>
                                          </p:val>
                                        </p:tav>
                                      </p:tavLst>
                                    </p:anim>
                                    <p:animEffect transition="in" filter="fade">
                                      <p:cBhvr>
                                        <p:cTn id="9" dur="500"/>
                                        <p:tgtEl>
                                          <p:spTgt spid="1843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440"/>
                                        </p:tgtEl>
                                        <p:attrNameLst>
                                          <p:attrName>style.visibility</p:attrName>
                                        </p:attrNameLst>
                                      </p:cBhvr>
                                      <p:to>
                                        <p:strVal val="visible"/>
                                      </p:to>
                                    </p:set>
                                    <p:anim calcmode="lin" valueType="num">
                                      <p:cBhvr>
                                        <p:cTn id="12" dur="500" fill="hold"/>
                                        <p:tgtEl>
                                          <p:spTgt spid="18440"/>
                                        </p:tgtEl>
                                        <p:attrNameLst>
                                          <p:attrName>ppt_w</p:attrName>
                                        </p:attrNameLst>
                                      </p:cBhvr>
                                      <p:tavLst>
                                        <p:tav tm="0">
                                          <p:val>
                                            <p:fltVal val="0"/>
                                          </p:val>
                                        </p:tav>
                                        <p:tav tm="100000">
                                          <p:val>
                                            <p:strVal val="#ppt_w"/>
                                          </p:val>
                                        </p:tav>
                                      </p:tavLst>
                                    </p:anim>
                                    <p:anim calcmode="lin" valueType="num">
                                      <p:cBhvr>
                                        <p:cTn id="13" dur="500" fill="hold"/>
                                        <p:tgtEl>
                                          <p:spTgt spid="18440"/>
                                        </p:tgtEl>
                                        <p:attrNameLst>
                                          <p:attrName>ppt_h</p:attrName>
                                        </p:attrNameLst>
                                      </p:cBhvr>
                                      <p:tavLst>
                                        <p:tav tm="0">
                                          <p:val>
                                            <p:fltVal val="0"/>
                                          </p:val>
                                        </p:tav>
                                        <p:tav tm="100000">
                                          <p:val>
                                            <p:strVal val="#ppt_h"/>
                                          </p:val>
                                        </p:tav>
                                      </p:tavLst>
                                    </p:anim>
                                    <p:animEffect transition="in" filter="fade">
                                      <p:cBhvr>
                                        <p:cTn id="14" dur="500"/>
                                        <p:tgtEl>
                                          <p:spTgt spid="184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441"/>
                                        </p:tgtEl>
                                        <p:attrNameLst>
                                          <p:attrName>style.visibility</p:attrName>
                                        </p:attrNameLst>
                                      </p:cBhvr>
                                      <p:to>
                                        <p:strVal val="visible"/>
                                      </p:to>
                                    </p:set>
                                    <p:anim calcmode="lin" valueType="num">
                                      <p:cBhvr>
                                        <p:cTn id="17" dur="500" fill="hold"/>
                                        <p:tgtEl>
                                          <p:spTgt spid="18441"/>
                                        </p:tgtEl>
                                        <p:attrNameLst>
                                          <p:attrName>ppt_w</p:attrName>
                                        </p:attrNameLst>
                                      </p:cBhvr>
                                      <p:tavLst>
                                        <p:tav tm="0">
                                          <p:val>
                                            <p:fltVal val="0"/>
                                          </p:val>
                                        </p:tav>
                                        <p:tav tm="100000">
                                          <p:val>
                                            <p:strVal val="#ppt_w"/>
                                          </p:val>
                                        </p:tav>
                                      </p:tavLst>
                                    </p:anim>
                                    <p:anim calcmode="lin" valueType="num">
                                      <p:cBhvr>
                                        <p:cTn id="18" dur="500" fill="hold"/>
                                        <p:tgtEl>
                                          <p:spTgt spid="18441"/>
                                        </p:tgtEl>
                                        <p:attrNameLst>
                                          <p:attrName>ppt_h</p:attrName>
                                        </p:attrNameLst>
                                      </p:cBhvr>
                                      <p:tavLst>
                                        <p:tav tm="0">
                                          <p:val>
                                            <p:fltVal val="0"/>
                                          </p:val>
                                        </p:tav>
                                        <p:tav tm="100000">
                                          <p:val>
                                            <p:strVal val="#ppt_h"/>
                                          </p:val>
                                        </p:tav>
                                      </p:tavLst>
                                    </p:anim>
                                    <p:animEffect transition="in" filter="fade">
                                      <p:cBhvr>
                                        <p:cTn id="19" dur="500"/>
                                        <p:tgtEl>
                                          <p:spTgt spid="18441"/>
                                        </p:tgtEl>
                                      </p:cBhvr>
                                    </p:animEffect>
                                  </p:childTnLst>
                                </p:cTn>
                              </p:par>
                              <p:par>
                                <p:cTn id="20" presetID="53" presetClass="entr" presetSubtype="16" fill="hold" nodeType="withEffect">
                                  <p:stCondLst>
                                    <p:cond delay="0"/>
                                  </p:stCondLst>
                                  <p:childTnLst>
                                    <p:set>
                                      <p:cBhvr>
                                        <p:cTn id="21" dur="1" fill="hold">
                                          <p:stCondLst>
                                            <p:cond delay="0"/>
                                          </p:stCondLst>
                                        </p:cTn>
                                        <p:tgtEl>
                                          <p:spTgt spid="18439"/>
                                        </p:tgtEl>
                                        <p:attrNameLst>
                                          <p:attrName>style.visibility</p:attrName>
                                        </p:attrNameLst>
                                      </p:cBhvr>
                                      <p:to>
                                        <p:strVal val="visible"/>
                                      </p:to>
                                    </p:set>
                                    <p:anim calcmode="lin" valueType="num">
                                      <p:cBhvr>
                                        <p:cTn id="22" dur="500" fill="hold"/>
                                        <p:tgtEl>
                                          <p:spTgt spid="18439"/>
                                        </p:tgtEl>
                                        <p:attrNameLst>
                                          <p:attrName>ppt_w</p:attrName>
                                        </p:attrNameLst>
                                      </p:cBhvr>
                                      <p:tavLst>
                                        <p:tav tm="0">
                                          <p:val>
                                            <p:fltVal val="0"/>
                                          </p:val>
                                        </p:tav>
                                        <p:tav tm="100000">
                                          <p:val>
                                            <p:strVal val="#ppt_w"/>
                                          </p:val>
                                        </p:tav>
                                      </p:tavLst>
                                    </p:anim>
                                    <p:anim calcmode="lin" valueType="num">
                                      <p:cBhvr>
                                        <p:cTn id="23" dur="500" fill="hold"/>
                                        <p:tgtEl>
                                          <p:spTgt spid="18439"/>
                                        </p:tgtEl>
                                        <p:attrNameLst>
                                          <p:attrName>ppt_h</p:attrName>
                                        </p:attrNameLst>
                                      </p:cBhvr>
                                      <p:tavLst>
                                        <p:tav tm="0">
                                          <p:val>
                                            <p:fltVal val="0"/>
                                          </p:val>
                                        </p:tav>
                                        <p:tav tm="100000">
                                          <p:val>
                                            <p:strVal val="#ppt_h"/>
                                          </p:val>
                                        </p:tav>
                                      </p:tavLst>
                                    </p:anim>
                                    <p:animEffect transition="in" filter="fade">
                                      <p:cBhvr>
                                        <p:cTn id="24" dur="500"/>
                                        <p:tgtEl>
                                          <p:spTgt spid="1843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8442"/>
                                        </p:tgtEl>
                                        <p:attrNameLst>
                                          <p:attrName>style.visibility</p:attrName>
                                        </p:attrNameLst>
                                      </p:cBhvr>
                                      <p:to>
                                        <p:strVal val="visible"/>
                                      </p:to>
                                    </p:set>
                                    <p:anim calcmode="lin" valueType="num">
                                      <p:cBhvr>
                                        <p:cTn id="36" dur="500" fill="hold"/>
                                        <p:tgtEl>
                                          <p:spTgt spid="18442"/>
                                        </p:tgtEl>
                                        <p:attrNameLst>
                                          <p:attrName>ppt_w</p:attrName>
                                        </p:attrNameLst>
                                      </p:cBhvr>
                                      <p:tavLst>
                                        <p:tav tm="0">
                                          <p:val>
                                            <p:fltVal val="0"/>
                                          </p:val>
                                        </p:tav>
                                        <p:tav tm="100000">
                                          <p:val>
                                            <p:strVal val="#ppt_w"/>
                                          </p:val>
                                        </p:tav>
                                      </p:tavLst>
                                    </p:anim>
                                    <p:anim calcmode="lin" valueType="num">
                                      <p:cBhvr>
                                        <p:cTn id="37" dur="500" fill="hold"/>
                                        <p:tgtEl>
                                          <p:spTgt spid="18442"/>
                                        </p:tgtEl>
                                        <p:attrNameLst>
                                          <p:attrName>ppt_h</p:attrName>
                                        </p:attrNameLst>
                                      </p:cBhvr>
                                      <p:tavLst>
                                        <p:tav tm="0">
                                          <p:val>
                                            <p:fltVal val="0"/>
                                          </p:val>
                                        </p:tav>
                                        <p:tav tm="100000">
                                          <p:val>
                                            <p:strVal val="#ppt_h"/>
                                          </p:val>
                                        </p:tav>
                                      </p:tavLst>
                                    </p:anim>
                                    <p:animEffect transition="in" filter="fade">
                                      <p:cBhvr>
                                        <p:cTn id="38"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p:bldP spid="18440" grpId="0" animBg="1"/>
      <p:bldP spid="1844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9" name="Picture 5" descr="Gannet Location Drawing[1]">
            <a:extLst>
              <a:ext uri="{FF2B5EF4-FFF2-40B4-BE49-F238E27FC236}">
                <a16:creationId xmlns:a16="http://schemas.microsoft.com/office/drawing/2014/main" id="{A1549B26-49BA-48DB-B7A2-F04E7FCB9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3213101"/>
            <a:ext cx="4119563" cy="3273425"/>
          </a:xfrm>
          <a:prstGeom prst="rect">
            <a:avLst/>
          </a:prstGeom>
          <a:noFill/>
          <a:extLst>
            <a:ext uri="{909E8E84-426E-40DD-AFC4-6F175D3DCCD1}">
              <a14:hiddenFill xmlns:a14="http://schemas.microsoft.com/office/drawing/2010/main">
                <a:solidFill>
                  <a:srgbClr val="FFFFFF"/>
                </a:solidFill>
              </a14:hiddenFill>
            </a:ext>
          </a:extLst>
        </p:spPr>
      </p:pic>
      <p:pic>
        <p:nvPicPr>
          <p:cNvPr id="139270" name="Picture 6" descr="GANNET POL 1530z">
            <a:extLst>
              <a:ext uri="{FF2B5EF4-FFF2-40B4-BE49-F238E27FC236}">
                <a16:creationId xmlns:a16="http://schemas.microsoft.com/office/drawing/2014/main" id="{67163110-E73C-42E6-B91D-1DE3DB8F7AFF}"/>
              </a:ext>
            </a:extLst>
          </p:cNvPr>
          <p:cNvPicPr>
            <a:picLocks noChangeAspect="1" noChangeArrowheads="1"/>
          </p:cNvPicPr>
          <p:nvPr/>
        </p:nvPicPr>
        <p:blipFill>
          <a:blip r:embed="rId3">
            <a:lum bright="20000" contrast="30000"/>
            <a:extLst>
              <a:ext uri="{28A0092B-C50C-407E-A947-70E740481C1C}">
                <a14:useLocalDpi xmlns:a14="http://schemas.microsoft.com/office/drawing/2010/main" val="0"/>
              </a:ext>
            </a:extLst>
          </a:blip>
          <a:srcRect/>
          <a:stretch>
            <a:fillRect/>
          </a:stretch>
        </p:blipFill>
        <p:spPr bwMode="auto">
          <a:xfrm>
            <a:off x="6096000" y="3213101"/>
            <a:ext cx="4248150" cy="2824163"/>
          </a:xfrm>
          <a:prstGeom prst="rect">
            <a:avLst/>
          </a:prstGeom>
          <a:noFill/>
          <a:extLst>
            <a:ext uri="{909E8E84-426E-40DD-AFC4-6F175D3DCCD1}">
              <a14:hiddenFill xmlns:a14="http://schemas.microsoft.com/office/drawing/2010/main">
                <a:solidFill>
                  <a:srgbClr val="FFFFFF"/>
                </a:solidFill>
              </a14:hiddenFill>
            </a:ext>
          </a:extLst>
        </p:spPr>
      </p:pic>
      <p:pic>
        <p:nvPicPr>
          <p:cNvPr id="139271" name="Picture 7" descr="20110817-1736_UK_spill">
            <a:extLst>
              <a:ext uri="{FF2B5EF4-FFF2-40B4-BE49-F238E27FC236}">
                <a16:creationId xmlns:a16="http://schemas.microsoft.com/office/drawing/2014/main" id="{C7F4D768-6791-484C-95C6-17BBAFB2B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4" y="404813"/>
            <a:ext cx="3887787" cy="2749550"/>
          </a:xfrm>
          <a:prstGeom prst="rect">
            <a:avLst/>
          </a:prstGeom>
          <a:noFill/>
          <a:extLst>
            <a:ext uri="{909E8E84-426E-40DD-AFC4-6F175D3DCCD1}">
              <a14:hiddenFill xmlns:a14="http://schemas.microsoft.com/office/drawing/2010/main">
                <a:solidFill>
                  <a:srgbClr val="FFFFFF"/>
                </a:solidFill>
              </a14:hiddenFill>
            </a:ext>
          </a:extLst>
        </p:spPr>
      </p:pic>
      <p:sp>
        <p:nvSpPr>
          <p:cNvPr id="139272" name="Text Box 8">
            <a:extLst>
              <a:ext uri="{FF2B5EF4-FFF2-40B4-BE49-F238E27FC236}">
                <a16:creationId xmlns:a16="http://schemas.microsoft.com/office/drawing/2014/main" id="{31B6DC5C-1654-4263-8E08-6D37566686BE}"/>
              </a:ext>
            </a:extLst>
          </p:cNvPr>
          <p:cNvSpPr txBox="1">
            <a:spLocks noChangeArrowheads="1"/>
          </p:cNvSpPr>
          <p:nvPr/>
        </p:nvSpPr>
        <p:spPr bwMode="auto">
          <a:xfrm>
            <a:off x="839416" y="2196724"/>
            <a:ext cx="59048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3600" b="1" dirty="0">
                <a:solidFill>
                  <a:srgbClr val="0000FF"/>
                </a:solidFill>
                <a:latin typeface="Copperplate Gothic Bold" panose="020E0705020206020404" pitchFamily="34" charset="0"/>
              </a:rPr>
              <a:t>Gannet – Aug 2011</a:t>
            </a:r>
          </a:p>
        </p:txBody>
      </p:sp>
    </p:spTree>
    <p:extLst>
      <p:ext uri="{BB962C8B-B14F-4D97-AF65-F5344CB8AC3E}">
        <p14:creationId xmlns:p14="http://schemas.microsoft.com/office/powerpoint/2010/main" val="1568330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4" descr="mernord-hd-gb_20120402_1059">
            <a:extLst>
              <a:ext uri="{FF2B5EF4-FFF2-40B4-BE49-F238E27FC236}">
                <a16:creationId xmlns:a16="http://schemas.microsoft.com/office/drawing/2014/main" id="{92B87485-ECEA-41D5-824E-A494492C9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3087689"/>
            <a:ext cx="3436938" cy="3436937"/>
          </a:xfrm>
          <a:prstGeom prst="rect">
            <a:avLst/>
          </a:prstGeom>
          <a:noFill/>
          <a:extLst>
            <a:ext uri="{909E8E84-426E-40DD-AFC4-6F175D3DCCD1}">
              <a14:hiddenFill xmlns:a14="http://schemas.microsoft.com/office/drawing/2010/main">
                <a:solidFill>
                  <a:srgbClr val="FFFFFF"/>
                </a:solidFill>
              </a14:hiddenFill>
            </a:ext>
          </a:extLst>
        </p:spPr>
      </p:pic>
      <p:pic>
        <p:nvPicPr>
          <p:cNvPr id="138245" name="Picture 5">
            <a:extLst>
              <a:ext uri="{FF2B5EF4-FFF2-40B4-BE49-F238E27FC236}">
                <a16:creationId xmlns:a16="http://schemas.microsoft.com/office/drawing/2014/main" id="{E06CE7C5-871C-4129-81EC-CB41C172AA49}"/>
              </a:ext>
            </a:extLst>
          </p:cNvPr>
          <p:cNvPicPr>
            <a:picLocks noChangeAspect="1" noChangeArrowheads="1"/>
          </p:cNvPicPr>
          <p:nvPr/>
        </p:nvPicPr>
        <p:blipFill>
          <a:blip r:embed="rId3">
            <a:lum bright="-10000" contrast="40000"/>
            <a:extLst>
              <a:ext uri="{28A0092B-C50C-407E-A947-70E740481C1C}">
                <a14:useLocalDpi xmlns:a14="http://schemas.microsoft.com/office/drawing/2010/main" val="0"/>
              </a:ext>
            </a:extLst>
          </a:blip>
          <a:srcRect/>
          <a:stretch>
            <a:fillRect/>
          </a:stretch>
        </p:blipFill>
        <p:spPr bwMode="auto">
          <a:xfrm>
            <a:off x="5303838" y="3633789"/>
            <a:ext cx="4805362" cy="289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6" name="Picture 6" descr="Screen shot 2012-03-28 at 10">
            <a:extLst>
              <a:ext uri="{FF2B5EF4-FFF2-40B4-BE49-F238E27FC236}">
                <a16:creationId xmlns:a16="http://schemas.microsoft.com/office/drawing/2014/main" id="{A9666C9C-4EDB-4970-9819-36C9ED4D4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4" y="404813"/>
            <a:ext cx="2949575" cy="3168650"/>
          </a:xfrm>
          <a:prstGeom prst="rect">
            <a:avLst/>
          </a:prstGeom>
          <a:noFill/>
          <a:extLst>
            <a:ext uri="{909E8E84-426E-40DD-AFC4-6F175D3DCCD1}">
              <a14:hiddenFill xmlns:a14="http://schemas.microsoft.com/office/drawing/2010/main">
                <a:solidFill>
                  <a:srgbClr val="FFFFFF"/>
                </a:solidFill>
              </a14:hiddenFill>
            </a:ext>
          </a:extLst>
        </p:spPr>
      </p:pic>
      <p:sp>
        <p:nvSpPr>
          <p:cNvPr id="138247" name="Text Box 7">
            <a:extLst>
              <a:ext uri="{FF2B5EF4-FFF2-40B4-BE49-F238E27FC236}">
                <a16:creationId xmlns:a16="http://schemas.microsoft.com/office/drawing/2014/main" id="{258BC8E3-0203-4EBF-938A-54FD52A105C1}"/>
              </a:ext>
            </a:extLst>
          </p:cNvPr>
          <p:cNvSpPr txBox="1">
            <a:spLocks noChangeArrowheads="1"/>
          </p:cNvSpPr>
          <p:nvPr/>
        </p:nvSpPr>
        <p:spPr bwMode="auto">
          <a:xfrm>
            <a:off x="1703389" y="1844676"/>
            <a:ext cx="4968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4000" b="1" dirty="0">
                <a:solidFill>
                  <a:srgbClr val="0000FF"/>
                </a:solidFill>
              </a:rPr>
              <a:t>Elgin – March 2012</a:t>
            </a:r>
          </a:p>
        </p:txBody>
      </p:sp>
    </p:spTree>
    <p:extLst>
      <p:ext uri="{BB962C8B-B14F-4D97-AF65-F5344CB8AC3E}">
        <p14:creationId xmlns:p14="http://schemas.microsoft.com/office/powerpoint/2010/main" val="3212743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E6D874F-0E9C-416E-B303-61EA52A660C6}"/>
              </a:ext>
            </a:extLst>
          </p:cNvPr>
          <p:cNvSpPr>
            <a:spLocks noGrp="1" noChangeArrowheads="1"/>
          </p:cNvSpPr>
          <p:nvPr>
            <p:ph type="title"/>
          </p:nvPr>
        </p:nvSpPr>
        <p:spPr>
          <a:xfrm>
            <a:off x="2927648" y="488949"/>
            <a:ext cx="8229600" cy="850900"/>
          </a:xfrm>
        </p:spPr>
        <p:txBody>
          <a:bodyPr>
            <a:normAutofit fontScale="90000"/>
          </a:bodyPr>
          <a:lstStyle/>
          <a:p>
            <a:r>
              <a:rPr lang="en-GB" altLang="en-US" sz="4000" b="1" dirty="0">
                <a:solidFill>
                  <a:srgbClr val="0000FF"/>
                </a:solidFill>
                <a:latin typeface="Copperplate Gothic Bold" panose="020E0705020206020404" pitchFamily="34" charset="0"/>
              </a:rPr>
              <a:t>Satellite Surveillance as a deterrent… MSC Napoli</a:t>
            </a:r>
            <a:endParaRPr lang="en-GB" altLang="en-US" dirty="0">
              <a:solidFill>
                <a:srgbClr val="0000FF"/>
              </a:solidFill>
              <a:latin typeface="Copperplate Gothic Bold" panose="020E0705020206020404" pitchFamily="34" charset="0"/>
            </a:endParaRPr>
          </a:p>
        </p:txBody>
      </p:sp>
      <p:pic>
        <p:nvPicPr>
          <p:cNvPr id="134147" name="Picture 3">
            <a:extLst>
              <a:ext uri="{FF2B5EF4-FFF2-40B4-BE49-F238E27FC236}">
                <a16:creationId xmlns:a16="http://schemas.microsoft.com/office/drawing/2014/main" id="{29D660CB-7EE4-4CBF-9974-A61CB7CB1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1" y="1700213"/>
            <a:ext cx="7058025"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4150" name="Group 6">
            <a:extLst>
              <a:ext uri="{FF2B5EF4-FFF2-40B4-BE49-F238E27FC236}">
                <a16:creationId xmlns:a16="http://schemas.microsoft.com/office/drawing/2014/main" id="{40574736-D5F1-47D3-9425-50EEDDCF1BED}"/>
              </a:ext>
            </a:extLst>
          </p:cNvPr>
          <p:cNvGrpSpPr>
            <a:grpSpLocks/>
          </p:cNvGrpSpPr>
          <p:nvPr/>
        </p:nvGrpSpPr>
        <p:grpSpPr bwMode="auto">
          <a:xfrm>
            <a:off x="1919288" y="4221164"/>
            <a:ext cx="4724400" cy="2147887"/>
            <a:chOff x="385" y="1661"/>
            <a:chExt cx="4019" cy="2079"/>
          </a:xfrm>
        </p:grpSpPr>
        <p:grpSp>
          <p:nvGrpSpPr>
            <p:cNvPr id="134151" name="Group 7">
              <a:extLst>
                <a:ext uri="{FF2B5EF4-FFF2-40B4-BE49-F238E27FC236}">
                  <a16:creationId xmlns:a16="http://schemas.microsoft.com/office/drawing/2014/main" id="{74DCFE52-1A85-4EDD-B395-CD2BCFB8CBF2}"/>
                </a:ext>
              </a:extLst>
            </p:cNvPr>
            <p:cNvGrpSpPr>
              <a:grpSpLocks/>
            </p:cNvGrpSpPr>
            <p:nvPr/>
          </p:nvGrpSpPr>
          <p:grpSpPr bwMode="auto">
            <a:xfrm>
              <a:off x="385" y="1661"/>
              <a:ext cx="2714" cy="2033"/>
              <a:chOff x="0" y="0"/>
              <a:chExt cx="6048" cy="4329"/>
            </a:xfrm>
          </p:grpSpPr>
          <p:pic>
            <p:nvPicPr>
              <p:cNvPr id="134152" name="Picture 8" descr="Chart #2">
                <a:extLst>
                  <a:ext uri="{FF2B5EF4-FFF2-40B4-BE49-F238E27FC236}">
                    <a16:creationId xmlns:a16="http://schemas.microsoft.com/office/drawing/2014/main" id="{2BACE6D6-8FB5-4E15-8321-41A8943E8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48" cy="432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153" name="Oval 9">
                <a:extLst>
                  <a:ext uri="{FF2B5EF4-FFF2-40B4-BE49-F238E27FC236}">
                    <a16:creationId xmlns:a16="http://schemas.microsoft.com/office/drawing/2014/main" id="{E3A867CC-07C8-40FF-94D0-1D538B11AE8C}"/>
                  </a:ext>
                </a:extLst>
              </p:cNvPr>
              <p:cNvSpPr>
                <a:spLocks noChangeArrowheads="1"/>
              </p:cNvSpPr>
              <p:nvPr/>
            </p:nvSpPr>
            <p:spPr bwMode="auto">
              <a:xfrm>
                <a:off x="2496" y="720"/>
                <a:ext cx="96" cy="96"/>
              </a:xfrm>
              <a:prstGeom prst="ellipse">
                <a:avLst/>
              </a:prstGeom>
              <a:solidFill>
                <a:srgbClr val="FF0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aphicFrame>
          <p:nvGraphicFramePr>
            <p:cNvPr id="134154" name="Object 10">
              <a:extLst>
                <a:ext uri="{FF2B5EF4-FFF2-40B4-BE49-F238E27FC236}">
                  <a16:creationId xmlns:a16="http://schemas.microsoft.com/office/drawing/2014/main" id="{832BBBE2-E775-4EA4-B9A3-408AC5E7441C}"/>
                </a:ext>
              </a:extLst>
            </p:cNvPr>
            <p:cNvGraphicFramePr>
              <a:graphicFrameLocks noChangeAspect="1"/>
            </p:cNvGraphicFramePr>
            <p:nvPr/>
          </p:nvGraphicFramePr>
          <p:xfrm>
            <a:off x="3243" y="2886"/>
            <a:ext cx="1161" cy="854"/>
          </p:xfrm>
          <a:graphic>
            <a:graphicData uri="http://schemas.openxmlformats.org/presentationml/2006/ole">
              <mc:AlternateContent xmlns:mc="http://schemas.openxmlformats.org/markup-compatibility/2006">
                <mc:Choice xmlns:v="urn:schemas-microsoft-com:vml" Requires="v">
                  <p:oleObj spid="_x0000_s3076" name="Photo Editor Photo" r:id="rId6" imgW="9295238" imgH="6838095" progId="MSPhotoEd.3">
                    <p:embed/>
                  </p:oleObj>
                </mc:Choice>
                <mc:Fallback>
                  <p:oleObj name="Photo Editor Photo" r:id="rId6" imgW="9295238" imgH="6838095" progId="MSPhotoEd.3">
                    <p:embed/>
                    <p:pic>
                      <p:nvPicPr>
                        <p:cNvPr id="134154" name="Object 10">
                          <a:extLst>
                            <a:ext uri="{FF2B5EF4-FFF2-40B4-BE49-F238E27FC236}">
                              <a16:creationId xmlns:a16="http://schemas.microsoft.com/office/drawing/2014/main" id="{832BBBE2-E775-4EA4-B9A3-408AC5E744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3" y="2886"/>
                          <a:ext cx="1161" cy="85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4155" name="Rectangle 11">
              <a:extLst>
                <a:ext uri="{FF2B5EF4-FFF2-40B4-BE49-F238E27FC236}">
                  <a16:creationId xmlns:a16="http://schemas.microsoft.com/office/drawing/2014/main" id="{1BC28DA3-0A8E-445C-A833-4E6A55A46D2F}"/>
                </a:ext>
              </a:extLst>
            </p:cNvPr>
            <p:cNvSpPr>
              <a:spLocks noChangeArrowheads="1"/>
            </p:cNvSpPr>
            <p:nvPr/>
          </p:nvSpPr>
          <p:spPr bwMode="auto">
            <a:xfrm>
              <a:off x="3787" y="2886"/>
              <a:ext cx="454" cy="27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156" name="Line 12">
              <a:extLst>
                <a:ext uri="{FF2B5EF4-FFF2-40B4-BE49-F238E27FC236}">
                  <a16:creationId xmlns:a16="http://schemas.microsoft.com/office/drawing/2014/main" id="{D04D5E18-7487-4786-82C6-EEDBD0B4DA13}"/>
                </a:ext>
              </a:extLst>
            </p:cNvPr>
            <p:cNvSpPr>
              <a:spLocks noChangeShapeType="1"/>
            </p:cNvSpPr>
            <p:nvPr/>
          </p:nvSpPr>
          <p:spPr bwMode="auto">
            <a:xfrm flipH="1" flipV="1">
              <a:off x="3107" y="1661"/>
              <a:ext cx="680" cy="1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157" name="Line 13">
              <a:extLst>
                <a:ext uri="{FF2B5EF4-FFF2-40B4-BE49-F238E27FC236}">
                  <a16:creationId xmlns:a16="http://schemas.microsoft.com/office/drawing/2014/main" id="{1C5654ED-8623-4364-BC13-14D5F30506A9}"/>
                </a:ext>
              </a:extLst>
            </p:cNvPr>
            <p:cNvSpPr>
              <a:spLocks noChangeShapeType="1"/>
            </p:cNvSpPr>
            <p:nvPr/>
          </p:nvSpPr>
          <p:spPr bwMode="auto">
            <a:xfrm flipH="1">
              <a:off x="3107" y="3158"/>
              <a:ext cx="680" cy="5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114257692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6" name="Picture 6">
            <a:extLst>
              <a:ext uri="{FF2B5EF4-FFF2-40B4-BE49-F238E27FC236}">
                <a16:creationId xmlns:a16="http://schemas.microsoft.com/office/drawing/2014/main" id="{ABC72BF1-0EF7-4204-A04A-8836779EC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5" r="845"/>
          <a:stretch>
            <a:fillRect/>
          </a:stretch>
        </p:blipFill>
        <p:spPr bwMode="auto">
          <a:xfrm>
            <a:off x="1703389" y="1738314"/>
            <a:ext cx="8785225" cy="4498975"/>
          </a:xfrm>
          <a:prstGeom prst="rect">
            <a:avLst/>
          </a:prstGeom>
          <a:noFill/>
          <a:extLst>
            <a:ext uri="{909E8E84-426E-40DD-AFC4-6F175D3DCCD1}">
              <a14:hiddenFill xmlns:a14="http://schemas.microsoft.com/office/drawing/2010/main">
                <a:solidFill>
                  <a:srgbClr val="FFFFFF"/>
                </a:solidFill>
              </a14:hiddenFill>
            </a:ext>
          </a:extLst>
        </p:spPr>
      </p:pic>
      <p:sp>
        <p:nvSpPr>
          <p:cNvPr id="97287" name="Rectangle 7">
            <a:extLst>
              <a:ext uri="{FF2B5EF4-FFF2-40B4-BE49-F238E27FC236}">
                <a16:creationId xmlns:a16="http://schemas.microsoft.com/office/drawing/2014/main" id="{4578E04E-611F-407C-B5DF-0008AC76FB6F}"/>
              </a:ext>
            </a:extLst>
          </p:cNvPr>
          <p:cNvSpPr>
            <a:spLocks noGrp="1" noChangeArrowheads="1"/>
          </p:cNvSpPr>
          <p:nvPr>
            <p:ph type="title"/>
          </p:nvPr>
        </p:nvSpPr>
        <p:spPr>
          <a:xfrm>
            <a:off x="3719736" y="332656"/>
            <a:ext cx="5976268" cy="1143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oAutofit/>
          </a:bodyPr>
          <a:lstStyle/>
          <a:p>
            <a:r>
              <a:rPr lang="en-GB" altLang="ja-JP" sz="2800" b="1" dirty="0">
                <a:solidFill>
                  <a:srgbClr val="0000FF"/>
                </a:solidFill>
                <a:latin typeface="Copperplate Gothic Bold" panose="020E0705020206020404" pitchFamily="34" charset="0"/>
                <a:ea typeface="ＭＳ Ｐゴシック" panose="020B0600070205080204" pitchFamily="34" charset="-128"/>
              </a:rPr>
              <a:t>25 February 2012  - Alert</a:t>
            </a:r>
            <a:endParaRPr lang="en-GB" altLang="en-US" sz="2800" b="1" dirty="0">
              <a:solidFill>
                <a:srgbClr val="0000FF"/>
              </a:solidFill>
              <a:latin typeface="Copperplate Gothic Bold" panose="020E0705020206020404" pitchFamily="34" charset="0"/>
            </a:endParaRPr>
          </a:p>
        </p:txBody>
      </p:sp>
    </p:spTree>
    <p:extLst>
      <p:ext uri="{BB962C8B-B14F-4D97-AF65-F5344CB8AC3E}">
        <p14:creationId xmlns:p14="http://schemas.microsoft.com/office/powerpoint/2010/main" val="708724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260350"/>
            <a:ext cx="6192838" cy="604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416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4223792" y="264318"/>
            <a:ext cx="8507413" cy="1143000"/>
          </a:xfrm>
        </p:spPr>
        <p:txBody>
          <a:bodyPr>
            <a:normAutofit/>
          </a:bodyPr>
          <a:lstStyle/>
          <a:p>
            <a:pPr eaLnBrk="1" hangingPunct="1"/>
            <a:r>
              <a:rPr lang="en-GB" altLang="en-US" sz="3600" b="1" dirty="0">
                <a:solidFill>
                  <a:srgbClr val="0000FF"/>
                </a:solidFill>
                <a:latin typeface="Copperplate Gothic Bold" panose="020E0705020206020404" pitchFamily="34" charset="0"/>
              </a:rPr>
              <a:t>Maersk Kiera</a:t>
            </a:r>
          </a:p>
        </p:txBody>
      </p:sp>
      <p:sp>
        <p:nvSpPr>
          <p:cNvPr id="60419" name="Rectangle 3"/>
          <p:cNvSpPr>
            <a:spLocks noGrp="1" noChangeArrowheads="1"/>
          </p:cNvSpPr>
          <p:nvPr>
            <p:ph type="body" idx="4294967295"/>
          </p:nvPr>
        </p:nvSpPr>
        <p:spPr>
          <a:xfrm>
            <a:off x="1774825" y="2287935"/>
            <a:ext cx="8229600" cy="3589337"/>
          </a:xfrm>
        </p:spPr>
        <p:txBody>
          <a:bodyPr/>
          <a:lstStyle/>
          <a:p>
            <a:pPr eaLnBrk="1" hangingPunct="1"/>
            <a:r>
              <a:rPr lang="en-GB" altLang="en-US" dirty="0"/>
              <a:t>LR/IMO No. 9431305 </a:t>
            </a:r>
          </a:p>
          <a:p>
            <a:pPr eaLnBrk="1" hangingPunct="1"/>
            <a:r>
              <a:rPr lang="en-GB" altLang="en-US" dirty="0"/>
              <a:t>Gross Tonnage 24,412</a:t>
            </a:r>
          </a:p>
          <a:p>
            <a:pPr eaLnBrk="1" hangingPunct="1"/>
            <a:r>
              <a:rPr lang="en-GB" altLang="en-US" dirty="0"/>
              <a:t>MMSI No. 566234000</a:t>
            </a:r>
          </a:p>
          <a:p>
            <a:pPr eaLnBrk="1" hangingPunct="1"/>
            <a:r>
              <a:rPr lang="en-GB" altLang="en-US" dirty="0"/>
              <a:t>Year of Build 2011 </a:t>
            </a:r>
          </a:p>
          <a:p>
            <a:pPr eaLnBrk="1" hangingPunct="1"/>
            <a:r>
              <a:rPr lang="en-GB" altLang="en-US" dirty="0"/>
              <a:t>Travelling between Liverpool and Latvia</a:t>
            </a:r>
          </a:p>
        </p:txBody>
      </p:sp>
      <p:pic>
        <p:nvPicPr>
          <p:cNvPr id="60420" name="Picture 4" descr="9093%7C000001236%7C7198_WEB-Maersk-Kiera-Credit-KenSmith-ww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8" y="1845021"/>
            <a:ext cx="36957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387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BE7252-FAD3-4946-94BB-0EA8B20BF003}"/>
              </a:ext>
            </a:extLst>
          </p:cNvPr>
          <p:cNvSpPr txBox="1"/>
          <p:nvPr/>
        </p:nvSpPr>
        <p:spPr>
          <a:xfrm>
            <a:off x="3215680" y="2924944"/>
            <a:ext cx="5579476" cy="707886"/>
          </a:xfrm>
          <a:prstGeom prst="rect">
            <a:avLst/>
          </a:prstGeom>
          <a:noFill/>
        </p:spPr>
        <p:txBody>
          <a:bodyPr wrap="none" rtlCol="0">
            <a:spAutoFit/>
          </a:bodyPr>
          <a:lstStyle/>
          <a:p>
            <a:r>
              <a:rPr lang="en-GB" sz="4000" dirty="0">
                <a:solidFill>
                  <a:srgbClr val="0000FF"/>
                </a:solidFill>
                <a:latin typeface="Copperplate Gothic Bold" panose="020E0705020206020404" pitchFamily="34" charset="0"/>
              </a:rPr>
              <a:t>Break / Questions</a:t>
            </a:r>
          </a:p>
        </p:txBody>
      </p:sp>
    </p:spTree>
    <p:extLst>
      <p:ext uri="{BB962C8B-B14F-4D97-AF65-F5344CB8AC3E}">
        <p14:creationId xmlns:p14="http://schemas.microsoft.com/office/powerpoint/2010/main" val="269259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791744" y="2708920"/>
            <a:ext cx="4402832" cy="1143000"/>
          </a:xfrm>
        </p:spPr>
        <p:txBody>
          <a:bodyPr/>
          <a:lstStyle/>
          <a:p>
            <a:r>
              <a:rPr lang="en-GB" b="1" dirty="0">
                <a:solidFill>
                  <a:srgbClr val="0000FF"/>
                </a:solidFill>
                <a:latin typeface="Copperplate Gothic Bold" panose="020E0705020206020404" pitchFamily="34" charset="0"/>
              </a:rPr>
              <a:t>Responding</a:t>
            </a:r>
          </a:p>
        </p:txBody>
      </p:sp>
    </p:spTree>
    <p:extLst>
      <p:ext uri="{BB962C8B-B14F-4D97-AF65-F5344CB8AC3E}">
        <p14:creationId xmlns:p14="http://schemas.microsoft.com/office/powerpoint/2010/main" val="453071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562436" y="620688"/>
            <a:ext cx="7067128" cy="1143000"/>
          </a:xfrm>
        </p:spPr>
        <p:txBody>
          <a:bodyPr>
            <a:normAutofit fontScale="90000"/>
          </a:bodyPr>
          <a:lstStyle/>
          <a:p>
            <a:pPr algn="ctr"/>
            <a:r>
              <a:rPr lang="en-GB" altLang="en-US" sz="3600" dirty="0">
                <a:solidFill>
                  <a:srgbClr val="0000FF"/>
                </a:solidFill>
                <a:latin typeface="Copperplate Gothic Bold" panose="020E0705020206020404" pitchFamily="34" charset="0"/>
              </a:rPr>
              <a:t>International Conventions</a:t>
            </a:r>
            <a:r>
              <a:rPr lang="en-GB" altLang="en-US" sz="2000" dirty="0">
                <a:solidFill>
                  <a:srgbClr val="0000FF"/>
                </a:solidFill>
                <a:latin typeface="Copperplate Gothic Bold" panose="020E0705020206020404" pitchFamily="34" charset="0"/>
              </a:rPr>
              <a:t/>
            </a:r>
            <a:br>
              <a:rPr lang="en-GB" altLang="en-US" sz="2000" dirty="0">
                <a:solidFill>
                  <a:srgbClr val="0000FF"/>
                </a:solidFill>
                <a:latin typeface="Copperplate Gothic Bold" panose="020E0705020206020404" pitchFamily="34" charset="0"/>
              </a:rPr>
            </a:br>
            <a:r>
              <a:rPr lang="en-GB" altLang="en-US" sz="2000" dirty="0">
                <a:solidFill>
                  <a:srgbClr val="0000FF"/>
                </a:solidFill>
                <a:latin typeface="Copperplate Gothic Bold" panose="020E0705020206020404" pitchFamily="34" charset="0"/>
              </a:rPr>
              <a:t/>
            </a:r>
            <a:br>
              <a:rPr lang="en-GB" altLang="en-US" sz="2000" dirty="0">
                <a:solidFill>
                  <a:srgbClr val="0000FF"/>
                </a:solidFill>
                <a:latin typeface="Copperplate Gothic Bold" panose="020E0705020206020404" pitchFamily="34" charset="0"/>
              </a:rPr>
            </a:br>
            <a:r>
              <a:rPr lang="en-GB" altLang="en-US" sz="2400" u="sng" dirty="0">
                <a:solidFill>
                  <a:srgbClr val="0000FF"/>
                </a:solidFill>
                <a:latin typeface="Copperplate Gothic Bold" panose="020E0705020206020404" pitchFamily="34" charset="0"/>
              </a:rPr>
              <a:t>Two Key Conventions designed to protect the marine environment from pollution</a:t>
            </a:r>
          </a:p>
        </p:txBody>
      </p:sp>
      <p:sp>
        <p:nvSpPr>
          <p:cNvPr id="45059" name="Rectangle 3"/>
          <p:cNvSpPr>
            <a:spLocks noGrp="1" noChangeArrowheads="1"/>
          </p:cNvSpPr>
          <p:nvPr>
            <p:ph idx="1"/>
          </p:nvPr>
        </p:nvSpPr>
        <p:spPr>
          <a:xfrm>
            <a:off x="47328" y="2071390"/>
            <a:ext cx="11809312" cy="4525962"/>
          </a:xfrm>
        </p:spPr>
        <p:txBody>
          <a:bodyPr>
            <a:noAutofit/>
          </a:bodyPr>
          <a:lstStyle/>
          <a:p>
            <a:pPr>
              <a:lnSpc>
                <a:spcPct val="80000"/>
              </a:lnSpc>
              <a:buFontTx/>
              <a:buNone/>
            </a:pPr>
            <a:endParaRPr lang="en-GB" altLang="en-US" sz="1200" b="1" dirty="0">
              <a:latin typeface="Arial" panose="020B0604020202020204" pitchFamily="34" charset="0"/>
              <a:cs typeface="Arial" panose="020B0604020202020204" pitchFamily="34" charset="0"/>
            </a:endParaRPr>
          </a:p>
          <a:p>
            <a:pPr lvl="1">
              <a:lnSpc>
                <a:spcPct val="80000"/>
              </a:lnSpc>
            </a:pPr>
            <a:r>
              <a:rPr lang="en-GB" altLang="en-US" b="1" dirty="0">
                <a:latin typeface="Arial" panose="020B0604020202020204" pitchFamily="34" charset="0"/>
                <a:cs typeface="Arial" panose="020B0604020202020204" pitchFamily="34" charset="0"/>
              </a:rPr>
              <a:t>The International Convention for the Prevention of Pollution from Ships 1973, (the “MARPOL Convention”) as amended (Protocol of 1978):  </a:t>
            </a:r>
          </a:p>
          <a:p>
            <a:pPr lvl="2">
              <a:lnSpc>
                <a:spcPct val="80000"/>
              </a:lnSpc>
              <a:buFontTx/>
              <a:buNone/>
            </a:pPr>
            <a:endParaRPr lang="en-GB" altLang="en-US" sz="1200" b="1" dirty="0">
              <a:latin typeface="Arial" panose="020B0604020202020204" pitchFamily="34" charset="0"/>
              <a:cs typeface="Arial" panose="020B0604020202020204" pitchFamily="34" charset="0"/>
            </a:endParaRPr>
          </a:p>
          <a:p>
            <a:pPr lvl="2">
              <a:lnSpc>
                <a:spcPct val="80000"/>
              </a:lnSpc>
              <a:buFontTx/>
              <a:buNone/>
            </a:pPr>
            <a:r>
              <a:rPr lang="en-GB" altLang="en-US" sz="2200" b="1" dirty="0">
                <a:latin typeface="Arial" panose="020B0604020202020204" pitchFamily="34" charset="0"/>
                <a:cs typeface="Arial" panose="020B0604020202020204" pitchFamily="34" charset="0"/>
              </a:rPr>
              <a:t>Aims to:</a:t>
            </a:r>
          </a:p>
          <a:p>
            <a:pPr lvl="2">
              <a:lnSpc>
                <a:spcPct val="80000"/>
              </a:lnSpc>
              <a:buFont typeface="Calibri" panose="020F0502020204030204" pitchFamily="34" charset="0"/>
              <a:buChar char="─"/>
            </a:pPr>
            <a:r>
              <a:rPr lang="en-GB" altLang="en-US" sz="2200" b="1" dirty="0">
                <a:latin typeface="Arial" panose="020B0604020202020204" pitchFamily="34" charset="0"/>
                <a:cs typeface="Arial" panose="020B0604020202020204" pitchFamily="34" charset="0"/>
              </a:rPr>
              <a:t> </a:t>
            </a:r>
            <a:r>
              <a:rPr lang="en-GB" altLang="en-US" sz="2200" dirty="0">
                <a:latin typeface="Arial" panose="020B0604020202020204" pitchFamily="34" charset="0"/>
                <a:cs typeface="Arial" panose="020B0604020202020204" pitchFamily="34" charset="0"/>
              </a:rPr>
              <a:t>control pollution of the sea by oil, chemical and other harmful</a:t>
            </a:r>
          </a:p>
          <a:p>
            <a:pPr marL="914400" lvl="2" indent="0">
              <a:lnSpc>
                <a:spcPct val="80000"/>
              </a:lnSpc>
              <a:buNone/>
            </a:pPr>
            <a:r>
              <a:rPr lang="en-GB" altLang="en-US" sz="2200" dirty="0">
                <a:latin typeface="Arial" panose="020B0604020202020204" pitchFamily="34" charset="0"/>
                <a:cs typeface="Arial" panose="020B0604020202020204" pitchFamily="34" charset="0"/>
              </a:rPr>
              <a:t>    substances that might be discharged during the course of a ship’s operations</a:t>
            </a:r>
          </a:p>
          <a:p>
            <a:pPr marL="914400" lvl="2" indent="0">
              <a:lnSpc>
                <a:spcPct val="80000"/>
              </a:lnSpc>
              <a:buNone/>
            </a:pPr>
            <a:r>
              <a:rPr lang="en-GB" altLang="en-US" sz="2200" dirty="0">
                <a:latin typeface="Arial" panose="020B0604020202020204" pitchFamily="34" charset="0"/>
                <a:cs typeface="Arial" panose="020B0604020202020204" pitchFamily="34" charset="0"/>
              </a:rPr>
              <a:t>    or when a ship is damaged,</a:t>
            </a:r>
          </a:p>
          <a:p>
            <a:pPr lvl="2">
              <a:lnSpc>
                <a:spcPct val="80000"/>
              </a:lnSpc>
              <a:buFont typeface="Calibri" panose="020F0502020204030204" pitchFamily="34" charset="0"/>
              <a:buChar char="─"/>
            </a:pPr>
            <a:r>
              <a:rPr lang="en-GB" altLang="en-US" sz="2200" dirty="0">
                <a:latin typeface="Arial" panose="020B0604020202020204" pitchFamily="34" charset="0"/>
                <a:cs typeface="Arial" panose="020B0604020202020204" pitchFamily="34" charset="0"/>
              </a:rPr>
              <a:t> places limits on discharge levels,</a:t>
            </a:r>
          </a:p>
          <a:p>
            <a:pPr lvl="2">
              <a:lnSpc>
                <a:spcPct val="80000"/>
              </a:lnSpc>
              <a:buFont typeface="Calibri" panose="020F0502020204030204" pitchFamily="34" charset="0"/>
              <a:buChar char="─"/>
            </a:pPr>
            <a:r>
              <a:rPr lang="en-GB" altLang="en-US" sz="2200" dirty="0">
                <a:latin typeface="Arial" panose="020B0604020202020204" pitchFamily="34" charset="0"/>
                <a:cs typeface="Arial" panose="020B0604020202020204" pitchFamily="34" charset="0"/>
              </a:rPr>
              <a:t> obliges its signatories to inspect ships in port and at sea, </a:t>
            </a:r>
          </a:p>
          <a:p>
            <a:pPr lvl="2">
              <a:lnSpc>
                <a:spcPct val="80000"/>
              </a:lnSpc>
              <a:buFont typeface="Calibri" panose="020F0502020204030204" pitchFamily="34" charset="0"/>
              <a:buChar char="─"/>
            </a:pPr>
            <a:r>
              <a:rPr lang="en-GB" altLang="en-US" sz="2200" dirty="0">
                <a:latin typeface="Arial" panose="020B0604020202020204" pitchFamily="34" charset="0"/>
                <a:cs typeface="Arial" panose="020B0604020202020204" pitchFamily="34" charset="0"/>
              </a:rPr>
              <a:t> trace and prosecute polluting ships and, </a:t>
            </a:r>
          </a:p>
          <a:p>
            <a:pPr lvl="2">
              <a:lnSpc>
                <a:spcPct val="80000"/>
              </a:lnSpc>
              <a:buFont typeface="Calibri" panose="020F0502020204030204" pitchFamily="34" charset="0"/>
              <a:buChar char="─"/>
            </a:pPr>
            <a:r>
              <a:rPr lang="en-GB" altLang="en-US" sz="2200" dirty="0">
                <a:latin typeface="Arial" panose="020B0604020202020204" pitchFamily="34" charset="0"/>
                <a:cs typeface="Arial" panose="020B0604020202020204" pitchFamily="34" charset="0"/>
              </a:rPr>
              <a:t> ensure that there are adequate port facilities for receiving waste from ships</a:t>
            </a:r>
            <a:endParaRPr lang="en-GB" alt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900377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6"/>
          <p:cNvSpPr txBox="1">
            <a:spLocks noChangeArrowheads="1"/>
          </p:cNvSpPr>
          <p:nvPr/>
        </p:nvSpPr>
        <p:spPr bwMode="auto">
          <a:xfrm>
            <a:off x="1703512" y="1844824"/>
            <a:ext cx="7849815" cy="4680520"/>
          </a:xfrm>
          <a:prstGeom prst="rect">
            <a:avLst/>
          </a:prstGeom>
          <a:noFill/>
          <a:ln w="9525">
            <a:noFill/>
            <a:miter lim="800000"/>
            <a:headEnd/>
            <a:tailEnd/>
          </a:ln>
        </p:spPr>
        <p:txBody>
          <a:bodyPr/>
          <a:lstStyle/>
          <a:p>
            <a:pPr marL="342900" indent="-342900">
              <a:lnSpc>
                <a:spcPct val="90000"/>
              </a:lnSpc>
              <a:spcBef>
                <a:spcPct val="20000"/>
              </a:spcBef>
              <a:buSzPct val="100000"/>
              <a:buFont typeface="Arial" panose="020B0604020202020204" pitchFamily="34" charset="0"/>
              <a:buChar char="•"/>
            </a:pPr>
            <a:r>
              <a:rPr lang="en-GB" sz="2400" dirty="0">
                <a:cs typeface="Arial" panose="020B0604020202020204" pitchFamily="34" charset="0"/>
              </a:rPr>
              <a:t>Normally first point of contact </a:t>
            </a:r>
            <a:r>
              <a:rPr lang="en-US" sz="2400" dirty="0">
                <a:cs typeface="Arial" panose="020B0604020202020204" pitchFamily="34" charset="0"/>
              </a:rPr>
              <a:t>NMOC / CGOC</a:t>
            </a:r>
          </a:p>
          <a:p>
            <a:pPr marL="342900" indent="-342900">
              <a:lnSpc>
                <a:spcPct val="90000"/>
              </a:lnSpc>
              <a:spcBef>
                <a:spcPct val="20000"/>
              </a:spcBef>
              <a:buSzPct val="100000"/>
              <a:buFont typeface="Arial" panose="020B0604020202020204" pitchFamily="34" charset="0"/>
              <a:buChar char="•"/>
            </a:pPr>
            <a:endParaRPr lang="en-US" sz="800" dirty="0">
              <a:cs typeface="Arial" panose="020B0604020202020204" pitchFamily="34" charset="0"/>
            </a:endParaRPr>
          </a:p>
          <a:p>
            <a:pPr marL="342900" indent="-342900">
              <a:lnSpc>
                <a:spcPct val="90000"/>
              </a:lnSpc>
              <a:spcBef>
                <a:spcPct val="20000"/>
              </a:spcBef>
              <a:buSzPct val="100000"/>
              <a:buFont typeface="Arial" panose="020B0604020202020204" pitchFamily="34" charset="0"/>
              <a:buChar char="•"/>
            </a:pPr>
            <a:r>
              <a:rPr lang="en-US" sz="2400" dirty="0">
                <a:cs typeface="Arial" panose="020B0604020202020204" pitchFamily="34" charset="0"/>
              </a:rPr>
              <a:t>Civil Maritime SAR Co-ordination</a:t>
            </a:r>
          </a:p>
          <a:p>
            <a:pPr marL="342900" indent="-342900">
              <a:lnSpc>
                <a:spcPct val="90000"/>
              </a:lnSpc>
              <a:spcBef>
                <a:spcPct val="20000"/>
              </a:spcBef>
              <a:buSzPct val="100000"/>
              <a:buFont typeface="Arial" panose="020B0604020202020204" pitchFamily="34" charset="0"/>
              <a:buChar char="•"/>
            </a:pPr>
            <a:endParaRPr lang="en-US" sz="800" dirty="0">
              <a:cs typeface="Arial" panose="020B0604020202020204" pitchFamily="34" charset="0"/>
            </a:endParaRPr>
          </a:p>
          <a:p>
            <a:pPr marL="342900" indent="-342900">
              <a:lnSpc>
                <a:spcPct val="90000"/>
              </a:lnSpc>
              <a:spcBef>
                <a:spcPct val="20000"/>
              </a:spcBef>
              <a:buSzPct val="100000"/>
              <a:buFont typeface="Arial" panose="020B0604020202020204" pitchFamily="34" charset="0"/>
              <a:buChar char="•"/>
            </a:pPr>
            <a:r>
              <a:rPr lang="en-US" sz="2400" dirty="0">
                <a:cs typeface="Arial" panose="020B0604020202020204" pitchFamily="34" charset="0"/>
              </a:rPr>
              <a:t>Vessel Defects / Pollution - gather further information on the potential threat:</a:t>
            </a:r>
          </a:p>
          <a:p>
            <a:pPr marL="800100" lvl="1" indent="-342900">
              <a:lnSpc>
                <a:spcPct val="90000"/>
              </a:lnSpc>
              <a:spcBef>
                <a:spcPct val="20000"/>
              </a:spcBef>
              <a:buSzPct val="70000"/>
              <a:buFont typeface="Arial" panose="020B0604020202020204" pitchFamily="34" charset="0"/>
              <a:buChar char="-"/>
            </a:pPr>
            <a:r>
              <a:rPr lang="en-US" sz="2000" dirty="0"/>
              <a:t>Vessel details </a:t>
            </a:r>
          </a:p>
          <a:p>
            <a:pPr marL="800100" lvl="1" indent="-342900">
              <a:lnSpc>
                <a:spcPct val="90000"/>
              </a:lnSpc>
              <a:spcBef>
                <a:spcPct val="20000"/>
              </a:spcBef>
              <a:buSzPct val="70000"/>
              <a:buFont typeface="Arial" panose="020B0604020202020204" pitchFamily="34" charset="0"/>
              <a:buChar char="-"/>
            </a:pPr>
            <a:r>
              <a:rPr lang="en-US" sz="2000" dirty="0"/>
              <a:t>Hydrocarbons</a:t>
            </a:r>
          </a:p>
          <a:p>
            <a:pPr marL="800100" lvl="1" indent="-342900">
              <a:lnSpc>
                <a:spcPct val="90000"/>
              </a:lnSpc>
              <a:spcBef>
                <a:spcPct val="20000"/>
              </a:spcBef>
              <a:buSzPct val="70000"/>
              <a:buFont typeface="Arial" panose="020B0604020202020204" pitchFamily="34" charset="0"/>
              <a:buChar char="-"/>
            </a:pPr>
            <a:r>
              <a:rPr lang="en-US" sz="2000" dirty="0"/>
              <a:t>Hazardous cargoes</a:t>
            </a:r>
          </a:p>
          <a:p>
            <a:pPr lvl="1">
              <a:lnSpc>
                <a:spcPct val="90000"/>
              </a:lnSpc>
              <a:spcBef>
                <a:spcPct val="20000"/>
              </a:spcBef>
              <a:buSzPct val="70000"/>
            </a:pPr>
            <a:endParaRPr lang="en-US" sz="800" dirty="0"/>
          </a:p>
          <a:p>
            <a:pPr marL="342900" indent="-342900">
              <a:lnSpc>
                <a:spcPct val="90000"/>
              </a:lnSpc>
              <a:spcBef>
                <a:spcPct val="20000"/>
              </a:spcBef>
              <a:buSzPct val="100000"/>
              <a:buFont typeface="Arial" panose="020B0604020202020204" pitchFamily="34" charset="0"/>
              <a:buChar char="•"/>
            </a:pPr>
            <a:r>
              <a:rPr lang="en-US" sz="2400" dirty="0"/>
              <a:t>Communications</a:t>
            </a:r>
          </a:p>
          <a:p>
            <a:pPr marL="342900" indent="-342900">
              <a:lnSpc>
                <a:spcPct val="90000"/>
              </a:lnSpc>
              <a:spcBef>
                <a:spcPct val="20000"/>
              </a:spcBef>
              <a:buSzPct val="100000"/>
              <a:buFont typeface="Arial" panose="020B0604020202020204" pitchFamily="34" charset="0"/>
              <a:buChar char="•"/>
            </a:pPr>
            <a:endParaRPr lang="en-US" sz="800" b="1" dirty="0"/>
          </a:p>
          <a:p>
            <a:pPr marL="342900" indent="-342900">
              <a:lnSpc>
                <a:spcPct val="90000"/>
              </a:lnSpc>
              <a:spcBef>
                <a:spcPct val="20000"/>
              </a:spcBef>
              <a:buSzPct val="100000"/>
              <a:buFont typeface="Arial" panose="020B0604020202020204" pitchFamily="34" charset="0"/>
              <a:buChar char="•"/>
            </a:pPr>
            <a:endParaRPr lang="en-US" sz="800" b="1" dirty="0"/>
          </a:p>
          <a:p>
            <a:pPr marL="342900" indent="-342900">
              <a:lnSpc>
                <a:spcPct val="90000"/>
              </a:lnSpc>
              <a:spcBef>
                <a:spcPct val="20000"/>
              </a:spcBef>
              <a:buSzPct val="100000"/>
              <a:buFont typeface="Arial" panose="020B0604020202020204" pitchFamily="34" charset="0"/>
              <a:buChar char="•"/>
            </a:pPr>
            <a:r>
              <a:rPr lang="en-US" sz="2400" b="1" dirty="0"/>
              <a:t>Alerts the Duty CPSO…….</a:t>
            </a:r>
          </a:p>
          <a:p>
            <a:pPr marL="342900" indent="-342900">
              <a:lnSpc>
                <a:spcPct val="90000"/>
              </a:lnSpc>
              <a:spcBef>
                <a:spcPct val="20000"/>
              </a:spcBef>
              <a:buSzPct val="70000"/>
              <a:buFont typeface="Arial" charset="0"/>
              <a:buChar char="•"/>
            </a:pPr>
            <a:endParaRPr lang="en-US" sz="2400" dirty="0">
              <a:cs typeface="Arial" panose="020B0604020202020204" pitchFamily="34" charset="0"/>
            </a:endParaRPr>
          </a:p>
          <a:p>
            <a:pPr marL="742950" lvl="1" indent="-285750">
              <a:lnSpc>
                <a:spcPct val="90000"/>
              </a:lnSpc>
              <a:spcBef>
                <a:spcPct val="20000"/>
              </a:spcBef>
              <a:buClr>
                <a:srgbClr val="FF0000"/>
              </a:buClr>
              <a:buSzPct val="70000"/>
              <a:buFont typeface="Wingdings" pitchFamily="2" charset="2"/>
              <a:buChar char="q"/>
            </a:pPr>
            <a:endParaRPr lang="en-US" sz="2400" dirty="0">
              <a:cs typeface="Arial" panose="020B0604020202020204" pitchFamily="34" charset="0"/>
            </a:endParaRPr>
          </a:p>
        </p:txBody>
      </p:sp>
      <p:sp>
        <p:nvSpPr>
          <p:cNvPr id="4" name="Title 3"/>
          <p:cNvSpPr>
            <a:spLocks noGrp="1"/>
          </p:cNvSpPr>
          <p:nvPr>
            <p:ph type="title"/>
          </p:nvPr>
        </p:nvSpPr>
        <p:spPr>
          <a:xfrm>
            <a:off x="2711624" y="226672"/>
            <a:ext cx="8883646" cy="868362"/>
          </a:xfrm>
        </p:spPr>
        <p:txBody>
          <a:bodyPr>
            <a:noAutofit/>
          </a:bodyPr>
          <a:lstStyle/>
          <a:p>
            <a:r>
              <a:rPr lang="en-GB" sz="3600" dirty="0">
                <a:solidFill>
                  <a:srgbClr val="0000FF"/>
                </a:solidFill>
                <a:latin typeface="Copperplate Gothic Bold" panose="020E0705020206020404" pitchFamily="34" charset="0"/>
              </a:rPr>
              <a:t>Coastguard Incident Response</a:t>
            </a:r>
          </a:p>
        </p:txBody>
      </p:sp>
      <p:pic>
        <p:nvPicPr>
          <p:cNvPr id="5" name="Picture 4"/>
          <p:cNvPicPr>
            <a:picLocks noChangeAspect="1"/>
          </p:cNvPicPr>
          <p:nvPr/>
        </p:nvPicPr>
        <p:blipFill>
          <a:blip r:embed="rId3"/>
          <a:stretch>
            <a:fillRect/>
          </a:stretch>
        </p:blipFill>
        <p:spPr>
          <a:xfrm>
            <a:off x="6421342" y="3560428"/>
            <a:ext cx="3491085" cy="2172828"/>
          </a:xfrm>
          <a:prstGeom prst="rect">
            <a:avLst/>
          </a:prstGeom>
        </p:spPr>
      </p:pic>
    </p:spTree>
    <p:extLst>
      <p:ext uri="{BB962C8B-B14F-4D97-AF65-F5344CB8AC3E}">
        <p14:creationId xmlns:p14="http://schemas.microsoft.com/office/powerpoint/2010/main" val="920133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a:xfrm>
            <a:off x="2855643" y="332656"/>
            <a:ext cx="7560839" cy="768718"/>
          </a:xfrm>
        </p:spPr>
        <p:txBody>
          <a:bodyPr>
            <a:normAutofit/>
          </a:bodyPr>
          <a:lstStyle/>
          <a:p>
            <a:r>
              <a:rPr lang="en-US" sz="3200" dirty="0">
                <a:solidFill>
                  <a:srgbClr val="0000FF"/>
                </a:solidFill>
                <a:latin typeface="Copperplate Gothic Bold" panose="020E0705020206020404" pitchFamily="34" charset="0"/>
              </a:rPr>
              <a:t>Role of the MCA Duty CPSO</a:t>
            </a:r>
            <a:endParaRPr lang="en-GB" sz="3200" dirty="0">
              <a:solidFill>
                <a:srgbClr val="0000FF"/>
              </a:solidFill>
              <a:latin typeface="Copperplate Gothic Bold" panose="020E0705020206020404" pitchFamily="34" charset="0"/>
            </a:endParaRPr>
          </a:p>
        </p:txBody>
      </p:sp>
      <p:sp>
        <p:nvSpPr>
          <p:cNvPr id="5" name="Rectangle 6"/>
          <p:cNvSpPr>
            <a:spLocks noGrp="1" noChangeArrowheads="1"/>
          </p:cNvSpPr>
          <p:nvPr>
            <p:ph idx="1"/>
          </p:nvPr>
        </p:nvSpPr>
        <p:spPr>
          <a:xfrm>
            <a:off x="839416" y="2147676"/>
            <a:ext cx="11233248" cy="3729596"/>
          </a:xfrm>
        </p:spPr>
        <p:txBody>
          <a:bodyPr>
            <a:noAutofit/>
          </a:bodyPr>
          <a:lstStyle/>
          <a:p>
            <a:pPr>
              <a:lnSpc>
                <a:spcPct val="80000"/>
              </a:lnSpc>
              <a:buClr>
                <a:srgbClr val="333399"/>
              </a:buClr>
              <a:buSzPct val="90000"/>
              <a:buFont typeface="Arial" panose="020B0604020202020204" pitchFamily="34" charset="0"/>
              <a:buChar char="•"/>
            </a:pPr>
            <a:r>
              <a:rPr lang="en-GB" sz="2400" dirty="0">
                <a:latin typeface="Arial" panose="020B0604020202020204" pitchFamily="34" charset="0"/>
                <a:cs typeface="Arial" panose="020B0604020202020204" pitchFamily="34" charset="0"/>
              </a:rPr>
              <a:t>Front line on-call for pollution response incidents in UK waters. </a:t>
            </a:r>
          </a:p>
          <a:p>
            <a:pPr>
              <a:lnSpc>
                <a:spcPct val="80000"/>
              </a:lnSpc>
              <a:buClr>
                <a:srgbClr val="333399"/>
              </a:buClr>
              <a:buSzPct val="900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a:lnSpc>
                <a:spcPct val="80000"/>
              </a:lnSpc>
              <a:buClr>
                <a:srgbClr val="333399"/>
              </a:buClr>
              <a:buSzPct val="90000"/>
              <a:buFont typeface="Arial" panose="020B0604020202020204" pitchFamily="34" charset="0"/>
              <a:buChar char="•"/>
            </a:pPr>
            <a:r>
              <a:rPr lang="en-US" sz="2400" dirty="0">
                <a:latin typeface="Arial" panose="020B0604020202020204" pitchFamily="34" charset="0"/>
                <a:cs typeface="Arial" panose="020B0604020202020204" pitchFamily="34" charset="0"/>
              </a:rPr>
              <a:t>Make assessment &amp; establishes category of incident &amp;  trigger points</a:t>
            </a:r>
          </a:p>
          <a:p>
            <a:pPr>
              <a:lnSpc>
                <a:spcPct val="80000"/>
              </a:lnSpc>
              <a:buClr>
                <a:srgbClr val="333399"/>
              </a:buClr>
              <a:buSzPct val="90000"/>
            </a:pPr>
            <a:endParaRPr lang="en-US" sz="1000" dirty="0">
              <a:latin typeface="Arial" panose="020B0604020202020204" pitchFamily="34" charset="0"/>
              <a:cs typeface="Arial" panose="020B0604020202020204" pitchFamily="34" charset="0"/>
            </a:endParaRPr>
          </a:p>
          <a:p>
            <a:pPr>
              <a:lnSpc>
                <a:spcPct val="80000"/>
              </a:lnSpc>
              <a:buClr>
                <a:srgbClr val="333399"/>
              </a:buClr>
              <a:buSzPct val="90000"/>
              <a:buFont typeface="Arial" panose="020B0604020202020204" pitchFamily="34" charset="0"/>
              <a:buChar char="•"/>
            </a:pPr>
            <a:r>
              <a:rPr lang="en-US" sz="2400" dirty="0">
                <a:latin typeface="Arial" panose="020B0604020202020204" pitchFamily="34" charset="0"/>
                <a:cs typeface="Arial" panose="020B0604020202020204" pitchFamily="34" charset="0"/>
              </a:rPr>
              <a:t>Assess initial response actions – are they adequate ?</a:t>
            </a:r>
          </a:p>
          <a:p>
            <a:pPr>
              <a:lnSpc>
                <a:spcPct val="80000"/>
              </a:lnSpc>
              <a:buClr>
                <a:srgbClr val="333399"/>
              </a:buClr>
              <a:buSzPct val="900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a:lnSpc>
                <a:spcPct val="80000"/>
              </a:lnSpc>
              <a:buClr>
                <a:srgbClr val="333399"/>
              </a:buClr>
              <a:buSzPct val="90000"/>
              <a:buFont typeface="Arial" panose="020B0604020202020204" pitchFamily="34" charset="0"/>
              <a:buChar char="•"/>
            </a:pPr>
            <a:r>
              <a:rPr lang="en-US" sz="2400" dirty="0">
                <a:latin typeface="Arial" panose="020B0604020202020204" pitchFamily="34" charset="0"/>
                <a:cs typeface="Arial" panose="020B0604020202020204" pitchFamily="34" charset="0"/>
              </a:rPr>
              <a:t>Assume MCA responsibility for initial Counter Pollution &amp; Salvage implications of incident. </a:t>
            </a:r>
          </a:p>
          <a:p>
            <a:pPr>
              <a:lnSpc>
                <a:spcPct val="80000"/>
              </a:lnSpc>
              <a:buClr>
                <a:srgbClr val="333399"/>
              </a:buClr>
              <a:buSzPct val="900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a:lnSpc>
                <a:spcPct val="80000"/>
              </a:lnSpc>
              <a:buClr>
                <a:srgbClr val="333399"/>
              </a:buClr>
              <a:buSzPct val="90000"/>
              <a:buFont typeface="Arial" panose="020B0604020202020204" pitchFamily="34" charset="0"/>
              <a:buChar char="•"/>
            </a:pPr>
            <a:r>
              <a:rPr lang="en-US" sz="2400" dirty="0">
                <a:latin typeface="Arial" panose="020B0604020202020204" pitchFamily="34" charset="0"/>
                <a:cs typeface="Arial" panose="020B0604020202020204" pitchFamily="34" charset="0"/>
              </a:rPr>
              <a:t>Initial alerting and liaison with internal and external authorities </a:t>
            </a:r>
          </a:p>
        </p:txBody>
      </p:sp>
    </p:spTree>
    <p:extLst>
      <p:ext uri="{BB962C8B-B14F-4D97-AF65-F5344CB8AC3E}">
        <p14:creationId xmlns:p14="http://schemas.microsoft.com/office/powerpoint/2010/main" val="38137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33">
            <a:extLst>
              <a:ext uri="{FF2B5EF4-FFF2-40B4-BE49-F238E27FC236}">
                <a16:creationId xmlns:a16="http://schemas.microsoft.com/office/drawing/2014/main" id="{F4982998-843E-4D81-8CBE-DA737F9A1862}"/>
              </a:ext>
            </a:extLst>
          </p:cNvPr>
          <p:cNvSpPr>
            <a:spLocks noChangeShapeType="1"/>
          </p:cNvSpPr>
          <p:nvPr/>
        </p:nvSpPr>
        <p:spPr bwMode="auto">
          <a:xfrm flipH="1">
            <a:off x="3403600" y="4311653"/>
            <a:ext cx="1543050" cy="969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71683" name="Group 36">
            <a:extLst>
              <a:ext uri="{FF2B5EF4-FFF2-40B4-BE49-F238E27FC236}">
                <a16:creationId xmlns:a16="http://schemas.microsoft.com/office/drawing/2014/main" id="{B184F223-759E-4ACD-99DA-35E423DB5F57}"/>
              </a:ext>
            </a:extLst>
          </p:cNvPr>
          <p:cNvGrpSpPr>
            <a:grpSpLocks/>
          </p:cNvGrpSpPr>
          <p:nvPr/>
        </p:nvGrpSpPr>
        <p:grpSpPr bwMode="auto">
          <a:xfrm>
            <a:off x="1775519" y="1714894"/>
            <a:ext cx="8204718" cy="4485587"/>
            <a:chOff x="1753637" y="2619906"/>
            <a:chExt cx="5366494" cy="2501375"/>
          </a:xfrm>
        </p:grpSpPr>
        <p:sp>
          <p:nvSpPr>
            <p:cNvPr id="71700" name="Line 6">
              <a:extLst>
                <a:ext uri="{FF2B5EF4-FFF2-40B4-BE49-F238E27FC236}">
                  <a16:creationId xmlns:a16="http://schemas.microsoft.com/office/drawing/2014/main" id="{B42D2202-8DA0-40FC-A03E-D9295586041B}"/>
                </a:ext>
              </a:extLst>
            </p:cNvPr>
            <p:cNvSpPr>
              <a:spLocks noChangeShapeType="1"/>
            </p:cNvSpPr>
            <p:nvPr/>
          </p:nvSpPr>
          <p:spPr bwMode="auto">
            <a:xfrm flipV="1">
              <a:off x="4857752" y="2800379"/>
              <a:ext cx="413164" cy="5555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01" name="Text Box 7">
              <a:extLst>
                <a:ext uri="{FF2B5EF4-FFF2-40B4-BE49-F238E27FC236}">
                  <a16:creationId xmlns:a16="http://schemas.microsoft.com/office/drawing/2014/main" id="{224145B1-D94B-4D75-A067-59B9FA63A70D}"/>
                </a:ext>
              </a:extLst>
            </p:cNvPr>
            <p:cNvSpPr txBox="1">
              <a:spLocks noChangeArrowheads="1"/>
            </p:cNvSpPr>
            <p:nvPr/>
          </p:nvSpPr>
          <p:spPr bwMode="auto">
            <a:xfrm>
              <a:off x="4959979" y="2619906"/>
              <a:ext cx="1050468" cy="1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dirty="0">
                  <a:solidFill>
                    <a:srgbClr val="000000"/>
                  </a:solidFill>
                </a:rPr>
                <a:t>Ship Owners</a:t>
              </a:r>
              <a:endParaRPr lang="en-US" altLang="en-US" sz="1400" b="1" dirty="0">
                <a:solidFill>
                  <a:srgbClr val="000000"/>
                </a:solidFill>
              </a:endParaRPr>
            </a:p>
          </p:txBody>
        </p:sp>
        <p:sp>
          <p:nvSpPr>
            <p:cNvPr id="71702" name="Line 8">
              <a:extLst>
                <a:ext uri="{FF2B5EF4-FFF2-40B4-BE49-F238E27FC236}">
                  <a16:creationId xmlns:a16="http://schemas.microsoft.com/office/drawing/2014/main" id="{6F2CE299-BD96-483F-983D-2C8A9A63FEAA}"/>
                </a:ext>
              </a:extLst>
            </p:cNvPr>
            <p:cNvSpPr>
              <a:spLocks noChangeShapeType="1"/>
            </p:cNvSpPr>
            <p:nvPr/>
          </p:nvSpPr>
          <p:spPr bwMode="auto">
            <a:xfrm flipH="1" flipV="1">
              <a:off x="3751011" y="2861194"/>
              <a:ext cx="320923" cy="49636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03" name="Text Box 9">
              <a:extLst>
                <a:ext uri="{FF2B5EF4-FFF2-40B4-BE49-F238E27FC236}">
                  <a16:creationId xmlns:a16="http://schemas.microsoft.com/office/drawing/2014/main" id="{81A6A92E-DEC5-4F3B-ACF2-344B5E2DDDFC}"/>
                </a:ext>
              </a:extLst>
            </p:cNvPr>
            <p:cNvSpPr txBox="1">
              <a:spLocks noChangeArrowheads="1"/>
            </p:cNvSpPr>
            <p:nvPr/>
          </p:nvSpPr>
          <p:spPr bwMode="auto">
            <a:xfrm>
              <a:off x="6012398" y="3446398"/>
              <a:ext cx="943639" cy="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dirty="0">
                  <a:solidFill>
                    <a:srgbClr val="000000"/>
                  </a:solidFill>
                </a:rPr>
                <a:t>Insurers (</a:t>
              </a:r>
              <a:r>
                <a:rPr lang="en-GB" altLang="en-US" sz="1400" b="1" dirty="0" err="1">
                  <a:solidFill>
                    <a:srgbClr val="000000"/>
                  </a:solidFill>
                </a:rPr>
                <a:t>eg</a:t>
              </a:r>
              <a:r>
                <a:rPr lang="en-GB" altLang="en-US" sz="1400" b="1" dirty="0">
                  <a:solidFill>
                    <a:srgbClr val="000000"/>
                  </a:solidFill>
                </a:rPr>
                <a:t> P&amp;I Clubs)</a:t>
              </a:r>
              <a:endParaRPr lang="en-US" altLang="en-US" sz="1400" b="1" dirty="0">
                <a:solidFill>
                  <a:srgbClr val="000000"/>
                </a:solidFill>
              </a:endParaRPr>
            </a:p>
          </p:txBody>
        </p:sp>
        <p:sp>
          <p:nvSpPr>
            <p:cNvPr id="71704" name="Text Box 12">
              <a:extLst>
                <a:ext uri="{FF2B5EF4-FFF2-40B4-BE49-F238E27FC236}">
                  <a16:creationId xmlns:a16="http://schemas.microsoft.com/office/drawing/2014/main" id="{1BF198DE-B4A8-4511-AF49-7196EEA9802D}"/>
                </a:ext>
              </a:extLst>
            </p:cNvPr>
            <p:cNvSpPr txBox="1">
              <a:spLocks noChangeArrowheads="1"/>
            </p:cNvSpPr>
            <p:nvPr/>
          </p:nvSpPr>
          <p:spPr bwMode="auto">
            <a:xfrm>
              <a:off x="1753637" y="3654183"/>
              <a:ext cx="1244579" cy="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b="1" dirty="0">
                  <a:solidFill>
                    <a:srgbClr val="000000"/>
                  </a:solidFill>
                </a:rPr>
                <a:t>Tug Companies</a:t>
              </a:r>
              <a:br>
                <a:rPr lang="en-GB" altLang="en-US" sz="1400" b="1" dirty="0">
                  <a:solidFill>
                    <a:srgbClr val="000000"/>
                  </a:solidFill>
                </a:rPr>
              </a:br>
              <a:r>
                <a:rPr lang="en-GB" altLang="en-US" sz="1400" b="1" dirty="0">
                  <a:solidFill>
                    <a:srgbClr val="000000"/>
                  </a:solidFill>
                </a:rPr>
                <a:t> &amp; Brokers</a:t>
              </a:r>
              <a:endParaRPr lang="en-US" altLang="en-US" sz="1400" b="1" dirty="0">
                <a:solidFill>
                  <a:srgbClr val="000000"/>
                </a:solidFill>
              </a:endParaRPr>
            </a:p>
          </p:txBody>
        </p:sp>
        <p:sp>
          <p:nvSpPr>
            <p:cNvPr id="71705" name="Line 13">
              <a:extLst>
                <a:ext uri="{FF2B5EF4-FFF2-40B4-BE49-F238E27FC236}">
                  <a16:creationId xmlns:a16="http://schemas.microsoft.com/office/drawing/2014/main" id="{460ACF10-3E42-4F79-A813-21CF2B36DE3B}"/>
                </a:ext>
              </a:extLst>
            </p:cNvPr>
            <p:cNvSpPr>
              <a:spLocks noChangeShapeType="1"/>
            </p:cNvSpPr>
            <p:nvPr/>
          </p:nvSpPr>
          <p:spPr bwMode="auto">
            <a:xfrm flipH="1" flipV="1">
              <a:off x="2878267" y="3795203"/>
              <a:ext cx="822321" cy="13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06" name="Text Box 16">
              <a:extLst>
                <a:ext uri="{FF2B5EF4-FFF2-40B4-BE49-F238E27FC236}">
                  <a16:creationId xmlns:a16="http://schemas.microsoft.com/office/drawing/2014/main" id="{DC7EFD67-6992-4385-9F71-D23799A5B0AD}"/>
                </a:ext>
              </a:extLst>
            </p:cNvPr>
            <p:cNvSpPr txBox="1">
              <a:spLocks noChangeArrowheads="1"/>
            </p:cNvSpPr>
            <p:nvPr/>
          </p:nvSpPr>
          <p:spPr bwMode="auto">
            <a:xfrm>
              <a:off x="5845195" y="3777621"/>
              <a:ext cx="999487" cy="1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a:solidFill>
                    <a:srgbClr val="000000"/>
                  </a:solidFill>
                </a:rPr>
                <a:t>Ship Agents</a:t>
              </a:r>
              <a:endParaRPr lang="en-US" altLang="en-US" sz="1400" b="1">
                <a:solidFill>
                  <a:srgbClr val="000000"/>
                </a:solidFill>
              </a:endParaRPr>
            </a:p>
          </p:txBody>
        </p:sp>
        <p:sp>
          <p:nvSpPr>
            <p:cNvPr id="71707" name="Line 17">
              <a:extLst>
                <a:ext uri="{FF2B5EF4-FFF2-40B4-BE49-F238E27FC236}">
                  <a16:creationId xmlns:a16="http://schemas.microsoft.com/office/drawing/2014/main" id="{BC4BB609-E1F5-485F-A433-B379A523DAC5}"/>
                </a:ext>
              </a:extLst>
            </p:cNvPr>
            <p:cNvSpPr>
              <a:spLocks noChangeShapeType="1"/>
            </p:cNvSpPr>
            <p:nvPr/>
          </p:nvSpPr>
          <p:spPr bwMode="auto">
            <a:xfrm>
              <a:off x="5292724" y="3860800"/>
              <a:ext cx="552247" cy="113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08" name="Text Box 20">
              <a:extLst>
                <a:ext uri="{FF2B5EF4-FFF2-40B4-BE49-F238E27FC236}">
                  <a16:creationId xmlns:a16="http://schemas.microsoft.com/office/drawing/2014/main" id="{B62A61EF-D9F4-4850-A71A-F96B0B751309}"/>
                </a:ext>
              </a:extLst>
            </p:cNvPr>
            <p:cNvSpPr txBox="1">
              <a:spLocks noChangeArrowheads="1"/>
            </p:cNvSpPr>
            <p:nvPr/>
          </p:nvSpPr>
          <p:spPr bwMode="auto">
            <a:xfrm>
              <a:off x="5735880" y="4595246"/>
              <a:ext cx="1368425" cy="1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dirty="0">
                  <a:solidFill>
                    <a:srgbClr val="000000"/>
                  </a:solidFill>
                </a:rPr>
                <a:t>Oil &amp; Gas Operators</a:t>
              </a:r>
              <a:endParaRPr lang="en-US" altLang="en-US" sz="1400" b="1" dirty="0">
                <a:solidFill>
                  <a:srgbClr val="000000"/>
                </a:solidFill>
              </a:endParaRPr>
            </a:p>
          </p:txBody>
        </p:sp>
        <p:sp>
          <p:nvSpPr>
            <p:cNvPr id="71709" name="Line 21">
              <a:extLst>
                <a:ext uri="{FF2B5EF4-FFF2-40B4-BE49-F238E27FC236}">
                  <a16:creationId xmlns:a16="http://schemas.microsoft.com/office/drawing/2014/main" id="{20EE9179-24FE-4983-9859-BCAD67D294AF}"/>
                </a:ext>
              </a:extLst>
            </p:cNvPr>
            <p:cNvSpPr>
              <a:spLocks noChangeShapeType="1"/>
            </p:cNvSpPr>
            <p:nvPr/>
          </p:nvSpPr>
          <p:spPr bwMode="auto">
            <a:xfrm>
              <a:off x="5216541" y="4067857"/>
              <a:ext cx="498467" cy="146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10" name="Text Box 22">
              <a:extLst>
                <a:ext uri="{FF2B5EF4-FFF2-40B4-BE49-F238E27FC236}">
                  <a16:creationId xmlns:a16="http://schemas.microsoft.com/office/drawing/2014/main" id="{69B7E951-267E-4DB1-AAD5-9BC5DE2B404C}"/>
                </a:ext>
              </a:extLst>
            </p:cNvPr>
            <p:cNvSpPr txBox="1">
              <a:spLocks noChangeArrowheads="1"/>
            </p:cNvSpPr>
            <p:nvPr/>
          </p:nvSpPr>
          <p:spPr bwMode="auto">
            <a:xfrm>
              <a:off x="5751706" y="4057634"/>
              <a:ext cx="1368425" cy="41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dirty="0">
                  <a:solidFill>
                    <a:srgbClr val="000000"/>
                  </a:solidFill>
                </a:rPr>
                <a:t>MCA Marine Offices &amp; Marine Casualty Officers</a:t>
              </a:r>
              <a:endParaRPr lang="en-US" altLang="en-US" sz="1400" b="1" dirty="0">
                <a:solidFill>
                  <a:srgbClr val="000000"/>
                </a:solidFill>
              </a:endParaRPr>
            </a:p>
          </p:txBody>
        </p:sp>
        <p:sp>
          <p:nvSpPr>
            <p:cNvPr id="71711" name="Line 23">
              <a:extLst>
                <a:ext uri="{FF2B5EF4-FFF2-40B4-BE49-F238E27FC236}">
                  <a16:creationId xmlns:a16="http://schemas.microsoft.com/office/drawing/2014/main" id="{EFD45761-C2F1-4111-8B8E-00F7844BF805}"/>
                </a:ext>
              </a:extLst>
            </p:cNvPr>
            <p:cNvSpPr>
              <a:spLocks noChangeShapeType="1"/>
            </p:cNvSpPr>
            <p:nvPr/>
          </p:nvSpPr>
          <p:spPr bwMode="auto">
            <a:xfrm flipH="1">
              <a:off x="3207796" y="4207152"/>
              <a:ext cx="723641" cy="62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12" name="Text Box 24">
              <a:extLst>
                <a:ext uri="{FF2B5EF4-FFF2-40B4-BE49-F238E27FC236}">
                  <a16:creationId xmlns:a16="http://schemas.microsoft.com/office/drawing/2014/main" id="{A77A96E1-EC60-4174-A0D4-D7A78A1CC101}"/>
                </a:ext>
              </a:extLst>
            </p:cNvPr>
            <p:cNvSpPr txBox="1">
              <a:spLocks noChangeArrowheads="1"/>
            </p:cNvSpPr>
            <p:nvPr/>
          </p:nvSpPr>
          <p:spPr bwMode="auto">
            <a:xfrm>
              <a:off x="5163139" y="4789892"/>
              <a:ext cx="773133" cy="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dirty="0">
                  <a:solidFill>
                    <a:srgbClr val="000000"/>
                  </a:solidFill>
                </a:rPr>
                <a:t>JRCC / MRCCs</a:t>
              </a:r>
              <a:endParaRPr lang="en-US" altLang="en-US" sz="1400" b="1" dirty="0">
                <a:solidFill>
                  <a:srgbClr val="000000"/>
                </a:solidFill>
              </a:endParaRPr>
            </a:p>
          </p:txBody>
        </p:sp>
        <p:sp>
          <p:nvSpPr>
            <p:cNvPr id="71713" name="Line 25">
              <a:extLst>
                <a:ext uri="{FF2B5EF4-FFF2-40B4-BE49-F238E27FC236}">
                  <a16:creationId xmlns:a16="http://schemas.microsoft.com/office/drawing/2014/main" id="{3E436E10-61E0-4E90-B338-D1C60ED86458}"/>
                </a:ext>
              </a:extLst>
            </p:cNvPr>
            <p:cNvSpPr>
              <a:spLocks noChangeShapeType="1"/>
            </p:cNvSpPr>
            <p:nvPr/>
          </p:nvSpPr>
          <p:spPr bwMode="auto">
            <a:xfrm>
              <a:off x="4792509" y="4328221"/>
              <a:ext cx="423537" cy="47906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14" name="Text Box 28">
              <a:extLst>
                <a:ext uri="{FF2B5EF4-FFF2-40B4-BE49-F238E27FC236}">
                  <a16:creationId xmlns:a16="http://schemas.microsoft.com/office/drawing/2014/main" id="{98918C8D-B9B8-4AEB-BE4C-C90DE4873715}"/>
                </a:ext>
              </a:extLst>
            </p:cNvPr>
            <p:cNvSpPr txBox="1">
              <a:spLocks noChangeArrowheads="1"/>
            </p:cNvSpPr>
            <p:nvPr/>
          </p:nvSpPr>
          <p:spPr bwMode="auto">
            <a:xfrm>
              <a:off x="1753638" y="3079205"/>
              <a:ext cx="1030595" cy="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b="1" dirty="0">
                  <a:solidFill>
                    <a:srgbClr val="000000"/>
                  </a:solidFill>
                </a:rPr>
                <a:t>Deploy Aerial Verification</a:t>
              </a:r>
              <a:endParaRPr lang="en-US" altLang="en-US" sz="1400" b="1" dirty="0">
                <a:solidFill>
                  <a:srgbClr val="000000"/>
                </a:solidFill>
              </a:endParaRPr>
            </a:p>
          </p:txBody>
        </p:sp>
        <p:sp>
          <p:nvSpPr>
            <p:cNvPr id="71715" name="Line 29">
              <a:extLst>
                <a:ext uri="{FF2B5EF4-FFF2-40B4-BE49-F238E27FC236}">
                  <a16:creationId xmlns:a16="http://schemas.microsoft.com/office/drawing/2014/main" id="{49B7AA41-52F2-4819-BE5B-930CCD1E8135}"/>
                </a:ext>
              </a:extLst>
            </p:cNvPr>
            <p:cNvSpPr>
              <a:spLocks noChangeShapeType="1"/>
            </p:cNvSpPr>
            <p:nvPr/>
          </p:nvSpPr>
          <p:spPr bwMode="auto">
            <a:xfrm flipH="1" flipV="1">
              <a:off x="2680767" y="3248427"/>
              <a:ext cx="1085973" cy="38240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16" name="Text Box 30">
              <a:extLst>
                <a:ext uri="{FF2B5EF4-FFF2-40B4-BE49-F238E27FC236}">
                  <a16:creationId xmlns:a16="http://schemas.microsoft.com/office/drawing/2014/main" id="{3C63A467-1E55-4479-9CE3-2098971D8025}"/>
                </a:ext>
              </a:extLst>
            </p:cNvPr>
            <p:cNvSpPr txBox="1">
              <a:spLocks noChangeArrowheads="1"/>
            </p:cNvSpPr>
            <p:nvPr/>
          </p:nvSpPr>
          <p:spPr bwMode="auto">
            <a:xfrm>
              <a:off x="2713611" y="4816358"/>
              <a:ext cx="750777" cy="2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dirty="0">
                  <a:solidFill>
                    <a:srgbClr val="000000"/>
                  </a:solidFill>
                </a:rPr>
                <a:t>   BEIS/   OPRED</a:t>
              </a:r>
              <a:endParaRPr lang="en-US" altLang="en-US" sz="1400" b="1" dirty="0">
                <a:solidFill>
                  <a:srgbClr val="000000"/>
                </a:solidFill>
              </a:endParaRPr>
            </a:p>
          </p:txBody>
        </p:sp>
        <p:sp>
          <p:nvSpPr>
            <p:cNvPr id="71717" name="Line 31">
              <a:extLst>
                <a:ext uri="{FF2B5EF4-FFF2-40B4-BE49-F238E27FC236}">
                  <a16:creationId xmlns:a16="http://schemas.microsoft.com/office/drawing/2014/main" id="{9FC3A8DD-8865-454E-9D67-992E1E9F235E}"/>
                </a:ext>
              </a:extLst>
            </p:cNvPr>
            <p:cNvSpPr>
              <a:spLocks noChangeShapeType="1"/>
            </p:cNvSpPr>
            <p:nvPr/>
          </p:nvSpPr>
          <p:spPr bwMode="auto">
            <a:xfrm>
              <a:off x="5036722" y="4211807"/>
              <a:ext cx="684130" cy="45981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18" name="Text Box 34">
              <a:extLst>
                <a:ext uri="{FF2B5EF4-FFF2-40B4-BE49-F238E27FC236}">
                  <a16:creationId xmlns:a16="http://schemas.microsoft.com/office/drawing/2014/main" id="{B7B3B00C-1E0B-4DB9-9DF7-54BD58BA0E73}"/>
                </a:ext>
              </a:extLst>
            </p:cNvPr>
            <p:cNvSpPr txBox="1">
              <a:spLocks noChangeArrowheads="1"/>
            </p:cNvSpPr>
            <p:nvPr/>
          </p:nvSpPr>
          <p:spPr bwMode="auto">
            <a:xfrm>
              <a:off x="4172254" y="4949650"/>
              <a:ext cx="861106" cy="1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dirty="0">
                  <a:solidFill>
                    <a:srgbClr val="000000"/>
                  </a:solidFill>
                </a:rPr>
                <a:t>MCA Press</a:t>
              </a:r>
              <a:endParaRPr lang="en-US" altLang="en-US" sz="1400" b="1" dirty="0">
                <a:solidFill>
                  <a:srgbClr val="000000"/>
                </a:solidFill>
              </a:endParaRPr>
            </a:p>
          </p:txBody>
        </p:sp>
        <p:sp>
          <p:nvSpPr>
            <p:cNvPr id="71720" name="Text Box 40">
              <a:extLst>
                <a:ext uri="{FF2B5EF4-FFF2-40B4-BE49-F238E27FC236}">
                  <a16:creationId xmlns:a16="http://schemas.microsoft.com/office/drawing/2014/main" id="{282E4556-892E-4167-BCCE-B05ED7DB784C}"/>
                </a:ext>
              </a:extLst>
            </p:cNvPr>
            <p:cNvSpPr txBox="1">
              <a:spLocks noChangeArrowheads="1"/>
            </p:cNvSpPr>
            <p:nvPr/>
          </p:nvSpPr>
          <p:spPr bwMode="auto">
            <a:xfrm>
              <a:off x="2582298" y="2820643"/>
              <a:ext cx="866771" cy="1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400" b="1">
                  <a:solidFill>
                    <a:srgbClr val="000000"/>
                  </a:solidFill>
                </a:rPr>
                <a:t>MCA CPS</a:t>
              </a:r>
              <a:endParaRPr lang="en-US" altLang="en-US" sz="1400" b="1">
                <a:solidFill>
                  <a:srgbClr val="000000"/>
                </a:solidFill>
              </a:endParaRPr>
            </a:p>
          </p:txBody>
        </p:sp>
        <p:sp>
          <p:nvSpPr>
            <p:cNvPr id="71721" name="Line 41">
              <a:extLst>
                <a:ext uri="{FF2B5EF4-FFF2-40B4-BE49-F238E27FC236}">
                  <a16:creationId xmlns:a16="http://schemas.microsoft.com/office/drawing/2014/main" id="{BA5A2CBB-E3FB-4261-9F0E-79F6AA597781}"/>
                </a:ext>
              </a:extLst>
            </p:cNvPr>
            <p:cNvSpPr>
              <a:spLocks noChangeShapeType="1"/>
            </p:cNvSpPr>
            <p:nvPr/>
          </p:nvSpPr>
          <p:spPr bwMode="auto">
            <a:xfrm flipH="1" flipV="1">
              <a:off x="3000363" y="3000372"/>
              <a:ext cx="850910" cy="50006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22" name="Oval 4">
              <a:extLst>
                <a:ext uri="{FF2B5EF4-FFF2-40B4-BE49-F238E27FC236}">
                  <a16:creationId xmlns:a16="http://schemas.microsoft.com/office/drawing/2014/main" id="{1146EC9A-7D6F-4ECE-87C3-6623A4B07708}"/>
                </a:ext>
              </a:extLst>
            </p:cNvPr>
            <p:cNvSpPr>
              <a:spLocks noChangeArrowheads="1"/>
            </p:cNvSpPr>
            <p:nvPr/>
          </p:nvSpPr>
          <p:spPr bwMode="auto">
            <a:xfrm>
              <a:off x="3708382" y="3284522"/>
              <a:ext cx="1584511" cy="1080908"/>
            </a:xfrm>
            <a:prstGeom prst="ellipse">
              <a:avLst/>
            </a:prstGeom>
            <a:solidFill>
              <a:srgbClr val="FFFF66"/>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800" b="1">
                  <a:solidFill>
                    <a:srgbClr val="0D0D0D"/>
                  </a:solidFill>
                </a:rPr>
                <a:t>CPSO</a:t>
              </a:r>
            </a:p>
          </p:txBody>
        </p:sp>
      </p:grpSp>
      <p:sp>
        <p:nvSpPr>
          <p:cNvPr id="71684" name="Text Box 10">
            <a:extLst>
              <a:ext uri="{FF2B5EF4-FFF2-40B4-BE49-F238E27FC236}">
                <a16:creationId xmlns:a16="http://schemas.microsoft.com/office/drawing/2014/main" id="{633F198A-E843-4F2A-A10E-9B7ED57F1620}"/>
              </a:ext>
            </a:extLst>
          </p:cNvPr>
          <p:cNvSpPr txBox="1">
            <a:spLocks noChangeArrowheads="1"/>
          </p:cNvSpPr>
          <p:nvPr/>
        </p:nvSpPr>
        <p:spPr bwMode="auto">
          <a:xfrm>
            <a:off x="5413378" y="1703391"/>
            <a:ext cx="1160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b="1">
                <a:solidFill>
                  <a:srgbClr val="000000"/>
                </a:solidFill>
              </a:rPr>
              <a:t>SOSREP</a:t>
            </a:r>
            <a:endParaRPr lang="en-US" altLang="en-US" sz="1400" b="1">
              <a:solidFill>
                <a:srgbClr val="000000"/>
              </a:solidFill>
            </a:endParaRPr>
          </a:p>
        </p:txBody>
      </p:sp>
      <p:sp>
        <p:nvSpPr>
          <p:cNvPr id="71685" name="Line 11">
            <a:extLst>
              <a:ext uri="{FF2B5EF4-FFF2-40B4-BE49-F238E27FC236}">
                <a16:creationId xmlns:a16="http://schemas.microsoft.com/office/drawing/2014/main" id="{A1E27FEC-BC32-4174-8B46-70B0C6050156}"/>
              </a:ext>
            </a:extLst>
          </p:cNvPr>
          <p:cNvSpPr>
            <a:spLocks noChangeShapeType="1"/>
          </p:cNvSpPr>
          <p:nvPr/>
        </p:nvSpPr>
        <p:spPr bwMode="auto">
          <a:xfrm flipV="1">
            <a:off x="5959478" y="2060575"/>
            <a:ext cx="4763" cy="869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86" name="Text Box 14">
            <a:extLst>
              <a:ext uri="{FF2B5EF4-FFF2-40B4-BE49-F238E27FC236}">
                <a16:creationId xmlns:a16="http://schemas.microsoft.com/office/drawing/2014/main" id="{CC673CF1-4C33-43A4-9104-3480B3DD892A}"/>
              </a:ext>
            </a:extLst>
          </p:cNvPr>
          <p:cNvSpPr txBox="1">
            <a:spLocks noChangeArrowheads="1"/>
          </p:cNvSpPr>
          <p:nvPr/>
        </p:nvSpPr>
        <p:spPr bwMode="auto">
          <a:xfrm>
            <a:off x="4251328" y="5815016"/>
            <a:ext cx="1050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b="1">
                <a:solidFill>
                  <a:srgbClr val="000000"/>
                </a:solidFill>
              </a:rPr>
              <a:t>Salvors</a:t>
            </a:r>
            <a:endParaRPr lang="en-US" altLang="en-US" sz="1400" b="1">
              <a:solidFill>
                <a:srgbClr val="000000"/>
              </a:solidFill>
            </a:endParaRPr>
          </a:p>
        </p:txBody>
      </p:sp>
      <p:sp>
        <p:nvSpPr>
          <p:cNvPr id="71687" name="Line 15">
            <a:extLst>
              <a:ext uri="{FF2B5EF4-FFF2-40B4-BE49-F238E27FC236}">
                <a16:creationId xmlns:a16="http://schemas.microsoft.com/office/drawing/2014/main" id="{207CE815-5032-4A0D-8BEF-D6C610DCE3B5}"/>
              </a:ext>
            </a:extLst>
          </p:cNvPr>
          <p:cNvSpPr>
            <a:spLocks noChangeShapeType="1"/>
          </p:cNvSpPr>
          <p:nvPr/>
        </p:nvSpPr>
        <p:spPr bwMode="auto">
          <a:xfrm flipH="1">
            <a:off x="4929191" y="4779963"/>
            <a:ext cx="611187" cy="10588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88" name="Text Box 18">
            <a:extLst>
              <a:ext uri="{FF2B5EF4-FFF2-40B4-BE49-F238E27FC236}">
                <a16:creationId xmlns:a16="http://schemas.microsoft.com/office/drawing/2014/main" id="{0584BE0E-45AE-414F-BD42-5C92F73464A3}"/>
              </a:ext>
            </a:extLst>
          </p:cNvPr>
          <p:cNvSpPr txBox="1">
            <a:spLocks noChangeArrowheads="1"/>
          </p:cNvSpPr>
          <p:nvPr/>
        </p:nvSpPr>
        <p:spPr bwMode="auto">
          <a:xfrm>
            <a:off x="2149475" y="4273553"/>
            <a:ext cx="1131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b="1" dirty="0">
                <a:solidFill>
                  <a:srgbClr val="000000"/>
                </a:solidFill>
              </a:rPr>
              <a:t>Ports &amp; Harbours</a:t>
            </a:r>
            <a:endParaRPr lang="en-US" altLang="en-US" sz="1400" b="1" dirty="0">
              <a:solidFill>
                <a:srgbClr val="000000"/>
              </a:solidFill>
            </a:endParaRPr>
          </a:p>
        </p:txBody>
      </p:sp>
      <p:sp>
        <p:nvSpPr>
          <p:cNvPr id="71689" name="Line 19">
            <a:extLst>
              <a:ext uri="{FF2B5EF4-FFF2-40B4-BE49-F238E27FC236}">
                <a16:creationId xmlns:a16="http://schemas.microsoft.com/office/drawing/2014/main" id="{02F5E4E5-5DFF-4905-8EF6-5487B0CF8835}"/>
              </a:ext>
            </a:extLst>
          </p:cNvPr>
          <p:cNvSpPr>
            <a:spLocks noChangeShapeType="1"/>
          </p:cNvSpPr>
          <p:nvPr/>
        </p:nvSpPr>
        <p:spPr bwMode="auto">
          <a:xfrm flipH="1">
            <a:off x="3209925" y="4110038"/>
            <a:ext cx="1612900" cy="387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0" name="Text Box 26">
            <a:extLst>
              <a:ext uri="{FF2B5EF4-FFF2-40B4-BE49-F238E27FC236}">
                <a16:creationId xmlns:a16="http://schemas.microsoft.com/office/drawing/2014/main" id="{34E96B31-1635-457F-B90E-F6B789C28A52}"/>
              </a:ext>
            </a:extLst>
          </p:cNvPr>
          <p:cNvSpPr txBox="1">
            <a:spLocks noChangeArrowheads="1"/>
          </p:cNvSpPr>
          <p:nvPr/>
        </p:nvSpPr>
        <p:spPr bwMode="auto">
          <a:xfrm>
            <a:off x="8340728" y="2559050"/>
            <a:ext cx="1495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b="1">
                <a:solidFill>
                  <a:srgbClr val="000000"/>
                </a:solidFill>
              </a:rPr>
              <a:t>Pollution Contractors</a:t>
            </a:r>
            <a:endParaRPr lang="en-US" altLang="en-US" sz="1400" b="1">
              <a:solidFill>
                <a:srgbClr val="000000"/>
              </a:solidFill>
            </a:endParaRPr>
          </a:p>
        </p:txBody>
      </p:sp>
      <p:sp>
        <p:nvSpPr>
          <p:cNvPr id="71691" name="Line 27">
            <a:extLst>
              <a:ext uri="{FF2B5EF4-FFF2-40B4-BE49-F238E27FC236}">
                <a16:creationId xmlns:a16="http://schemas.microsoft.com/office/drawing/2014/main" id="{6BE93A5F-1B20-4B32-9733-0562856FB768}"/>
              </a:ext>
            </a:extLst>
          </p:cNvPr>
          <p:cNvSpPr>
            <a:spLocks noChangeShapeType="1"/>
          </p:cNvSpPr>
          <p:nvPr/>
        </p:nvSpPr>
        <p:spPr bwMode="auto">
          <a:xfrm flipV="1">
            <a:off x="7094541" y="2903541"/>
            <a:ext cx="1379537" cy="657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2" name="Text Box 32">
            <a:extLst>
              <a:ext uri="{FF2B5EF4-FFF2-40B4-BE49-F238E27FC236}">
                <a16:creationId xmlns:a16="http://schemas.microsoft.com/office/drawing/2014/main" id="{F43FE448-7544-4F77-8E6C-02C5FA8CEAD7}"/>
              </a:ext>
            </a:extLst>
          </p:cNvPr>
          <p:cNvSpPr txBox="1">
            <a:spLocks noChangeArrowheads="1"/>
          </p:cNvSpPr>
          <p:nvPr/>
        </p:nvSpPr>
        <p:spPr bwMode="auto">
          <a:xfrm>
            <a:off x="8040366" y="1896951"/>
            <a:ext cx="154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b="1" dirty="0">
                <a:solidFill>
                  <a:srgbClr val="000000"/>
                </a:solidFill>
              </a:rPr>
              <a:t>Environment Agencies</a:t>
            </a:r>
            <a:endParaRPr lang="en-US" altLang="en-US" sz="1400" b="1" dirty="0">
              <a:solidFill>
                <a:srgbClr val="000000"/>
              </a:solidFill>
            </a:endParaRPr>
          </a:p>
        </p:txBody>
      </p:sp>
      <p:sp>
        <p:nvSpPr>
          <p:cNvPr id="71693" name="Line 36">
            <a:extLst>
              <a:ext uri="{FF2B5EF4-FFF2-40B4-BE49-F238E27FC236}">
                <a16:creationId xmlns:a16="http://schemas.microsoft.com/office/drawing/2014/main" id="{BD906F20-BDDB-4C1F-B710-8F2854AA9219}"/>
              </a:ext>
            </a:extLst>
          </p:cNvPr>
          <p:cNvSpPr>
            <a:spLocks noChangeShapeType="1"/>
          </p:cNvSpPr>
          <p:nvPr/>
        </p:nvSpPr>
        <p:spPr bwMode="auto">
          <a:xfrm>
            <a:off x="5959475" y="4833938"/>
            <a:ext cx="4445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6" name="Line 39">
            <a:extLst>
              <a:ext uri="{FF2B5EF4-FFF2-40B4-BE49-F238E27FC236}">
                <a16:creationId xmlns:a16="http://schemas.microsoft.com/office/drawing/2014/main" id="{4AC7FF58-6B9B-4911-AB55-4FCE367E8DC9}"/>
              </a:ext>
            </a:extLst>
          </p:cNvPr>
          <p:cNvSpPr>
            <a:spLocks noChangeShapeType="1"/>
          </p:cNvSpPr>
          <p:nvPr/>
        </p:nvSpPr>
        <p:spPr bwMode="auto">
          <a:xfrm flipV="1">
            <a:off x="6929441" y="2319338"/>
            <a:ext cx="1322387"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7" name="Text Box 51">
            <a:extLst>
              <a:ext uri="{FF2B5EF4-FFF2-40B4-BE49-F238E27FC236}">
                <a16:creationId xmlns:a16="http://schemas.microsoft.com/office/drawing/2014/main" id="{982FE971-E637-4083-8AC5-5E2E87945CF1}"/>
              </a:ext>
            </a:extLst>
          </p:cNvPr>
          <p:cNvSpPr txBox="1">
            <a:spLocks noChangeArrowheads="1"/>
          </p:cNvSpPr>
          <p:nvPr/>
        </p:nvSpPr>
        <p:spPr bwMode="auto">
          <a:xfrm>
            <a:off x="2951686" y="285750"/>
            <a:ext cx="68167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3600" dirty="0">
                <a:solidFill>
                  <a:srgbClr val="0000FF"/>
                </a:solidFill>
                <a:latin typeface="Copperplate Gothic Bold" panose="020E0705020206020404" pitchFamily="34" charset="0"/>
              </a:rPr>
              <a:t>Duty CPSO</a:t>
            </a:r>
          </a:p>
          <a:p>
            <a:pPr algn="ctr">
              <a:spcBef>
                <a:spcPct val="50000"/>
              </a:spcBef>
              <a:buFontTx/>
              <a:buNone/>
            </a:pPr>
            <a:r>
              <a:rPr lang="en-GB" altLang="en-US" sz="2000" b="1" dirty="0">
                <a:solidFill>
                  <a:srgbClr val="0000FF"/>
                </a:solidFill>
              </a:rPr>
              <a:t>Contacts &amp; Considerations at Incident</a:t>
            </a:r>
            <a:endParaRPr lang="en-US" altLang="en-US" sz="2000" b="1" dirty="0">
              <a:solidFill>
                <a:srgbClr val="0000FF"/>
              </a:solidFill>
            </a:endParaRPr>
          </a:p>
        </p:txBody>
      </p:sp>
      <p:sp>
        <p:nvSpPr>
          <p:cNvPr id="71698" name="Line 8">
            <a:extLst>
              <a:ext uri="{FF2B5EF4-FFF2-40B4-BE49-F238E27FC236}">
                <a16:creationId xmlns:a16="http://schemas.microsoft.com/office/drawing/2014/main" id="{933EB408-1FA6-455C-97F4-0FD4EB2AE74A}"/>
              </a:ext>
            </a:extLst>
          </p:cNvPr>
          <p:cNvSpPr>
            <a:spLocks noChangeShapeType="1"/>
          </p:cNvSpPr>
          <p:nvPr/>
        </p:nvSpPr>
        <p:spPr bwMode="auto">
          <a:xfrm flipV="1">
            <a:off x="7166255" y="3500747"/>
            <a:ext cx="1117410" cy="225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699" name="TextBox 1">
            <a:extLst>
              <a:ext uri="{FF2B5EF4-FFF2-40B4-BE49-F238E27FC236}">
                <a16:creationId xmlns:a16="http://schemas.microsoft.com/office/drawing/2014/main" id="{0BC9E58B-59BE-469B-8047-9B2A31DF0C73}"/>
              </a:ext>
            </a:extLst>
          </p:cNvPr>
          <p:cNvSpPr txBox="1">
            <a:spLocks noChangeArrowheads="1"/>
          </p:cNvSpPr>
          <p:nvPr/>
        </p:nvSpPr>
        <p:spPr bwMode="auto">
          <a:xfrm>
            <a:off x="4462713" y="1787644"/>
            <a:ext cx="828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b="1" dirty="0">
                <a:solidFill>
                  <a:srgbClr val="000000"/>
                </a:solidFill>
              </a:rPr>
              <a:t>DOD</a:t>
            </a:r>
          </a:p>
        </p:txBody>
      </p:sp>
      <p:sp>
        <p:nvSpPr>
          <p:cNvPr id="43" name="Text Box 18">
            <a:extLst>
              <a:ext uri="{FF2B5EF4-FFF2-40B4-BE49-F238E27FC236}">
                <a16:creationId xmlns:a16="http://schemas.microsoft.com/office/drawing/2014/main" id="{1435F2D5-187B-4744-8196-2F240EA6B4CC}"/>
              </a:ext>
            </a:extLst>
          </p:cNvPr>
          <p:cNvSpPr txBox="1">
            <a:spLocks noChangeArrowheads="1"/>
          </p:cNvSpPr>
          <p:nvPr/>
        </p:nvSpPr>
        <p:spPr bwMode="auto">
          <a:xfrm>
            <a:off x="2103886" y="5085184"/>
            <a:ext cx="1543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1400" b="1" dirty="0">
                <a:solidFill>
                  <a:srgbClr val="000000"/>
                </a:solidFill>
              </a:rPr>
              <a:t>Devolved Administrations</a:t>
            </a:r>
          </a:p>
        </p:txBody>
      </p:sp>
    </p:spTree>
    <p:extLst>
      <p:ext uri="{BB962C8B-B14F-4D97-AF65-F5344CB8AC3E}">
        <p14:creationId xmlns:p14="http://schemas.microsoft.com/office/powerpoint/2010/main" val="1961274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2613152" y="241491"/>
            <a:ext cx="8569325" cy="836208"/>
          </a:xfrm>
        </p:spPr>
        <p:txBody>
          <a:bodyPr>
            <a:normAutofit/>
          </a:bodyPr>
          <a:lstStyle/>
          <a:p>
            <a:pPr eaLnBrk="1" hangingPunct="1"/>
            <a:r>
              <a:rPr lang="en-GB" sz="3600" dirty="0">
                <a:solidFill>
                  <a:srgbClr val="0000FF"/>
                </a:solidFill>
                <a:latin typeface="Copperplate Gothic Bold" panose="020E0705020206020404" pitchFamily="34" charset="0"/>
                <a:sym typeface="Wingdings" pitchFamily="2" charset="2"/>
              </a:rPr>
              <a:t>Offshore Specific Alerting </a:t>
            </a:r>
          </a:p>
        </p:txBody>
      </p:sp>
      <p:sp>
        <p:nvSpPr>
          <p:cNvPr id="28675" name="Rectangle 3"/>
          <p:cNvSpPr>
            <a:spLocks noGrp="1" noChangeArrowheads="1"/>
          </p:cNvSpPr>
          <p:nvPr>
            <p:ph sz="half" idx="1"/>
          </p:nvPr>
        </p:nvSpPr>
        <p:spPr>
          <a:xfrm>
            <a:off x="1809060" y="1417314"/>
            <a:ext cx="8712967" cy="5156200"/>
          </a:xfrm>
        </p:spPr>
        <p:txBody>
          <a:bodyPr>
            <a:normAutofit/>
          </a:bodyPr>
          <a:lstStyle/>
          <a:p>
            <a:pPr eaLnBrk="1" hangingPunct="1">
              <a:buClr>
                <a:srgbClr val="F60A26"/>
              </a:buClr>
              <a:buSzPct val="80000"/>
            </a:pPr>
            <a:endParaRPr lang="en-GB" sz="2400" dirty="0">
              <a:sym typeface="Wingdings" pitchFamily="2" charset="2"/>
            </a:endParaRPr>
          </a:p>
          <a:p>
            <a:pPr marL="0" indent="0">
              <a:buClr>
                <a:srgbClr val="F60A26"/>
              </a:buClr>
              <a:buSzPct val="80000"/>
              <a:buNone/>
            </a:pPr>
            <a:endParaRPr lang="en-GB" sz="2400" dirty="0">
              <a:sym typeface="Wingdings" pitchFamily="2" charset="2"/>
            </a:endParaRPr>
          </a:p>
        </p:txBody>
      </p:sp>
      <p:sp>
        <p:nvSpPr>
          <p:cNvPr id="6" name="Rectangle 3"/>
          <p:cNvSpPr txBox="1">
            <a:spLocks noChangeArrowheads="1"/>
          </p:cNvSpPr>
          <p:nvPr/>
        </p:nvSpPr>
        <p:spPr bwMode="auto">
          <a:xfrm>
            <a:off x="2283231" y="1628803"/>
            <a:ext cx="7145435" cy="477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fontAlgn="auto" hangingPunct="1">
              <a:spcAft>
                <a:spcPts val="0"/>
              </a:spcAft>
              <a:buSzPct val="75000"/>
              <a:buNone/>
              <a:defRPr/>
            </a:pPr>
            <a:endParaRPr lang="en-GB" sz="2400" kern="0" dirty="0">
              <a:solidFill>
                <a:srgbClr val="333399"/>
              </a:solidFill>
              <a:latin typeface="Calibri" pitchFamily="34" charset="0"/>
              <a:cs typeface="Calibri" pitchFamily="34" charset="0"/>
            </a:endParaRPr>
          </a:p>
        </p:txBody>
      </p:sp>
      <p:sp>
        <p:nvSpPr>
          <p:cNvPr id="7" name="Oval 4"/>
          <p:cNvSpPr>
            <a:spLocks noChangeArrowheads="1"/>
          </p:cNvSpPr>
          <p:nvPr/>
        </p:nvSpPr>
        <p:spPr bwMode="auto">
          <a:xfrm>
            <a:off x="5251595" y="2983206"/>
            <a:ext cx="1584325" cy="1416245"/>
          </a:xfrm>
          <a:prstGeom prst="ellipse">
            <a:avLst/>
          </a:prstGeom>
          <a:solidFill>
            <a:srgbClr val="FFFF66"/>
          </a:solidFill>
          <a:ln w="9525">
            <a:solidFill>
              <a:schemeClr val="tx1"/>
            </a:solidFill>
            <a:round/>
            <a:headEnd/>
            <a:tailEnd/>
          </a:ln>
          <a:effectLst/>
        </p:spPr>
        <p:txBody>
          <a:bodyPr wrap="none" anchor="ctr"/>
          <a:lstStyle/>
          <a:p>
            <a:pPr algn="ctr">
              <a:defRPr/>
            </a:pPr>
            <a:r>
              <a:rPr lang="en-GB" b="1" dirty="0">
                <a:solidFill>
                  <a:srgbClr val="000000">
                    <a:lumMod val="95000"/>
                    <a:lumOff val="5000"/>
                  </a:srgbClr>
                </a:solidFill>
              </a:rPr>
              <a:t>DCPSO</a:t>
            </a:r>
          </a:p>
        </p:txBody>
      </p:sp>
      <p:grpSp>
        <p:nvGrpSpPr>
          <p:cNvPr id="3" name="Group 2">
            <a:extLst>
              <a:ext uri="{FF2B5EF4-FFF2-40B4-BE49-F238E27FC236}">
                <a16:creationId xmlns:a16="http://schemas.microsoft.com/office/drawing/2014/main" id="{C5A8F4D6-13E2-4AD3-8683-E12038DDB4E7}"/>
              </a:ext>
            </a:extLst>
          </p:cNvPr>
          <p:cNvGrpSpPr/>
          <p:nvPr/>
        </p:nvGrpSpPr>
        <p:grpSpPr>
          <a:xfrm>
            <a:off x="2114423" y="1611756"/>
            <a:ext cx="8164512" cy="4338108"/>
            <a:chOff x="590423" y="1611756"/>
            <a:chExt cx="8164512" cy="4338108"/>
          </a:xfrm>
        </p:grpSpPr>
        <p:sp>
          <p:nvSpPr>
            <p:cNvPr id="9" name="Line 6"/>
            <p:cNvSpPr>
              <a:spLocks noChangeShapeType="1"/>
            </p:cNvSpPr>
            <p:nvPr/>
          </p:nvSpPr>
          <p:spPr bwMode="auto">
            <a:xfrm flipV="1">
              <a:off x="4932962" y="2008023"/>
              <a:ext cx="669404" cy="1085537"/>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10" name="Text Box 7"/>
            <p:cNvSpPr txBox="1">
              <a:spLocks noChangeArrowheads="1"/>
            </p:cNvSpPr>
            <p:nvPr/>
          </p:nvSpPr>
          <p:spPr bwMode="auto">
            <a:xfrm>
              <a:off x="590423" y="4382459"/>
              <a:ext cx="2568867" cy="523219"/>
            </a:xfrm>
            <a:prstGeom prst="rect">
              <a:avLst/>
            </a:prstGeom>
            <a:noFill/>
            <a:ln w="9525">
              <a:noFill/>
              <a:miter lim="800000"/>
              <a:headEnd/>
              <a:tailEnd/>
            </a:ln>
          </p:spPr>
          <p:txBody>
            <a:bodyPr wrap="square">
              <a:spAutoFit/>
            </a:bodyPr>
            <a:lstStyle/>
            <a:p>
              <a:pPr eaLnBrk="0" hangingPunct="0">
                <a:spcBef>
                  <a:spcPct val="50000"/>
                </a:spcBef>
                <a:defRPr/>
              </a:pPr>
              <a:r>
                <a:rPr lang="en-GB" sz="1400" b="1" dirty="0">
                  <a:solidFill>
                    <a:srgbClr val="000000"/>
                  </a:solidFill>
                </a:rPr>
                <a:t>Offshore Operator/Key Contractors (eg Drillers)</a:t>
              </a:r>
              <a:endParaRPr lang="en-US" sz="1400" b="1" dirty="0">
                <a:solidFill>
                  <a:srgbClr val="000000"/>
                </a:solidFill>
              </a:endParaRPr>
            </a:p>
          </p:txBody>
        </p:sp>
        <p:sp>
          <p:nvSpPr>
            <p:cNvPr id="13" name="Text Box 12"/>
            <p:cNvSpPr txBox="1">
              <a:spLocks noChangeArrowheads="1"/>
            </p:cNvSpPr>
            <p:nvPr/>
          </p:nvSpPr>
          <p:spPr bwMode="auto">
            <a:xfrm>
              <a:off x="5831086" y="4878808"/>
              <a:ext cx="2556804" cy="738664"/>
            </a:xfrm>
            <a:prstGeom prst="rect">
              <a:avLst/>
            </a:prstGeom>
            <a:noFill/>
            <a:ln w="9525">
              <a:noFill/>
              <a:miter lim="800000"/>
              <a:headEnd/>
              <a:tailEnd/>
            </a:ln>
          </p:spPr>
          <p:txBody>
            <a:bodyPr wrap="square">
              <a:spAutoFit/>
            </a:bodyPr>
            <a:lstStyle/>
            <a:p>
              <a:pPr eaLnBrk="0" hangingPunct="0">
                <a:spcBef>
                  <a:spcPct val="50000"/>
                </a:spcBef>
                <a:defRPr/>
              </a:pPr>
              <a:r>
                <a:rPr lang="en-US" sz="1400" b="1" dirty="0">
                  <a:solidFill>
                    <a:srgbClr val="000000"/>
                  </a:solidFill>
                </a:rPr>
                <a:t>BEIS/OPRED Senior Management/Ministerial Teams/SoS</a:t>
              </a:r>
            </a:p>
          </p:txBody>
        </p:sp>
        <p:sp>
          <p:nvSpPr>
            <p:cNvPr id="14" name="Line 13"/>
            <p:cNvSpPr>
              <a:spLocks noChangeShapeType="1"/>
            </p:cNvSpPr>
            <p:nvPr/>
          </p:nvSpPr>
          <p:spPr bwMode="auto">
            <a:xfrm flipH="1">
              <a:off x="2816352" y="4041647"/>
              <a:ext cx="1005838" cy="530353"/>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15" name="Text Box 16"/>
            <p:cNvSpPr txBox="1">
              <a:spLocks noChangeArrowheads="1"/>
            </p:cNvSpPr>
            <p:nvPr/>
          </p:nvSpPr>
          <p:spPr bwMode="auto">
            <a:xfrm>
              <a:off x="6154647" y="2435685"/>
              <a:ext cx="2171303" cy="523219"/>
            </a:xfrm>
            <a:prstGeom prst="rect">
              <a:avLst/>
            </a:prstGeom>
            <a:noFill/>
            <a:ln w="9525">
              <a:noFill/>
              <a:miter lim="800000"/>
              <a:headEnd/>
              <a:tailEnd/>
            </a:ln>
          </p:spPr>
          <p:txBody>
            <a:bodyPr wrap="square">
              <a:spAutoFit/>
            </a:bodyPr>
            <a:lstStyle/>
            <a:p>
              <a:pPr eaLnBrk="0" hangingPunct="0">
                <a:spcBef>
                  <a:spcPct val="50000"/>
                </a:spcBef>
                <a:defRPr/>
              </a:pPr>
              <a:r>
                <a:rPr lang="en-US" sz="1400" b="1" dirty="0">
                  <a:solidFill>
                    <a:srgbClr val="000000"/>
                  </a:solidFill>
                </a:rPr>
                <a:t>OPRED Incident Response Controller</a:t>
              </a:r>
            </a:p>
          </p:txBody>
        </p:sp>
        <p:sp>
          <p:nvSpPr>
            <p:cNvPr id="16" name="Line 17"/>
            <p:cNvSpPr>
              <a:spLocks noChangeShapeType="1"/>
            </p:cNvSpPr>
            <p:nvPr/>
          </p:nvSpPr>
          <p:spPr bwMode="auto">
            <a:xfrm flipV="1">
              <a:off x="5194754" y="2704590"/>
              <a:ext cx="850600" cy="607189"/>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18" name="Line 21"/>
            <p:cNvSpPr>
              <a:spLocks noChangeShapeType="1"/>
            </p:cNvSpPr>
            <p:nvPr/>
          </p:nvSpPr>
          <p:spPr bwMode="auto">
            <a:xfrm flipV="1">
              <a:off x="5321808" y="3283427"/>
              <a:ext cx="1373807" cy="291878"/>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19" name="Text Box 22"/>
            <p:cNvSpPr txBox="1">
              <a:spLocks noChangeArrowheads="1"/>
            </p:cNvSpPr>
            <p:nvPr/>
          </p:nvSpPr>
          <p:spPr bwMode="auto">
            <a:xfrm>
              <a:off x="5578584" y="1611756"/>
              <a:ext cx="3127405" cy="738664"/>
            </a:xfrm>
            <a:prstGeom prst="rect">
              <a:avLst/>
            </a:prstGeom>
            <a:noFill/>
            <a:ln w="9525">
              <a:noFill/>
              <a:miter lim="800000"/>
              <a:headEnd/>
              <a:tailEnd/>
            </a:ln>
          </p:spPr>
          <p:txBody>
            <a:bodyPr wrap="square">
              <a:spAutoFit/>
            </a:bodyPr>
            <a:lstStyle/>
            <a:p>
              <a:pPr eaLnBrk="0" hangingPunct="0">
                <a:spcBef>
                  <a:spcPct val="50000"/>
                </a:spcBef>
                <a:defRPr/>
              </a:pPr>
              <a:r>
                <a:rPr lang="en-GB" sz="1400" b="1" dirty="0">
                  <a:solidFill>
                    <a:srgbClr val="000000"/>
                  </a:solidFill>
                </a:rPr>
                <a:t>OPRED Environmental  Management Team (expedite permitting/ consenting issues)</a:t>
              </a:r>
              <a:endParaRPr lang="en-US" sz="1400" b="1" dirty="0">
                <a:solidFill>
                  <a:srgbClr val="000000"/>
                </a:solidFill>
              </a:endParaRPr>
            </a:p>
          </p:txBody>
        </p:sp>
        <p:sp>
          <p:nvSpPr>
            <p:cNvPr id="20" name="Line 23"/>
            <p:cNvSpPr>
              <a:spLocks noChangeShapeType="1"/>
            </p:cNvSpPr>
            <p:nvPr/>
          </p:nvSpPr>
          <p:spPr bwMode="auto">
            <a:xfrm flipH="1">
              <a:off x="4187949" y="4398263"/>
              <a:ext cx="228602" cy="1207007"/>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21" name="Text Box 24"/>
            <p:cNvSpPr txBox="1">
              <a:spLocks noChangeArrowheads="1"/>
            </p:cNvSpPr>
            <p:nvPr/>
          </p:nvSpPr>
          <p:spPr bwMode="auto">
            <a:xfrm>
              <a:off x="825305" y="3434923"/>
              <a:ext cx="2304254" cy="523219"/>
            </a:xfrm>
            <a:prstGeom prst="rect">
              <a:avLst/>
            </a:prstGeom>
            <a:noFill/>
            <a:ln w="9525">
              <a:noFill/>
              <a:miter lim="800000"/>
              <a:headEnd/>
              <a:tailEnd/>
            </a:ln>
          </p:spPr>
          <p:txBody>
            <a:bodyPr wrap="square">
              <a:spAutoFit/>
            </a:bodyPr>
            <a:lstStyle/>
            <a:p>
              <a:pPr eaLnBrk="0" hangingPunct="0">
                <a:spcBef>
                  <a:spcPct val="50000"/>
                </a:spcBef>
                <a:defRPr/>
              </a:pPr>
              <a:r>
                <a:rPr lang="en-GB" sz="1400" b="1" dirty="0">
                  <a:solidFill>
                    <a:srgbClr val="000000"/>
                  </a:solidFill>
                </a:rPr>
                <a:t>Coastguard Operations Centre (CGOC)</a:t>
              </a:r>
              <a:endParaRPr lang="en-US" sz="1400" b="1" dirty="0">
                <a:solidFill>
                  <a:srgbClr val="000000"/>
                </a:solidFill>
              </a:endParaRPr>
            </a:p>
          </p:txBody>
        </p:sp>
        <p:sp>
          <p:nvSpPr>
            <p:cNvPr id="22" name="Line 25"/>
            <p:cNvSpPr>
              <a:spLocks noChangeShapeType="1"/>
            </p:cNvSpPr>
            <p:nvPr/>
          </p:nvSpPr>
          <p:spPr bwMode="auto">
            <a:xfrm>
              <a:off x="5023485" y="4268594"/>
              <a:ext cx="700660" cy="733174"/>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23" name="Text Box 28"/>
            <p:cNvSpPr txBox="1">
              <a:spLocks noChangeArrowheads="1"/>
            </p:cNvSpPr>
            <p:nvPr/>
          </p:nvSpPr>
          <p:spPr bwMode="auto">
            <a:xfrm>
              <a:off x="6778832" y="3530627"/>
              <a:ext cx="1976103" cy="738664"/>
            </a:xfrm>
            <a:prstGeom prst="rect">
              <a:avLst/>
            </a:prstGeom>
            <a:noFill/>
            <a:ln w="9525">
              <a:noFill/>
              <a:miter lim="800000"/>
              <a:headEnd/>
              <a:tailEnd/>
            </a:ln>
          </p:spPr>
          <p:txBody>
            <a:bodyPr wrap="square">
              <a:spAutoFit/>
            </a:bodyPr>
            <a:lstStyle/>
            <a:p>
              <a:pPr eaLnBrk="0" hangingPunct="0">
                <a:spcBef>
                  <a:spcPct val="50000"/>
                </a:spcBef>
                <a:defRPr/>
              </a:pPr>
              <a:r>
                <a:rPr lang="en-GB" sz="1400" b="1" dirty="0">
                  <a:solidFill>
                    <a:srgbClr val="000000"/>
                  </a:solidFill>
                </a:rPr>
                <a:t>BEIS – Ensure Security of  Oil and Gas Supply </a:t>
              </a:r>
              <a:endParaRPr lang="en-US" sz="1400" b="1" dirty="0">
                <a:solidFill>
                  <a:srgbClr val="000000"/>
                </a:solidFill>
              </a:endParaRPr>
            </a:p>
          </p:txBody>
        </p:sp>
        <p:sp>
          <p:nvSpPr>
            <p:cNvPr id="25" name="Text Box 30"/>
            <p:cNvSpPr txBox="1">
              <a:spLocks noChangeArrowheads="1"/>
            </p:cNvSpPr>
            <p:nvPr/>
          </p:nvSpPr>
          <p:spPr bwMode="auto">
            <a:xfrm>
              <a:off x="3876167" y="5642087"/>
              <a:ext cx="1079494" cy="307777"/>
            </a:xfrm>
            <a:prstGeom prst="rect">
              <a:avLst/>
            </a:prstGeom>
            <a:noFill/>
            <a:ln w="9525">
              <a:noFill/>
              <a:miter lim="800000"/>
              <a:headEnd/>
              <a:tailEnd/>
            </a:ln>
          </p:spPr>
          <p:txBody>
            <a:bodyPr>
              <a:spAutoFit/>
            </a:bodyPr>
            <a:lstStyle/>
            <a:p>
              <a:pPr eaLnBrk="0" hangingPunct="0">
                <a:spcBef>
                  <a:spcPct val="50000"/>
                </a:spcBef>
                <a:defRPr/>
              </a:pPr>
              <a:r>
                <a:rPr lang="en-GB" sz="1400" b="1" dirty="0">
                  <a:solidFill>
                    <a:srgbClr val="000000"/>
                  </a:solidFill>
                </a:rPr>
                <a:t>HSE</a:t>
              </a:r>
              <a:endParaRPr lang="en-US" sz="1400" b="1" dirty="0">
                <a:solidFill>
                  <a:srgbClr val="000000"/>
                </a:solidFill>
              </a:endParaRPr>
            </a:p>
          </p:txBody>
        </p:sp>
        <p:sp>
          <p:nvSpPr>
            <p:cNvPr id="26" name="Line 31"/>
            <p:cNvSpPr>
              <a:spLocks noChangeShapeType="1"/>
            </p:cNvSpPr>
            <p:nvPr/>
          </p:nvSpPr>
          <p:spPr bwMode="auto">
            <a:xfrm>
              <a:off x="5195467" y="4061891"/>
              <a:ext cx="1129509" cy="532906"/>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27" name="Text Box 34"/>
            <p:cNvSpPr txBox="1">
              <a:spLocks noChangeArrowheads="1"/>
            </p:cNvSpPr>
            <p:nvPr/>
          </p:nvSpPr>
          <p:spPr bwMode="auto">
            <a:xfrm>
              <a:off x="6347815" y="4453053"/>
              <a:ext cx="1371870" cy="307777"/>
            </a:xfrm>
            <a:prstGeom prst="rect">
              <a:avLst/>
            </a:prstGeom>
            <a:noFill/>
            <a:ln w="9525">
              <a:noFill/>
              <a:miter lim="800000"/>
              <a:headEnd/>
              <a:tailEnd/>
            </a:ln>
          </p:spPr>
          <p:txBody>
            <a:bodyPr wrap="square">
              <a:spAutoFit/>
            </a:bodyPr>
            <a:lstStyle/>
            <a:p>
              <a:pPr eaLnBrk="0" hangingPunct="0">
                <a:spcBef>
                  <a:spcPct val="50000"/>
                </a:spcBef>
                <a:defRPr/>
              </a:pPr>
              <a:r>
                <a:rPr lang="en-GB" sz="1400" b="1" dirty="0">
                  <a:solidFill>
                    <a:srgbClr val="000000"/>
                  </a:solidFill>
                </a:rPr>
                <a:t>BEIS Press</a:t>
              </a:r>
              <a:endParaRPr lang="en-US" sz="1400" b="1" dirty="0">
                <a:solidFill>
                  <a:srgbClr val="000000"/>
                </a:solidFill>
              </a:endParaRPr>
            </a:p>
          </p:txBody>
        </p:sp>
        <p:sp>
          <p:nvSpPr>
            <p:cNvPr id="28" name="Line 35"/>
            <p:cNvSpPr>
              <a:spLocks noChangeShapeType="1"/>
            </p:cNvSpPr>
            <p:nvPr/>
          </p:nvSpPr>
          <p:spPr bwMode="auto">
            <a:xfrm>
              <a:off x="4758776" y="4367467"/>
              <a:ext cx="550470" cy="1256295"/>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30" name="Line 41"/>
            <p:cNvSpPr>
              <a:spLocks noChangeShapeType="1"/>
            </p:cNvSpPr>
            <p:nvPr/>
          </p:nvSpPr>
          <p:spPr bwMode="auto">
            <a:xfrm flipH="1" flipV="1">
              <a:off x="2139695" y="2953512"/>
              <a:ext cx="1673352" cy="466343"/>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grpSp>
      <p:sp>
        <p:nvSpPr>
          <p:cNvPr id="31" name="Line 11"/>
          <p:cNvSpPr>
            <a:spLocks noChangeShapeType="1"/>
          </p:cNvSpPr>
          <p:nvPr/>
        </p:nvSpPr>
        <p:spPr bwMode="auto">
          <a:xfrm flipH="1" flipV="1">
            <a:off x="6009268" y="1808806"/>
            <a:ext cx="5711" cy="1188146"/>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32" name="Text Box 10"/>
          <p:cNvSpPr txBox="1">
            <a:spLocks noChangeArrowheads="1"/>
          </p:cNvSpPr>
          <p:nvPr/>
        </p:nvSpPr>
        <p:spPr bwMode="auto">
          <a:xfrm>
            <a:off x="5518364" y="1538607"/>
            <a:ext cx="1152525" cy="338137"/>
          </a:xfrm>
          <a:prstGeom prst="rect">
            <a:avLst/>
          </a:prstGeom>
          <a:noFill/>
          <a:ln w="9525">
            <a:noFill/>
            <a:miter lim="800000"/>
            <a:headEnd/>
            <a:tailEnd/>
          </a:ln>
        </p:spPr>
        <p:txBody>
          <a:bodyPr>
            <a:spAutoFit/>
          </a:bodyPr>
          <a:lstStyle/>
          <a:p>
            <a:pPr eaLnBrk="0" hangingPunct="0">
              <a:spcBef>
                <a:spcPct val="50000"/>
              </a:spcBef>
              <a:defRPr/>
            </a:pPr>
            <a:r>
              <a:rPr lang="en-GB" sz="1600" b="1" dirty="0">
                <a:solidFill>
                  <a:srgbClr val="000000"/>
                </a:solidFill>
              </a:rPr>
              <a:t>SOSREP</a:t>
            </a:r>
            <a:endParaRPr lang="en-US" sz="1600" b="1" dirty="0">
              <a:solidFill>
                <a:srgbClr val="000000"/>
              </a:solidFill>
            </a:endParaRPr>
          </a:p>
        </p:txBody>
      </p:sp>
      <p:sp>
        <p:nvSpPr>
          <p:cNvPr id="33" name="Line 21"/>
          <p:cNvSpPr>
            <a:spLocks noChangeShapeType="1"/>
          </p:cNvSpPr>
          <p:nvPr/>
        </p:nvSpPr>
        <p:spPr bwMode="auto">
          <a:xfrm>
            <a:off x="6836437" y="3812954"/>
            <a:ext cx="1413682" cy="20494"/>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34" name="Text Box 22"/>
          <p:cNvSpPr txBox="1">
            <a:spLocks noChangeArrowheads="1"/>
          </p:cNvSpPr>
          <p:nvPr/>
        </p:nvSpPr>
        <p:spPr bwMode="auto">
          <a:xfrm>
            <a:off x="2204122" y="2581180"/>
            <a:ext cx="2160238" cy="523220"/>
          </a:xfrm>
          <a:prstGeom prst="rect">
            <a:avLst/>
          </a:prstGeom>
          <a:noFill/>
          <a:ln w="9525">
            <a:noFill/>
            <a:miter lim="800000"/>
            <a:headEnd/>
            <a:tailEnd/>
          </a:ln>
        </p:spPr>
        <p:txBody>
          <a:bodyPr wrap="square">
            <a:spAutoFit/>
          </a:bodyPr>
          <a:lstStyle/>
          <a:p>
            <a:pPr eaLnBrk="0" hangingPunct="0">
              <a:spcBef>
                <a:spcPct val="50000"/>
              </a:spcBef>
              <a:defRPr/>
            </a:pPr>
            <a:r>
              <a:rPr lang="en-GB" sz="1400" b="1" dirty="0">
                <a:solidFill>
                  <a:srgbClr val="000000"/>
                </a:solidFill>
              </a:rPr>
              <a:t>Oil Spill Response Contractors</a:t>
            </a:r>
            <a:endParaRPr lang="en-US" sz="1400" b="1" dirty="0">
              <a:solidFill>
                <a:srgbClr val="000000"/>
              </a:solidFill>
            </a:endParaRPr>
          </a:p>
        </p:txBody>
      </p:sp>
      <p:sp>
        <p:nvSpPr>
          <p:cNvPr id="36" name="Line 13"/>
          <p:cNvSpPr>
            <a:spLocks noChangeShapeType="1"/>
          </p:cNvSpPr>
          <p:nvPr/>
        </p:nvSpPr>
        <p:spPr bwMode="auto">
          <a:xfrm flipH="1" flipV="1">
            <a:off x="4203194" y="3749040"/>
            <a:ext cx="1051557" cy="9144"/>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37" name="Text Box 12"/>
          <p:cNvSpPr txBox="1">
            <a:spLocks noChangeArrowheads="1"/>
          </p:cNvSpPr>
          <p:nvPr/>
        </p:nvSpPr>
        <p:spPr bwMode="auto">
          <a:xfrm>
            <a:off x="6434023" y="5632580"/>
            <a:ext cx="1864582" cy="523220"/>
          </a:xfrm>
          <a:prstGeom prst="rect">
            <a:avLst/>
          </a:prstGeom>
          <a:noFill/>
          <a:ln w="9525">
            <a:noFill/>
            <a:miter lim="800000"/>
            <a:headEnd/>
            <a:tailEnd/>
          </a:ln>
        </p:spPr>
        <p:txBody>
          <a:bodyPr wrap="square">
            <a:spAutoFit/>
          </a:bodyPr>
          <a:lstStyle/>
          <a:p>
            <a:pPr eaLnBrk="0" hangingPunct="0">
              <a:spcBef>
                <a:spcPct val="50000"/>
              </a:spcBef>
              <a:defRPr/>
            </a:pPr>
            <a:r>
              <a:rPr lang="en-US" sz="1400" b="1" dirty="0">
                <a:solidFill>
                  <a:srgbClr val="000000"/>
                </a:solidFill>
              </a:rPr>
              <a:t>Relevant Devolved Administrations</a:t>
            </a:r>
          </a:p>
        </p:txBody>
      </p:sp>
      <p:sp>
        <p:nvSpPr>
          <p:cNvPr id="35" name="Line 35"/>
          <p:cNvSpPr>
            <a:spLocks noChangeShapeType="1"/>
          </p:cNvSpPr>
          <p:nvPr/>
        </p:nvSpPr>
        <p:spPr bwMode="auto">
          <a:xfrm flipH="1">
            <a:off x="4989578" y="4258272"/>
            <a:ext cx="595635" cy="944667"/>
          </a:xfrm>
          <a:prstGeom prst="line">
            <a:avLst/>
          </a:prstGeom>
          <a:noFill/>
          <a:ln w="9525">
            <a:solidFill>
              <a:schemeClr val="tx1"/>
            </a:solidFill>
            <a:round/>
            <a:headEnd/>
            <a:tailEnd type="triangle" w="med" len="med"/>
          </a:ln>
        </p:spPr>
        <p:txBody>
          <a:bodyPr/>
          <a:lstStyle/>
          <a:p>
            <a:pPr>
              <a:defRPr/>
            </a:pPr>
            <a:endParaRPr lang="en-GB" dirty="0">
              <a:solidFill>
                <a:srgbClr val="000000"/>
              </a:solidFill>
            </a:endParaRPr>
          </a:p>
        </p:txBody>
      </p:sp>
      <p:sp>
        <p:nvSpPr>
          <p:cNvPr id="38" name="Text Box 34"/>
          <p:cNvSpPr txBox="1">
            <a:spLocks noChangeArrowheads="1"/>
          </p:cNvSpPr>
          <p:nvPr/>
        </p:nvSpPr>
        <p:spPr bwMode="auto">
          <a:xfrm>
            <a:off x="3507725" y="5109600"/>
            <a:ext cx="1692386" cy="523220"/>
          </a:xfrm>
          <a:prstGeom prst="rect">
            <a:avLst/>
          </a:prstGeom>
          <a:noFill/>
          <a:ln w="9525">
            <a:noFill/>
            <a:miter lim="800000"/>
            <a:headEnd/>
            <a:tailEnd/>
          </a:ln>
        </p:spPr>
        <p:txBody>
          <a:bodyPr wrap="square">
            <a:spAutoFit/>
          </a:bodyPr>
          <a:lstStyle/>
          <a:p>
            <a:pPr eaLnBrk="0" hangingPunct="0">
              <a:spcBef>
                <a:spcPct val="50000"/>
              </a:spcBef>
              <a:defRPr/>
            </a:pPr>
            <a:r>
              <a:rPr lang="en-US" sz="1400" b="1" dirty="0">
                <a:solidFill>
                  <a:srgbClr val="000000"/>
                </a:solidFill>
              </a:rPr>
              <a:t>Environmental  Bodies/Agencies</a:t>
            </a:r>
          </a:p>
        </p:txBody>
      </p:sp>
      <p:sp>
        <p:nvSpPr>
          <p:cNvPr id="41" name="Line 8">
            <a:extLst>
              <a:ext uri="{FF2B5EF4-FFF2-40B4-BE49-F238E27FC236}">
                <a16:creationId xmlns:a16="http://schemas.microsoft.com/office/drawing/2014/main" id="{44A16C55-6B6E-44EC-97C4-C7AFBABB096D}"/>
              </a:ext>
            </a:extLst>
          </p:cNvPr>
          <p:cNvSpPr>
            <a:spLocks noChangeShapeType="1"/>
          </p:cNvSpPr>
          <p:nvPr/>
        </p:nvSpPr>
        <p:spPr bwMode="auto">
          <a:xfrm flipH="1" flipV="1">
            <a:off x="5154168" y="2048256"/>
            <a:ext cx="566928" cy="97841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srgbClr val="000000"/>
              </a:solidFill>
            </a:endParaRPr>
          </a:p>
        </p:txBody>
      </p:sp>
      <p:sp>
        <p:nvSpPr>
          <p:cNvPr id="43" name="Text Box 28">
            <a:extLst>
              <a:ext uri="{FF2B5EF4-FFF2-40B4-BE49-F238E27FC236}">
                <a16:creationId xmlns:a16="http://schemas.microsoft.com/office/drawing/2014/main" id="{C6A6E830-6A12-4BBB-A864-25953F794F84}"/>
              </a:ext>
            </a:extLst>
          </p:cNvPr>
          <p:cNvSpPr txBox="1">
            <a:spLocks noChangeArrowheads="1"/>
          </p:cNvSpPr>
          <p:nvPr/>
        </p:nvSpPr>
        <p:spPr bwMode="auto">
          <a:xfrm>
            <a:off x="2840516" y="1715568"/>
            <a:ext cx="15756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auto">
              <a:spcBef>
                <a:spcPct val="50000"/>
              </a:spcBef>
              <a:spcAft>
                <a:spcPts val="0"/>
              </a:spcAft>
              <a:buNone/>
              <a:defRPr/>
            </a:pPr>
            <a:r>
              <a:rPr lang="en-GB" altLang="en-US" sz="1400" b="1" kern="0" dirty="0">
                <a:solidFill>
                  <a:srgbClr val="000000"/>
                </a:solidFill>
              </a:rPr>
              <a:t>Deploy Aerial Verification</a:t>
            </a:r>
            <a:endParaRPr lang="en-US" altLang="en-US" sz="1400" b="1" kern="0" dirty="0">
              <a:solidFill>
                <a:srgbClr val="000000"/>
              </a:solidFill>
            </a:endParaRPr>
          </a:p>
        </p:txBody>
      </p:sp>
      <p:sp>
        <p:nvSpPr>
          <p:cNvPr id="44" name="Line 29">
            <a:extLst>
              <a:ext uri="{FF2B5EF4-FFF2-40B4-BE49-F238E27FC236}">
                <a16:creationId xmlns:a16="http://schemas.microsoft.com/office/drawing/2014/main" id="{C49BF38D-E0D5-44E7-ABEC-05728FE409B5}"/>
              </a:ext>
            </a:extLst>
          </p:cNvPr>
          <p:cNvSpPr>
            <a:spLocks noChangeShapeType="1"/>
          </p:cNvSpPr>
          <p:nvPr/>
        </p:nvSpPr>
        <p:spPr bwMode="auto">
          <a:xfrm flipH="1" flipV="1">
            <a:off x="4075100" y="2284199"/>
            <a:ext cx="1353388" cy="94363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GB" kern="0">
              <a:solidFill>
                <a:srgbClr val="000000"/>
              </a:solidFill>
            </a:endParaRPr>
          </a:p>
        </p:txBody>
      </p:sp>
      <p:sp>
        <p:nvSpPr>
          <p:cNvPr id="46" name="Text Box 40">
            <a:extLst>
              <a:ext uri="{FF2B5EF4-FFF2-40B4-BE49-F238E27FC236}">
                <a16:creationId xmlns:a16="http://schemas.microsoft.com/office/drawing/2014/main" id="{CCAB96CA-1D7D-4471-A16D-FDF8D0C67C26}"/>
              </a:ext>
            </a:extLst>
          </p:cNvPr>
          <p:cNvSpPr txBox="1">
            <a:spLocks noChangeArrowheads="1"/>
          </p:cNvSpPr>
          <p:nvPr/>
        </p:nvSpPr>
        <p:spPr bwMode="auto">
          <a:xfrm>
            <a:off x="8211514" y="3125903"/>
            <a:ext cx="1325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50000"/>
              </a:spcBef>
              <a:spcAft>
                <a:spcPts val="0"/>
              </a:spcAft>
              <a:buNone/>
              <a:defRPr/>
            </a:pPr>
            <a:r>
              <a:rPr lang="en-GB" altLang="en-US" sz="1400" b="1" kern="0" dirty="0">
                <a:solidFill>
                  <a:srgbClr val="000000"/>
                </a:solidFill>
              </a:rPr>
              <a:t>MCA CPS</a:t>
            </a:r>
            <a:endParaRPr lang="en-US" altLang="en-US" sz="1400" b="1" kern="0" dirty="0">
              <a:solidFill>
                <a:srgbClr val="000000"/>
              </a:solidFill>
            </a:endParaRPr>
          </a:p>
        </p:txBody>
      </p:sp>
      <p:sp>
        <p:nvSpPr>
          <p:cNvPr id="50" name="TextBox 1">
            <a:extLst>
              <a:ext uri="{FF2B5EF4-FFF2-40B4-BE49-F238E27FC236}">
                <a16:creationId xmlns:a16="http://schemas.microsoft.com/office/drawing/2014/main" id="{04F5EE83-6B7A-439E-A45C-5896112CFD6A}"/>
              </a:ext>
            </a:extLst>
          </p:cNvPr>
          <p:cNvSpPr txBox="1">
            <a:spLocks noChangeArrowheads="1"/>
          </p:cNvSpPr>
          <p:nvPr/>
        </p:nvSpPr>
        <p:spPr bwMode="auto">
          <a:xfrm>
            <a:off x="4813486" y="1768714"/>
            <a:ext cx="828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None/>
              <a:defRPr/>
            </a:pPr>
            <a:r>
              <a:rPr lang="en-GB" altLang="en-US" sz="1400" b="1" kern="0" dirty="0">
                <a:solidFill>
                  <a:srgbClr val="000000"/>
                </a:solidFill>
              </a:rPr>
              <a:t>DOD</a:t>
            </a:r>
          </a:p>
        </p:txBody>
      </p:sp>
    </p:spTree>
    <p:extLst>
      <p:ext uri="{BB962C8B-B14F-4D97-AF65-F5344CB8AC3E}">
        <p14:creationId xmlns:p14="http://schemas.microsoft.com/office/powerpoint/2010/main" val="311797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FEC7AA8-95A9-4F20-BCD4-B7B23263313A}"/>
              </a:ext>
            </a:extLst>
          </p:cNvPr>
          <p:cNvSpPr>
            <a:spLocks noGrp="1" noChangeArrowheads="1"/>
          </p:cNvSpPr>
          <p:nvPr>
            <p:ph type="title"/>
          </p:nvPr>
        </p:nvSpPr>
        <p:spPr>
          <a:xfrm>
            <a:off x="2700338" y="115888"/>
            <a:ext cx="7283450" cy="1143000"/>
          </a:xfrm>
        </p:spPr>
        <p:txBody>
          <a:bodyPr>
            <a:normAutofit/>
          </a:bodyPr>
          <a:lstStyle/>
          <a:p>
            <a:pPr eaLnBrk="1" hangingPunct="1"/>
            <a:r>
              <a:rPr lang="en-GB" altLang="en-US" sz="3600" dirty="0">
                <a:solidFill>
                  <a:srgbClr val="0000FF"/>
                </a:solidFill>
                <a:latin typeface="Copperplate Gothic Bold" panose="020E0705020206020404" pitchFamily="34" charset="0"/>
                <a:cs typeface="Arial" panose="020B0604020202020204" pitchFamily="34" charset="0"/>
              </a:rPr>
              <a:t>CPSO Initial Deliberations</a:t>
            </a:r>
          </a:p>
        </p:txBody>
      </p:sp>
      <p:sp>
        <p:nvSpPr>
          <p:cNvPr id="89091" name="Rectangle 3">
            <a:extLst>
              <a:ext uri="{FF2B5EF4-FFF2-40B4-BE49-F238E27FC236}">
                <a16:creationId xmlns:a16="http://schemas.microsoft.com/office/drawing/2014/main" id="{586FE6EC-6CEF-457B-A805-D2FB08871ECD}"/>
              </a:ext>
            </a:extLst>
          </p:cNvPr>
          <p:cNvSpPr>
            <a:spLocks noGrp="1" noChangeArrowheads="1"/>
          </p:cNvSpPr>
          <p:nvPr>
            <p:ph idx="1"/>
          </p:nvPr>
        </p:nvSpPr>
        <p:spPr>
          <a:xfrm>
            <a:off x="983432" y="1781743"/>
            <a:ext cx="7859713" cy="4968875"/>
          </a:xfrm>
        </p:spPr>
        <p:txBody>
          <a:bodyPr>
            <a:noAutofit/>
          </a:bodyPr>
          <a:lstStyle/>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Assess initial response:</a:t>
            </a:r>
          </a:p>
          <a:p>
            <a:pPr marL="1257300" lvl="3" indent="-342900">
              <a:lnSpc>
                <a:spcPct val="90000"/>
              </a:lnSpc>
              <a:buFont typeface="Calibri" panose="020F0502020204030204" pitchFamily="34" charset="0"/>
              <a:buChar char="-"/>
              <a:defRPr/>
            </a:pPr>
            <a:r>
              <a:rPr lang="en-GB" altLang="en-US" sz="1600" dirty="0">
                <a:latin typeface="Arial" panose="020B0604020202020204" pitchFamily="34" charset="0"/>
                <a:cs typeface="Arial" panose="020B0604020202020204" pitchFamily="34" charset="0"/>
              </a:rPr>
              <a:t>Identify responsibility for clean-up </a:t>
            </a:r>
          </a:p>
          <a:p>
            <a:pPr marL="1257300" lvl="3" indent="-342900">
              <a:lnSpc>
                <a:spcPct val="90000"/>
              </a:lnSpc>
              <a:buFont typeface="Calibri" panose="020F0502020204030204" pitchFamily="34" charset="0"/>
              <a:buChar char="-"/>
              <a:defRPr/>
            </a:pPr>
            <a:r>
              <a:rPr lang="en-GB" altLang="en-US" sz="1600" dirty="0">
                <a:latin typeface="Arial" panose="020B0604020202020204" pitchFamily="34" charset="0"/>
                <a:cs typeface="Arial" panose="020B0604020202020204" pitchFamily="34" charset="0"/>
              </a:rPr>
              <a:t>Establish Lead Responder</a:t>
            </a:r>
          </a:p>
          <a:p>
            <a:pPr marL="1257300" lvl="3" indent="-342900">
              <a:lnSpc>
                <a:spcPct val="90000"/>
              </a:lnSpc>
              <a:buFont typeface="Calibri" panose="020F0502020204030204" pitchFamily="34" charset="0"/>
              <a:buChar char="-"/>
              <a:defRPr/>
            </a:pPr>
            <a:r>
              <a:rPr lang="en-GB" altLang="en-US" sz="1600" dirty="0">
                <a:latin typeface="Arial" panose="020B0604020202020204" pitchFamily="34" charset="0"/>
                <a:cs typeface="Arial" panose="020B0604020202020204" pitchFamily="34" charset="0"/>
              </a:rPr>
              <a:t>Identify Courses of  Action</a:t>
            </a:r>
          </a:p>
          <a:p>
            <a:pPr marL="1257300" lvl="3" indent="-342900">
              <a:lnSpc>
                <a:spcPct val="90000"/>
              </a:lnSpc>
              <a:buFont typeface="Calibri" panose="020F0502020204030204" pitchFamily="34" charset="0"/>
              <a:buChar char="-"/>
              <a:defRPr/>
            </a:pPr>
            <a:r>
              <a:rPr lang="en-GB" altLang="en-US" sz="1600" dirty="0">
                <a:latin typeface="Arial" panose="020B0604020202020204" pitchFamily="34" charset="0"/>
                <a:cs typeface="Arial" panose="020B0604020202020204" pitchFamily="34" charset="0"/>
              </a:rPr>
              <a:t>Assess adequacy of current response</a:t>
            </a:r>
          </a:p>
          <a:p>
            <a:pPr marL="914400" lvl="3" indent="0">
              <a:lnSpc>
                <a:spcPct val="90000"/>
              </a:lnSpc>
              <a:buNone/>
              <a:defRPr/>
            </a:pPr>
            <a:endParaRPr lang="en-GB" altLang="en-US" sz="1600" dirty="0">
              <a:latin typeface="Arial" panose="020B0604020202020204" pitchFamily="34" charset="0"/>
              <a:cs typeface="Arial" panose="020B0604020202020204" pitchFamily="34" charset="0"/>
            </a:endParaRPr>
          </a:p>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Need for Aerial Verification/Surveillance</a:t>
            </a:r>
            <a:endParaRPr lang="en-GB" altLang="en-US" sz="1600" dirty="0">
              <a:latin typeface="Arial" panose="020B0604020202020204" pitchFamily="34" charset="0"/>
              <a:cs typeface="Arial" panose="020B0604020202020204" pitchFamily="34" charset="0"/>
            </a:endParaRPr>
          </a:p>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Intended response strategy</a:t>
            </a:r>
          </a:p>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Trigger Standing Environment Group</a:t>
            </a:r>
          </a:p>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Alert Ae Spraying capability - 8 hrs </a:t>
            </a:r>
          </a:p>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Task ETV  / Seek Commercial towage</a:t>
            </a:r>
          </a:p>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Places of Refuge</a:t>
            </a:r>
          </a:p>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Need for Marine Response Centre (MRC) ? </a:t>
            </a:r>
          </a:p>
          <a:p>
            <a:pPr marL="800100" lvl="2" indent="-342900">
              <a:lnSpc>
                <a:spcPct val="90000"/>
              </a:lnSpc>
              <a:buFont typeface="Arial" panose="020B0604020202020204" pitchFamily="34" charset="0"/>
              <a:buChar char="•"/>
              <a:defRPr/>
            </a:pPr>
            <a:r>
              <a:rPr lang="en-GB" altLang="en-US" sz="2000" dirty="0">
                <a:latin typeface="Arial" panose="020B0604020202020204" pitchFamily="34" charset="0"/>
                <a:cs typeface="Arial" panose="020B0604020202020204" pitchFamily="34" charset="0"/>
              </a:rPr>
              <a:t>MCA Marine Surveyor or other qualified person </a:t>
            </a:r>
          </a:p>
          <a:p>
            <a:pPr marL="457200" lvl="2" indent="0">
              <a:lnSpc>
                <a:spcPct val="90000"/>
              </a:lnSpc>
              <a:buNone/>
              <a:defRPr/>
            </a:pPr>
            <a:endParaRPr lang="en-GB" altLang="en-US" sz="2000" dirty="0">
              <a:latin typeface="Arial" panose="020B0604020202020204" pitchFamily="34" charset="0"/>
              <a:cs typeface="Arial" panose="020B0604020202020204" pitchFamily="34" charset="0"/>
            </a:endParaRPr>
          </a:p>
          <a:p>
            <a:pPr marL="800100" lvl="2" indent="-342900">
              <a:lnSpc>
                <a:spcPct val="90000"/>
              </a:lnSpc>
              <a:buFont typeface="Calibri" panose="020F0502020204030204" pitchFamily="34" charset="0"/>
              <a:buChar char="-"/>
              <a:defRPr/>
            </a:pPr>
            <a:endParaRPr lang="en-GB" altLang="en-US" sz="10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03C11FA-13F5-4C8F-8309-86D431C4A6E6}"/>
              </a:ext>
            </a:extLst>
          </p:cNvPr>
          <p:cNvGrpSpPr/>
          <p:nvPr/>
        </p:nvGrpSpPr>
        <p:grpSpPr>
          <a:xfrm>
            <a:off x="6240016" y="1556792"/>
            <a:ext cx="4392488" cy="4663256"/>
            <a:chOff x="4716016" y="1052736"/>
            <a:chExt cx="4106308" cy="5167312"/>
          </a:xfrm>
        </p:grpSpPr>
        <p:pic>
          <p:nvPicPr>
            <p:cNvPr id="7" name="Picture 3">
              <a:extLst>
                <a:ext uri="{FF2B5EF4-FFF2-40B4-BE49-F238E27FC236}">
                  <a16:creationId xmlns:a16="http://schemas.microsoft.com/office/drawing/2014/main" id="{D97D36B9-8A04-4BEE-93CD-306FD2B3C76C}"/>
                </a:ext>
              </a:extLst>
            </p:cNvPr>
            <p:cNvPicPr>
              <a:picLocks noChangeAspect="1"/>
            </p:cNvPicPr>
            <p:nvPr/>
          </p:nvPicPr>
          <p:blipFill rotWithShape="1">
            <a:blip r:embed="rId2">
              <a:extLst>
                <a:ext uri="{28A0092B-C50C-407E-A947-70E740481C1C}">
                  <a14:useLocalDpi xmlns:a14="http://schemas.microsoft.com/office/drawing/2010/main" val="0"/>
                </a:ext>
              </a:extLst>
            </a:blip>
            <a:srcRect l="6631" r="1" b="1"/>
            <a:stretch/>
          </p:blipFill>
          <p:spPr bwMode="auto">
            <a:xfrm>
              <a:off x="4716016" y="1052736"/>
              <a:ext cx="4106308" cy="2583792"/>
            </a:xfrm>
            <a:custGeom>
              <a:avLst/>
              <a:gdLst>
                <a:gd name="connsiteX0" fmla="*/ 0 w 5475077"/>
                <a:gd name="connsiteY0" fmla="*/ 0 h 2583792"/>
                <a:gd name="connsiteX1" fmla="*/ 5475077 w 5475077"/>
                <a:gd name="connsiteY1" fmla="*/ 0 h 2583792"/>
                <a:gd name="connsiteX2" fmla="*/ 5475077 w 5475077"/>
                <a:gd name="connsiteY2" fmla="*/ 2583792 h 2583792"/>
                <a:gd name="connsiteX3" fmla="*/ 1197192 w 5475077"/>
                <a:gd name="connsiteY3" fmla="*/ 2583792 h 2583792"/>
              </a:gdLst>
              <a:ahLst/>
              <a:cxnLst>
                <a:cxn ang="0">
                  <a:pos x="connsiteX0" y="connsiteY0"/>
                </a:cxn>
                <a:cxn ang="0">
                  <a:pos x="connsiteX1" y="connsiteY1"/>
                </a:cxn>
                <a:cxn ang="0">
                  <a:pos x="connsiteX2" y="connsiteY2"/>
                </a:cxn>
                <a:cxn ang="0">
                  <a:pos x="connsiteX3" y="connsiteY3"/>
                </a:cxn>
              </a:cxnLst>
              <a:rect l="l" t="t" r="r" b="b"/>
              <a:pathLst>
                <a:path w="5475077" h="2583792">
                  <a:moveTo>
                    <a:pt x="0" y="0"/>
                  </a:moveTo>
                  <a:lnTo>
                    <a:pt x="5475077" y="0"/>
                  </a:lnTo>
                  <a:lnTo>
                    <a:pt x="5475077" y="2583792"/>
                  </a:lnTo>
                  <a:lnTo>
                    <a:pt x="1197192" y="25837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5D66EC5C-1E5E-47BB-8097-D439EF90CE9C}"/>
                </a:ext>
              </a:extLst>
            </p:cNvPr>
            <p:cNvPicPr>
              <a:picLocks noChangeAspect="1"/>
            </p:cNvPicPr>
            <p:nvPr/>
          </p:nvPicPr>
          <p:blipFill rotWithShape="1">
            <a:blip r:embed="rId3">
              <a:extLst>
                <a:ext uri="{28A0092B-C50C-407E-A947-70E740481C1C}">
                  <a14:useLocalDpi xmlns:a14="http://schemas.microsoft.com/office/drawing/2010/main" val="0"/>
                </a:ext>
              </a:extLst>
            </a:blip>
            <a:srcRect l="6338" r="521" b="-1"/>
            <a:stretch/>
          </p:blipFill>
          <p:spPr bwMode="auto">
            <a:xfrm>
              <a:off x="5613911" y="3636528"/>
              <a:ext cx="3208413" cy="2583520"/>
            </a:xfrm>
            <a:custGeom>
              <a:avLst/>
              <a:gdLst>
                <a:gd name="connsiteX0" fmla="*/ 0 w 4277884"/>
                <a:gd name="connsiteY0" fmla="*/ 0 h 2583520"/>
                <a:gd name="connsiteX1" fmla="*/ 4277884 w 4277884"/>
                <a:gd name="connsiteY1" fmla="*/ 0 h 2583520"/>
                <a:gd name="connsiteX2" fmla="*/ 4277884 w 4277884"/>
                <a:gd name="connsiteY2" fmla="*/ 2583520 h 2583520"/>
                <a:gd name="connsiteX3" fmla="*/ 1192437 w 4277884"/>
                <a:gd name="connsiteY3" fmla="*/ 2583520 h 2583520"/>
                <a:gd name="connsiteX4" fmla="*/ 1188085 w 4277884"/>
                <a:gd name="connsiteY4" fmla="*/ 2574129 h 2583520"/>
                <a:gd name="connsiteX5" fmla="*/ 1192715 w 4277884"/>
                <a:gd name="connsiteY5" fmla="*/ 2574129 h 258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884" h="2583520">
                  <a:moveTo>
                    <a:pt x="0" y="0"/>
                  </a:moveTo>
                  <a:lnTo>
                    <a:pt x="4277884" y="0"/>
                  </a:lnTo>
                  <a:lnTo>
                    <a:pt x="4277884" y="2583520"/>
                  </a:lnTo>
                  <a:lnTo>
                    <a:pt x="1192437" y="2583520"/>
                  </a:lnTo>
                  <a:lnTo>
                    <a:pt x="1188085" y="2574129"/>
                  </a:lnTo>
                  <a:lnTo>
                    <a:pt x="1192715" y="2574129"/>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79203301"/>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7567E35-36B9-4751-8B59-E433B63CCF98}"/>
              </a:ext>
            </a:extLst>
          </p:cNvPr>
          <p:cNvSpPr>
            <a:spLocks noGrp="1" noChangeArrowheads="1"/>
          </p:cNvSpPr>
          <p:nvPr>
            <p:ph type="title"/>
          </p:nvPr>
        </p:nvSpPr>
        <p:spPr>
          <a:xfrm>
            <a:off x="2567608" y="316700"/>
            <a:ext cx="8424936" cy="857250"/>
          </a:xfrm>
        </p:spPr>
        <p:txBody>
          <a:bodyPr>
            <a:noAutofit/>
          </a:bodyPr>
          <a:lstStyle/>
          <a:p>
            <a:r>
              <a:rPr lang="en-GB" altLang="en-US" sz="3600" dirty="0">
                <a:solidFill>
                  <a:srgbClr val="0000FF"/>
                </a:solidFill>
                <a:latin typeface="Copperplate Gothic Bold" panose="020E0705020206020404" pitchFamily="34" charset="0"/>
              </a:rPr>
              <a:t>International Co-operation</a:t>
            </a:r>
            <a:endParaRPr lang="en-GB" altLang="en-US" sz="3600" dirty="0">
              <a:solidFill>
                <a:srgbClr val="C00000"/>
              </a:solidFill>
              <a:latin typeface="Copperplate Gothic Bold" panose="020E0705020206020404" pitchFamily="34" charset="0"/>
            </a:endParaRPr>
          </a:p>
        </p:txBody>
      </p:sp>
      <p:sp>
        <p:nvSpPr>
          <p:cNvPr id="87043" name="Rectangle 3">
            <a:extLst>
              <a:ext uri="{FF2B5EF4-FFF2-40B4-BE49-F238E27FC236}">
                <a16:creationId xmlns:a16="http://schemas.microsoft.com/office/drawing/2014/main" id="{96AB3D2A-9ABB-4C64-8A36-BA2716CEF648}"/>
              </a:ext>
            </a:extLst>
          </p:cNvPr>
          <p:cNvSpPr>
            <a:spLocks noGrp="1" noChangeArrowheads="1"/>
          </p:cNvSpPr>
          <p:nvPr>
            <p:ph idx="1"/>
          </p:nvPr>
        </p:nvSpPr>
        <p:spPr>
          <a:xfrm>
            <a:off x="516478" y="1899626"/>
            <a:ext cx="7822862" cy="4641674"/>
          </a:xfrm>
        </p:spPr>
        <p:txBody>
          <a:bodyPr>
            <a:noAutofit/>
          </a:bodyPr>
          <a:lstStyle/>
          <a:p>
            <a:pPr eaLnBrk="1" hangingPunct="1">
              <a:lnSpc>
                <a:spcPct val="90000"/>
              </a:lnSpc>
              <a:defRPr/>
            </a:pPr>
            <a:r>
              <a:rPr lang="en-GB" altLang="en-US" sz="2200" dirty="0"/>
              <a:t>Promulgate </a:t>
            </a:r>
            <a:r>
              <a:rPr lang="en-GB" altLang="en-US" sz="2200" dirty="0">
                <a:latin typeface="Arial" panose="020B0604020202020204" pitchFamily="34" charset="0"/>
                <a:cs typeface="Arial" panose="020B0604020202020204" pitchFamily="34" charset="0"/>
              </a:rPr>
              <a:t>POLWARN</a:t>
            </a:r>
            <a:r>
              <a:rPr lang="en-GB" altLang="en-US" sz="2200" dirty="0"/>
              <a:t>/POLINFO for Bonn Agreement Parties:</a:t>
            </a:r>
          </a:p>
          <a:p>
            <a:pPr marL="0" indent="0" eaLnBrk="1" hangingPunct="1">
              <a:lnSpc>
                <a:spcPct val="90000"/>
              </a:lnSpc>
              <a:buNone/>
              <a:defRPr/>
            </a:pPr>
            <a:endParaRPr lang="en-GB" altLang="en-US" sz="1000" dirty="0"/>
          </a:p>
          <a:p>
            <a:pPr lvl="1">
              <a:lnSpc>
                <a:spcPct val="90000"/>
              </a:lnSpc>
              <a:buFont typeface="Arial" panose="020B0604020202020204" pitchFamily="34" charset="0"/>
              <a:buChar char="─"/>
              <a:defRPr/>
            </a:pPr>
            <a:r>
              <a:rPr lang="en-GB" altLang="en-US" sz="2200" dirty="0"/>
              <a:t>North Sea States Intergovernmental co-operation dealing with pollution and in particular aerial surveillance co-ordination. </a:t>
            </a:r>
          </a:p>
          <a:p>
            <a:pPr eaLnBrk="1" hangingPunct="1">
              <a:lnSpc>
                <a:spcPct val="90000"/>
              </a:lnSpc>
              <a:defRPr/>
            </a:pPr>
            <a:endParaRPr lang="en-GB" altLang="en-US" sz="1000" dirty="0">
              <a:latin typeface="Arial" panose="020B0604020202020204" pitchFamily="34" charset="0"/>
              <a:cs typeface="Arial" panose="020B0604020202020204" pitchFamily="34" charset="0"/>
            </a:endParaRPr>
          </a:p>
          <a:p>
            <a:pPr lvl="1" eaLnBrk="1" hangingPunct="1">
              <a:lnSpc>
                <a:spcPct val="90000"/>
              </a:lnSpc>
              <a:defRPr/>
            </a:pPr>
            <a:r>
              <a:rPr lang="en-GB" altLang="en-US" sz="2200" dirty="0"/>
              <a:t>Activating Bi-Lateral Plans :</a:t>
            </a:r>
          </a:p>
          <a:p>
            <a:pPr marL="342900" lvl="1" indent="0">
              <a:lnSpc>
                <a:spcPct val="90000"/>
              </a:lnSpc>
              <a:buNone/>
              <a:defRPr/>
            </a:pPr>
            <a:endParaRPr lang="en-GB" altLang="en-US" sz="1000" dirty="0"/>
          </a:p>
          <a:p>
            <a:pPr lvl="2">
              <a:lnSpc>
                <a:spcPct val="90000"/>
              </a:lnSpc>
              <a:buFont typeface="Courier New" panose="02070309020205020404" pitchFamily="49" charset="0"/>
              <a:buChar char="o"/>
              <a:defRPr/>
            </a:pPr>
            <a:r>
              <a:rPr lang="en-GB" altLang="en-US" sz="2200" dirty="0"/>
              <a:t> NORBRIT  (UK &amp; Norway)</a:t>
            </a:r>
          </a:p>
          <a:p>
            <a:pPr lvl="3">
              <a:lnSpc>
                <a:spcPct val="90000"/>
              </a:lnSpc>
              <a:buFont typeface="Wingdings" panose="05000000000000000000" pitchFamily="2" charset="2"/>
              <a:buChar char="Ø"/>
              <a:defRPr/>
            </a:pPr>
            <a:r>
              <a:rPr lang="en-GB" altLang="en-US" sz="2200" dirty="0"/>
              <a:t> Agreement between Norway and the UK with</a:t>
            </a:r>
          </a:p>
          <a:p>
            <a:pPr marL="1371600" lvl="3" indent="0">
              <a:lnSpc>
                <a:spcPct val="90000"/>
              </a:lnSpc>
              <a:buNone/>
              <a:defRPr/>
            </a:pPr>
            <a:r>
              <a:rPr lang="en-GB" altLang="en-US" sz="2200" dirty="0"/>
              <a:t>     regards to a joint response, but more focused on</a:t>
            </a:r>
          </a:p>
          <a:p>
            <a:pPr marL="1371600" lvl="3" indent="0">
              <a:lnSpc>
                <a:spcPct val="90000"/>
              </a:lnSpc>
              <a:buNone/>
              <a:defRPr/>
            </a:pPr>
            <a:r>
              <a:rPr lang="en-GB" altLang="en-US" sz="2200" dirty="0"/>
              <a:t>     counter pollution.</a:t>
            </a:r>
          </a:p>
          <a:p>
            <a:pPr marL="1371600" lvl="3" indent="0">
              <a:lnSpc>
                <a:spcPct val="90000"/>
              </a:lnSpc>
              <a:buNone/>
              <a:defRPr/>
            </a:pPr>
            <a:endParaRPr lang="en-GB" altLang="en-US" sz="1000" dirty="0"/>
          </a:p>
          <a:p>
            <a:pPr lvl="3">
              <a:lnSpc>
                <a:spcPct val="90000"/>
              </a:lnSpc>
              <a:buFont typeface="Wingdings" panose="05000000000000000000" pitchFamily="2" charset="2"/>
              <a:buChar char="Ø"/>
              <a:defRPr/>
            </a:pPr>
            <a:r>
              <a:rPr lang="en-GB" altLang="en-US" sz="2200" dirty="0"/>
              <a:t> MANCHEPLAN (UK &amp; France)</a:t>
            </a:r>
          </a:p>
          <a:p>
            <a:pPr marL="342900" lvl="1" indent="0">
              <a:lnSpc>
                <a:spcPct val="90000"/>
              </a:lnSpc>
              <a:buNone/>
              <a:defRPr/>
            </a:pPr>
            <a:endParaRPr lang="en-GB" altLang="en-US" sz="2200" dirty="0"/>
          </a:p>
          <a:p>
            <a:pPr eaLnBrk="1" hangingPunct="1">
              <a:lnSpc>
                <a:spcPct val="90000"/>
              </a:lnSpc>
              <a:defRPr/>
            </a:pPr>
            <a:r>
              <a:rPr lang="en-GB" altLang="en-US" sz="2200" dirty="0"/>
              <a:t> </a:t>
            </a:r>
          </a:p>
        </p:txBody>
      </p:sp>
      <p:grpSp>
        <p:nvGrpSpPr>
          <p:cNvPr id="12" name="Group 11">
            <a:extLst>
              <a:ext uri="{FF2B5EF4-FFF2-40B4-BE49-F238E27FC236}">
                <a16:creationId xmlns:a16="http://schemas.microsoft.com/office/drawing/2014/main" id="{B3EB042C-D304-4F56-BA93-A15C7882EB0E}"/>
              </a:ext>
            </a:extLst>
          </p:cNvPr>
          <p:cNvGrpSpPr/>
          <p:nvPr/>
        </p:nvGrpSpPr>
        <p:grpSpPr>
          <a:xfrm>
            <a:off x="7896201" y="1345721"/>
            <a:ext cx="3888431" cy="4849023"/>
            <a:chOff x="4444680" y="10"/>
            <a:chExt cx="4699320" cy="6857990"/>
          </a:xfrm>
        </p:grpSpPr>
        <p:pic>
          <p:nvPicPr>
            <p:cNvPr id="13" name="Picture 12" descr="A beach with a mountain in the background&#10;&#10;Description generated with very high confidence">
              <a:extLst>
                <a:ext uri="{FF2B5EF4-FFF2-40B4-BE49-F238E27FC236}">
                  <a16:creationId xmlns:a16="http://schemas.microsoft.com/office/drawing/2014/main" id="{FF685F7A-B10C-465C-8C83-A79851C2A8F6}"/>
                </a:ext>
              </a:extLst>
            </p:cNvPr>
            <p:cNvPicPr>
              <a:picLocks noChangeAspect="1"/>
            </p:cNvPicPr>
            <p:nvPr/>
          </p:nvPicPr>
          <p:blipFill rotWithShape="1">
            <a:blip r:embed="rId2"/>
            <a:srcRect t="25396" r="-3" b="10805"/>
            <a:stretch/>
          </p:blipFill>
          <p:spPr>
            <a:xfrm>
              <a:off x="4444680" y="10"/>
              <a:ext cx="469931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14" name="Picture 2" descr="P1230103">
              <a:extLst>
                <a:ext uri="{FF2B5EF4-FFF2-40B4-BE49-F238E27FC236}">
                  <a16:creationId xmlns:a16="http://schemas.microsoft.com/office/drawing/2014/main" id="{72C84610-603F-4447-BBDD-B13F209584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b="21113"/>
            <a:stretch/>
          </p:blipFill>
          <p:spPr bwMode="auto">
            <a:xfrm>
              <a:off x="5241306" y="2286000"/>
              <a:ext cx="3902692"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burning%20oil%20platforms">
              <a:extLst>
                <a:ext uri="{FF2B5EF4-FFF2-40B4-BE49-F238E27FC236}">
                  <a16:creationId xmlns:a16="http://schemas.microsoft.com/office/drawing/2014/main" id="{F3BCD31B-9D19-43F3-B6FC-22DFCAFEB65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55" r="2840" b="-2"/>
            <a:stretch/>
          </p:blipFill>
          <p:spPr bwMode="auto">
            <a:xfrm>
              <a:off x="6035713" y="4572000"/>
              <a:ext cx="3108287"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4070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oil_weathering_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8" y="1639891"/>
            <a:ext cx="62007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3216278" y="160334"/>
            <a:ext cx="6841303" cy="1143000"/>
          </a:xfrm>
          <a:noFill/>
        </p:spPr>
        <p:txBody>
          <a:bodyPr>
            <a:normAutofit/>
          </a:bodyPr>
          <a:lstStyle/>
          <a:p>
            <a:r>
              <a:rPr lang="en-GB" sz="3600" b="1" dirty="0">
                <a:solidFill>
                  <a:srgbClr val="1503FB"/>
                </a:solidFill>
                <a:latin typeface="Copperplate Gothic Bold" panose="020E0705020206020404" pitchFamily="34" charset="0"/>
              </a:rPr>
              <a:t>Fate of Oil - modelling</a:t>
            </a:r>
          </a:p>
        </p:txBody>
      </p:sp>
    </p:spTree>
    <p:extLst>
      <p:ext uri="{BB962C8B-B14F-4D97-AF65-F5344CB8AC3E}">
        <p14:creationId xmlns:p14="http://schemas.microsoft.com/office/powerpoint/2010/main" val="3823651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B25AFA3-EA9A-4F84-A430-AA851DDAC977}"/>
              </a:ext>
            </a:extLst>
          </p:cNvPr>
          <p:cNvSpPr>
            <a:spLocks noGrp="1" noChangeArrowheads="1"/>
          </p:cNvSpPr>
          <p:nvPr>
            <p:ph type="title"/>
          </p:nvPr>
        </p:nvSpPr>
        <p:spPr>
          <a:xfrm>
            <a:off x="2495600" y="2636912"/>
            <a:ext cx="8229600" cy="1143000"/>
          </a:xfrm>
        </p:spPr>
        <p:txBody>
          <a:bodyPr/>
          <a:lstStyle/>
          <a:p>
            <a:r>
              <a:rPr lang="en-GB" altLang="en-US" b="1" dirty="0">
                <a:solidFill>
                  <a:srgbClr val="0000FF"/>
                </a:solidFill>
                <a:latin typeface="Copperplate Gothic Bold" panose="020E0705020206020404" pitchFamily="34" charset="0"/>
              </a:rPr>
              <a:t>Incident Management</a:t>
            </a:r>
          </a:p>
        </p:txBody>
      </p:sp>
    </p:spTree>
    <p:extLst>
      <p:ext uri="{BB962C8B-B14F-4D97-AF65-F5344CB8AC3E}">
        <p14:creationId xmlns:p14="http://schemas.microsoft.com/office/powerpoint/2010/main" val="93694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39B3F-0A94-4F71-AE30-496B72322FBA}"/>
              </a:ext>
            </a:extLst>
          </p:cNvPr>
          <p:cNvSpPr txBox="1"/>
          <p:nvPr/>
        </p:nvSpPr>
        <p:spPr>
          <a:xfrm>
            <a:off x="1847853" y="1800225"/>
            <a:ext cx="8424863" cy="4248150"/>
          </a:xfrm>
          <a:prstGeom prst="rect">
            <a:avLst/>
          </a:prstGeom>
          <a:noFill/>
          <a:ln w="38100">
            <a:solidFill>
              <a:srgbClr val="FF00FF"/>
            </a:solidFill>
          </a:ln>
        </p:spPr>
        <p:txBody>
          <a:bodyPr>
            <a:spAutoFit/>
          </a:bodyPr>
          <a:lstStyle/>
          <a:p>
            <a:pPr>
              <a:defRPr/>
            </a:pPr>
            <a:r>
              <a:rPr lang="en-GB" b="1" u="sng" dirty="0">
                <a:solidFill>
                  <a:srgbClr val="FF00FF"/>
                </a:solidFill>
              </a:rPr>
              <a:t>Common Response Cells </a:t>
            </a:r>
          </a:p>
          <a:p>
            <a:pPr algn="ctr">
              <a:defRPr/>
            </a:pPr>
            <a:endParaRPr lang="en-GB" dirty="0">
              <a:solidFill>
                <a:srgbClr val="FF00FF"/>
              </a:solidFill>
            </a:endParaRPr>
          </a:p>
          <a:p>
            <a:pPr algn="ctr">
              <a:defRPr/>
            </a:pPr>
            <a:endParaRPr lang="en-GB" dirty="0">
              <a:solidFill>
                <a:srgbClr val="FF00FF"/>
              </a:solidFill>
            </a:endParaRPr>
          </a:p>
          <a:p>
            <a:pPr marL="285750" indent="-285750">
              <a:buFont typeface="Arial" panose="020B0604020202020204" pitchFamily="34" charset="0"/>
              <a:buChar char="•"/>
              <a:defRPr/>
            </a:pPr>
            <a:r>
              <a:rPr lang="en-GB" b="1" dirty="0">
                <a:solidFill>
                  <a:srgbClr val="FF00FF"/>
                </a:solidFill>
              </a:rPr>
              <a:t>Marine Response Centre (MRC)</a:t>
            </a:r>
          </a:p>
          <a:p>
            <a:pPr marL="285750" indent="-285750">
              <a:buFont typeface="Arial" panose="020B0604020202020204" pitchFamily="34" charset="0"/>
              <a:buChar char="•"/>
              <a:defRPr/>
            </a:pPr>
            <a:r>
              <a:rPr lang="en-GB" b="1" dirty="0">
                <a:solidFill>
                  <a:srgbClr val="FF00FF"/>
                </a:solidFill>
              </a:rPr>
              <a:t>HMCG JRCC / MRCCs</a:t>
            </a:r>
          </a:p>
          <a:p>
            <a:pPr marL="285750" indent="-285750">
              <a:buFont typeface="Arial" panose="020B0604020202020204" pitchFamily="34" charset="0"/>
              <a:buChar char="•"/>
              <a:defRPr/>
            </a:pPr>
            <a:r>
              <a:rPr lang="en-GB" b="1" dirty="0">
                <a:solidFill>
                  <a:srgbClr val="FF00FF"/>
                </a:solidFill>
              </a:rPr>
              <a:t>Environment Group</a:t>
            </a:r>
          </a:p>
          <a:p>
            <a:pPr marL="285750" indent="-285750">
              <a:buFont typeface="Arial" panose="020B0604020202020204" pitchFamily="34" charset="0"/>
              <a:buChar char="•"/>
              <a:defRPr/>
            </a:pPr>
            <a:r>
              <a:rPr lang="en-GB" dirty="0">
                <a:solidFill>
                  <a:srgbClr val="FF00FF"/>
                </a:solidFill>
              </a:rPr>
              <a:t>Scientific and Technical Advisory Cell (STAC)</a:t>
            </a:r>
          </a:p>
          <a:p>
            <a:pPr marL="285750" indent="-285750">
              <a:buFont typeface="Arial" panose="020B0604020202020204" pitchFamily="34" charset="0"/>
              <a:buChar char="•"/>
              <a:defRPr/>
            </a:pPr>
            <a:r>
              <a:rPr lang="en-GB" dirty="0">
                <a:solidFill>
                  <a:srgbClr val="FF00FF"/>
                </a:solidFill>
              </a:rPr>
              <a:t>Strategic Co-ordinating Group (SCG)</a:t>
            </a:r>
          </a:p>
          <a:p>
            <a:pPr marL="285750" indent="-285750">
              <a:buFont typeface="Arial" panose="020B0604020202020204" pitchFamily="34" charset="0"/>
              <a:buChar char="•"/>
              <a:defRPr/>
            </a:pPr>
            <a:r>
              <a:rPr lang="en-GB" dirty="0">
                <a:solidFill>
                  <a:srgbClr val="FF00FF"/>
                </a:solidFill>
              </a:rPr>
              <a:t>Tactical Co-ordinating Group (TCG)</a:t>
            </a:r>
          </a:p>
          <a:p>
            <a:pPr marL="285750" indent="-285750">
              <a:buFont typeface="Arial" panose="020B0604020202020204" pitchFamily="34" charset="0"/>
              <a:buChar char="•"/>
              <a:defRPr/>
            </a:pPr>
            <a:r>
              <a:rPr lang="en-GB" dirty="0">
                <a:solidFill>
                  <a:srgbClr val="FF00FF"/>
                </a:solidFill>
              </a:rPr>
              <a:t>Recovery Co-ordinating Group (RCG)</a:t>
            </a:r>
          </a:p>
          <a:p>
            <a:pPr marL="285750" indent="-285750">
              <a:buFont typeface="Arial" panose="020B0604020202020204" pitchFamily="34" charset="0"/>
              <a:buChar char="•"/>
              <a:defRPr/>
            </a:pPr>
            <a:r>
              <a:rPr lang="en-GB" dirty="0">
                <a:solidFill>
                  <a:srgbClr val="FF00FF"/>
                </a:solidFill>
              </a:rPr>
              <a:t>Response Co-ordinating Group (</a:t>
            </a:r>
            <a:r>
              <a:rPr lang="en-GB" dirty="0" err="1">
                <a:solidFill>
                  <a:srgbClr val="FF00FF"/>
                </a:solidFill>
              </a:rPr>
              <a:t>ResCG</a:t>
            </a:r>
            <a:r>
              <a:rPr lang="en-GB" dirty="0">
                <a:solidFill>
                  <a:srgbClr val="FF00FF"/>
                </a:solidFill>
              </a:rPr>
              <a:t>)</a:t>
            </a:r>
          </a:p>
          <a:p>
            <a:pPr marL="285750" indent="-285750">
              <a:buFont typeface="Arial" panose="020B0604020202020204" pitchFamily="34" charset="0"/>
              <a:buChar char="•"/>
              <a:defRPr/>
            </a:pPr>
            <a:r>
              <a:rPr lang="en-GB" dirty="0">
                <a:solidFill>
                  <a:srgbClr val="FF00FF"/>
                </a:solidFill>
              </a:rPr>
              <a:t>Local Authority (LA )</a:t>
            </a:r>
          </a:p>
          <a:p>
            <a:pPr algn="ctr">
              <a:defRPr/>
            </a:pPr>
            <a:endParaRPr lang="en-GB" dirty="0">
              <a:solidFill>
                <a:srgbClr val="008000"/>
              </a:solidFill>
            </a:endParaRPr>
          </a:p>
          <a:p>
            <a:pPr algn="ctr">
              <a:defRPr/>
            </a:pPr>
            <a:endParaRPr lang="en-GB" dirty="0">
              <a:solidFill>
                <a:srgbClr val="008000"/>
              </a:solidFill>
            </a:endParaRPr>
          </a:p>
          <a:p>
            <a:pPr algn="ctr">
              <a:defRPr/>
            </a:pPr>
            <a:endParaRPr lang="en-GB" dirty="0">
              <a:solidFill>
                <a:srgbClr val="008000"/>
              </a:solidFill>
            </a:endParaRPr>
          </a:p>
        </p:txBody>
      </p:sp>
      <p:sp>
        <p:nvSpPr>
          <p:cNvPr id="4" name="Rectangle 2">
            <a:extLst>
              <a:ext uri="{FF2B5EF4-FFF2-40B4-BE49-F238E27FC236}">
                <a16:creationId xmlns:a16="http://schemas.microsoft.com/office/drawing/2014/main" id="{D70DEE9B-38BC-4548-9E0D-A447D3DBECA9}"/>
              </a:ext>
            </a:extLst>
          </p:cNvPr>
          <p:cNvSpPr>
            <a:spLocks noGrp="1" noChangeArrowheads="1"/>
          </p:cNvSpPr>
          <p:nvPr>
            <p:ph type="title"/>
          </p:nvPr>
        </p:nvSpPr>
        <p:spPr>
          <a:xfrm>
            <a:off x="2773040" y="115888"/>
            <a:ext cx="8291512" cy="1143000"/>
          </a:xfrm>
        </p:spPr>
        <p:txBody>
          <a:bodyPr>
            <a:normAutofit/>
          </a:bodyPr>
          <a:lstStyle/>
          <a:p>
            <a:pPr>
              <a:defRPr/>
            </a:pPr>
            <a:r>
              <a:rPr lang="en-GB" altLang="en-US" sz="3600" dirty="0">
                <a:solidFill>
                  <a:srgbClr val="0000FF"/>
                </a:solidFill>
                <a:latin typeface="Copperplate Gothic Bold" panose="020E0705020206020404" pitchFamily="34" charset="0"/>
              </a:rPr>
              <a:t>Potential Response Cells</a:t>
            </a:r>
            <a:endParaRPr lang="en-US" altLang="en-US" sz="3600" dirty="0">
              <a:solidFill>
                <a:srgbClr val="0000FF"/>
              </a:solidFill>
              <a:latin typeface="Copperplate Gothic Bold" panose="020E0705020206020404" pitchFamily="34" charset="0"/>
            </a:endParaRPr>
          </a:p>
        </p:txBody>
      </p:sp>
      <p:sp>
        <p:nvSpPr>
          <p:cNvPr id="5" name="TextBox 4">
            <a:extLst>
              <a:ext uri="{FF2B5EF4-FFF2-40B4-BE49-F238E27FC236}">
                <a16:creationId xmlns:a16="http://schemas.microsoft.com/office/drawing/2014/main" id="{5953E9BD-9817-4C9F-B3AF-66BD04C73886}"/>
              </a:ext>
            </a:extLst>
          </p:cNvPr>
          <p:cNvSpPr txBox="1"/>
          <p:nvPr/>
        </p:nvSpPr>
        <p:spPr>
          <a:xfrm>
            <a:off x="5232400" y="1341438"/>
            <a:ext cx="4967288" cy="1200150"/>
          </a:xfrm>
          <a:prstGeom prst="rect">
            <a:avLst/>
          </a:prstGeom>
          <a:noFill/>
          <a:ln w="38100">
            <a:solidFill>
              <a:srgbClr val="0000CC"/>
            </a:solidFill>
          </a:ln>
        </p:spPr>
        <p:txBody>
          <a:bodyPr>
            <a:spAutoFit/>
          </a:bodyPr>
          <a:lstStyle/>
          <a:p>
            <a:pPr algn="r">
              <a:defRPr/>
            </a:pPr>
            <a:r>
              <a:rPr lang="en-GB" b="1" u="sng" dirty="0">
                <a:solidFill>
                  <a:srgbClr val="0000FF"/>
                </a:solidFill>
              </a:rPr>
              <a:t>Shipping Incident</a:t>
            </a:r>
          </a:p>
          <a:p>
            <a:pPr>
              <a:defRPr/>
            </a:pPr>
            <a:endParaRPr lang="en-GB" dirty="0">
              <a:solidFill>
                <a:srgbClr val="0000FF"/>
              </a:solidFill>
            </a:endParaRPr>
          </a:p>
          <a:p>
            <a:pPr marL="285750" indent="-285750">
              <a:buFont typeface="Arial" panose="020B0604020202020204" pitchFamily="34" charset="0"/>
              <a:buChar char="•"/>
              <a:defRPr/>
            </a:pPr>
            <a:r>
              <a:rPr lang="en-GB" dirty="0">
                <a:solidFill>
                  <a:srgbClr val="0000FF"/>
                </a:solidFill>
              </a:rPr>
              <a:t>Salvage Control Unit  (SCU) - SOSREP</a:t>
            </a:r>
          </a:p>
          <a:p>
            <a:pPr marL="285750" indent="-285750">
              <a:buFont typeface="Arial" panose="020B0604020202020204" pitchFamily="34" charset="0"/>
              <a:buChar char="•"/>
              <a:defRPr/>
            </a:pPr>
            <a:r>
              <a:rPr lang="en-GB" dirty="0">
                <a:solidFill>
                  <a:srgbClr val="0000FF"/>
                </a:solidFill>
              </a:rPr>
              <a:t>Ports &amp; Harbours Incident Management Cell</a:t>
            </a:r>
          </a:p>
        </p:txBody>
      </p:sp>
      <p:sp>
        <p:nvSpPr>
          <p:cNvPr id="6" name="TextBox 5">
            <a:extLst>
              <a:ext uri="{FF2B5EF4-FFF2-40B4-BE49-F238E27FC236}">
                <a16:creationId xmlns:a16="http://schemas.microsoft.com/office/drawing/2014/main" id="{95D4D49C-CB49-44CA-8791-546D0FA63026}"/>
              </a:ext>
            </a:extLst>
          </p:cNvPr>
          <p:cNvSpPr txBox="1"/>
          <p:nvPr/>
        </p:nvSpPr>
        <p:spPr>
          <a:xfrm>
            <a:off x="1949450" y="5308600"/>
            <a:ext cx="5441950" cy="1200150"/>
          </a:xfrm>
          <a:prstGeom prst="rect">
            <a:avLst/>
          </a:prstGeom>
          <a:noFill/>
          <a:ln w="38100">
            <a:solidFill>
              <a:srgbClr val="996633"/>
            </a:solidFill>
          </a:ln>
        </p:spPr>
        <p:txBody>
          <a:bodyPr>
            <a:spAutoFit/>
          </a:bodyPr>
          <a:lstStyle/>
          <a:p>
            <a:pPr marL="285750" indent="-285750">
              <a:buFont typeface="Arial" panose="020B0604020202020204" pitchFamily="34" charset="0"/>
              <a:buChar char="•"/>
              <a:defRPr/>
            </a:pPr>
            <a:r>
              <a:rPr lang="en-GB" dirty="0">
                <a:solidFill>
                  <a:srgbClr val="996633"/>
                </a:solidFill>
              </a:rPr>
              <a:t>Operations Control Unit (OCU) - SOSREP)</a:t>
            </a:r>
          </a:p>
          <a:p>
            <a:pPr marL="285750" indent="-285750">
              <a:buFont typeface="Arial" panose="020B0604020202020204" pitchFamily="34" charset="0"/>
              <a:buChar char="•"/>
              <a:defRPr/>
            </a:pPr>
            <a:r>
              <a:rPr lang="en-GB" dirty="0">
                <a:solidFill>
                  <a:srgbClr val="996633"/>
                </a:solidFill>
              </a:rPr>
              <a:t>Emergency Response Centre (ERC) – Operator </a:t>
            </a:r>
          </a:p>
          <a:p>
            <a:pPr>
              <a:defRPr/>
            </a:pPr>
            <a:endParaRPr lang="en-GB" u="sng" dirty="0">
              <a:solidFill>
                <a:srgbClr val="FF00FF"/>
              </a:solidFill>
            </a:endParaRPr>
          </a:p>
          <a:p>
            <a:pPr>
              <a:defRPr/>
            </a:pPr>
            <a:r>
              <a:rPr lang="en-GB" b="1" u="sng" dirty="0">
                <a:solidFill>
                  <a:srgbClr val="996633"/>
                </a:solidFill>
              </a:rPr>
              <a:t>Offshore Incident</a:t>
            </a:r>
          </a:p>
        </p:txBody>
      </p:sp>
      <p:grpSp>
        <p:nvGrpSpPr>
          <p:cNvPr id="11" name="Group 10">
            <a:extLst>
              <a:ext uri="{FF2B5EF4-FFF2-40B4-BE49-F238E27FC236}">
                <a16:creationId xmlns:a16="http://schemas.microsoft.com/office/drawing/2014/main" id="{B30E583E-1759-4612-AFD2-4B56F81785E8}"/>
              </a:ext>
            </a:extLst>
          </p:cNvPr>
          <p:cNvGrpSpPr>
            <a:grpSpLocks/>
          </p:cNvGrpSpPr>
          <p:nvPr/>
        </p:nvGrpSpPr>
        <p:grpSpPr bwMode="auto">
          <a:xfrm>
            <a:off x="6443666" y="3760788"/>
            <a:ext cx="3684587" cy="1058862"/>
            <a:chOff x="4776344" y="3761388"/>
            <a:chExt cx="3684088" cy="1058416"/>
          </a:xfrm>
        </p:grpSpPr>
        <p:sp>
          <p:nvSpPr>
            <p:cNvPr id="95239" name="TextBox 7">
              <a:extLst>
                <a:ext uri="{FF2B5EF4-FFF2-40B4-BE49-F238E27FC236}">
                  <a16:creationId xmlns:a16="http://schemas.microsoft.com/office/drawing/2014/main" id="{78AC8A4A-7982-4837-8C11-69F5E5478D3E}"/>
                </a:ext>
              </a:extLst>
            </p:cNvPr>
            <p:cNvSpPr txBox="1">
              <a:spLocks noChangeArrowheads="1"/>
            </p:cNvSpPr>
            <p:nvPr/>
          </p:nvSpPr>
          <p:spPr bwMode="auto">
            <a:xfrm>
              <a:off x="5148064" y="3818950"/>
              <a:ext cx="3312368" cy="92333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1800" u="sng">
                  <a:solidFill>
                    <a:srgbClr val="FF0000"/>
                  </a:solidFill>
                </a:rPr>
                <a:t>Or </a:t>
              </a:r>
            </a:p>
            <a:p>
              <a:pPr algn="ctr">
                <a:spcBef>
                  <a:spcPct val="0"/>
                </a:spcBef>
                <a:buFontTx/>
                <a:buNone/>
              </a:pPr>
              <a:r>
                <a:rPr lang="en-GB" altLang="en-US" sz="1800">
                  <a:solidFill>
                    <a:srgbClr val="FF0000"/>
                  </a:solidFill>
                </a:rPr>
                <a:t>Devolved Administration Equivalents </a:t>
              </a:r>
            </a:p>
          </p:txBody>
        </p:sp>
        <p:sp>
          <p:nvSpPr>
            <p:cNvPr id="10" name="Right Brace 9">
              <a:extLst>
                <a:ext uri="{FF2B5EF4-FFF2-40B4-BE49-F238E27FC236}">
                  <a16:creationId xmlns:a16="http://schemas.microsoft.com/office/drawing/2014/main" id="{A5E6AE25-C9E5-42DB-890C-2225B39AD9C7}"/>
                </a:ext>
              </a:extLst>
            </p:cNvPr>
            <p:cNvSpPr/>
            <p:nvPr/>
          </p:nvSpPr>
          <p:spPr>
            <a:xfrm>
              <a:off x="4776344" y="3761388"/>
              <a:ext cx="226981" cy="1058416"/>
            </a:xfrm>
            <a:prstGeom prst="rightBrace">
              <a:avLst>
                <a:gd name="adj1" fmla="val 61123"/>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grpSp>
    </p:spTree>
    <p:extLst>
      <p:ext uri="{BB962C8B-B14F-4D97-AF65-F5344CB8AC3E}">
        <p14:creationId xmlns:p14="http://schemas.microsoft.com/office/powerpoint/2010/main" val="2363147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a:xfrm>
            <a:off x="2186880" y="274638"/>
            <a:ext cx="8229600" cy="1143000"/>
          </a:xfrm>
        </p:spPr>
        <p:txBody>
          <a:bodyPr/>
          <a:lstStyle/>
          <a:p>
            <a:pPr eaLnBrk="1" hangingPunct="1"/>
            <a:r>
              <a:rPr lang="en-GB" sz="3600" dirty="0">
                <a:solidFill>
                  <a:srgbClr val="0000FF"/>
                </a:solidFill>
                <a:latin typeface="Copperplate Gothic Bold" panose="020E0705020206020404" pitchFamily="34" charset="0"/>
              </a:rPr>
              <a:t>Incident Management</a:t>
            </a:r>
          </a:p>
        </p:txBody>
      </p:sp>
      <p:sp>
        <p:nvSpPr>
          <p:cNvPr id="3" name="Content Placeholder 2"/>
          <p:cNvSpPr>
            <a:spLocks noGrp="1"/>
          </p:cNvSpPr>
          <p:nvPr>
            <p:ph idx="1"/>
          </p:nvPr>
        </p:nvSpPr>
        <p:spPr>
          <a:xfrm>
            <a:off x="1199617" y="1916832"/>
            <a:ext cx="9792766" cy="5256213"/>
          </a:xfrm>
        </p:spPr>
        <p:txBody>
          <a:bodyPr>
            <a:noAutofit/>
          </a:bodyPr>
          <a:lstStyle/>
          <a:p>
            <a:pPr>
              <a:lnSpc>
                <a:spcPct val="90000"/>
              </a:lnSpc>
              <a:buSzPct val="80000"/>
              <a:defRPr/>
            </a:pPr>
            <a:r>
              <a:rPr lang="en-GB" sz="2400" b="1" dirty="0"/>
              <a:t>Each response cell has primacy within its own domain </a:t>
            </a:r>
            <a:r>
              <a:rPr lang="en-GB" sz="2400" b="1" dirty="0" err="1"/>
              <a:t>ie</a:t>
            </a:r>
            <a:r>
              <a:rPr lang="en-GB" sz="2400" b="1" dirty="0"/>
              <a:t>:</a:t>
            </a:r>
          </a:p>
          <a:p>
            <a:pPr marL="0" indent="0">
              <a:lnSpc>
                <a:spcPct val="90000"/>
              </a:lnSpc>
              <a:buSzPct val="80000"/>
              <a:buNone/>
              <a:defRPr/>
            </a:pPr>
            <a:r>
              <a:rPr lang="en-GB" sz="2400" b="1" dirty="0"/>
              <a:t>	       </a:t>
            </a:r>
            <a:r>
              <a:rPr lang="en-GB" sz="2400" dirty="0"/>
              <a:t> </a:t>
            </a:r>
            <a:r>
              <a:rPr lang="en-GB" sz="2400" u="sng" dirty="0">
                <a:solidFill>
                  <a:srgbClr val="0000FF"/>
                </a:solidFill>
              </a:rPr>
              <a:t>Domain</a:t>
            </a:r>
            <a:r>
              <a:rPr lang="en-GB" sz="2400" dirty="0"/>
              <a:t>			      		      </a:t>
            </a:r>
            <a:r>
              <a:rPr lang="en-GB" sz="2400" u="sng" dirty="0">
                <a:solidFill>
                  <a:srgbClr val="0000FF"/>
                </a:solidFill>
              </a:rPr>
              <a:t>Responsibility</a:t>
            </a:r>
            <a:r>
              <a:rPr lang="en-GB" sz="2400" dirty="0"/>
              <a:t> </a:t>
            </a:r>
          </a:p>
          <a:p>
            <a:pPr>
              <a:lnSpc>
                <a:spcPct val="90000"/>
              </a:lnSpc>
              <a:buSzPct val="80000"/>
              <a:buFont typeface="Courier New" panose="02070309020205020404" pitchFamily="49" charset="0"/>
              <a:buChar char="o"/>
              <a:defRPr/>
            </a:pPr>
            <a:r>
              <a:rPr lang="en-GB" sz="2400" dirty="0"/>
              <a:t>Salvage / Offshore containment		-	SOSREP</a:t>
            </a:r>
          </a:p>
          <a:p>
            <a:pPr>
              <a:lnSpc>
                <a:spcPct val="90000"/>
              </a:lnSpc>
              <a:buSzPct val="80000"/>
              <a:buFont typeface="Courier New" panose="02070309020205020404" pitchFamily="49" charset="0"/>
              <a:buChar char="o"/>
              <a:defRPr/>
            </a:pPr>
            <a:r>
              <a:rPr lang="en-GB" sz="2400" dirty="0"/>
              <a:t>At Sea pollution response (Shipping)		-	MCA</a:t>
            </a:r>
          </a:p>
          <a:p>
            <a:pPr>
              <a:lnSpc>
                <a:spcPct val="90000"/>
              </a:lnSpc>
              <a:buSzPct val="80000"/>
              <a:buFont typeface="Courier New" panose="02070309020205020404" pitchFamily="49" charset="0"/>
              <a:buChar char="o"/>
              <a:defRPr/>
            </a:pPr>
            <a:r>
              <a:rPr lang="en-GB" sz="2400" dirty="0"/>
              <a:t>At Sea pollution response (Offshore)		-	Operator  </a:t>
            </a:r>
          </a:p>
          <a:p>
            <a:pPr>
              <a:lnSpc>
                <a:spcPct val="90000"/>
              </a:lnSpc>
              <a:buSzPct val="80000"/>
              <a:buFont typeface="Courier New" panose="02070309020205020404" pitchFamily="49" charset="0"/>
              <a:buChar char="o"/>
              <a:defRPr/>
            </a:pPr>
            <a:r>
              <a:rPr kumimoji="0" lang="en-GB"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MCA MRC monitor as Response Regulator + Resource Support *</a:t>
            </a:r>
          </a:p>
          <a:p>
            <a:pPr>
              <a:lnSpc>
                <a:spcPct val="90000"/>
              </a:lnSpc>
              <a:buSzPct val="80000"/>
              <a:buFont typeface="Courier New" panose="02070309020205020404" pitchFamily="49" charset="0"/>
              <a:buChar char="o"/>
              <a:defRPr/>
            </a:pPr>
            <a:r>
              <a:rPr lang="en-GB" sz="2400" dirty="0"/>
              <a:t>On shore pollution response			-	SCG / TCG / LA</a:t>
            </a:r>
          </a:p>
          <a:p>
            <a:pPr marL="0" indent="0">
              <a:lnSpc>
                <a:spcPct val="90000"/>
              </a:lnSpc>
              <a:buSzPct val="80000"/>
              <a:buNone/>
              <a:defRPr/>
            </a:pPr>
            <a:r>
              <a:rPr kumimoji="0" lang="en-GB"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 MCA MRC + Resource Support *</a:t>
            </a:r>
          </a:p>
          <a:p>
            <a:pPr>
              <a:lnSpc>
                <a:spcPct val="90000"/>
              </a:lnSpc>
              <a:buSzPct val="80000"/>
              <a:buFont typeface="Courier New" panose="02070309020205020404" pitchFamily="49" charset="0"/>
              <a:buChar char="o"/>
              <a:defRPr/>
            </a:pPr>
            <a:r>
              <a:rPr lang="en-GB" sz="2400" dirty="0">
                <a:latin typeface="Arial" panose="020B0604020202020204" pitchFamily="34" charset="0"/>
                <a:cs typeface="Arial" panose="020B0604020202020204" pitchFamily="34" charset="0"/>
              </a:rPr>
              <a:t>Public Health &amp; Environmental Protection	-	EG &amp; STAC</a:t>
            </a:r>
            <a:endParaRPr kumimoji="0" lang="en-GB"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57150" indent="0">
              <a:lnSpc>
                <a:spcPct val="90000"/>
              </a:lnSpc>
              <a:buSzPct val="80000"/>
              <a:buNone/>
              <a:defRPr/>
            </a:pPr>
            <a:endParaRPr lang="en-GB" sz="2400" dirty="0"/>
          </a:p>
          <a:p>
            <a:pPr marL="400050">
              <a:lnSpc>
                <a:spcPct val="90000"/>
              </a:lnSpc>
              <a:buSzPct val="80000"/>
              <a:defRPr/>
            </a:pPr>
            <a:r>
              <a:rPr lang="en-GB" sz="2800" b="1" dirty="0">
                <a:solidFill>
                  <a:srgbClr val="00CC00"/>
                </a:solidFill>
              </a:rPr>
              <a:t>Liaison Officers – are vital components</a:t>
            </a:r>
          </a:p>
          <a:p>
            <a:pPr marL="0" indent="0">
              <a:buNone/>
              <a:defRPr/>
            </a:pPr>
            <a:endParaRPr lang="en-GB" sz="2400" dirty="0"/>
          </a:p>
        </p:txBody>
      </p:sp>
    </p:spTree>
    <p:extLst>
      <p:ext uri="{BB962C8B-B14F-4D97-AF65-F5344CB8AC3E}">
        <p14:creationId xmlns:p14="http://schemas.microsoft.com/office/powerpoint/2010/main" val="1069911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711624" y="0"/>
            <a:ext cx="8229600" cy="1143000"/>
          </a:xfrm>
        </p:spPr>
        <p:txBody>
          <a:bodyPr>
            <a:normAutofit/>
          </a:bodyPr>
          <a:lstStyle/>
          <a:p>
            <a:r>
              <a:rPr lang="en-GB" altLang="en-US" sz="3600" dirty="0">
                <a:solidFill>
                  <a:srgbClr val="0000FF"/>
                </a:solidFill>
                <a:latin typeface="Copperplate Gothic Bold" panose="020E0705020206020404" pitchFamily="34" charset="0"/>
              </a:rPr>
              <a:t>International Convention</a:t>
            </a:r>
          </a:p>
        </p:txBody>
      </p:sp>
      <p:sp>
        <p:nvSpPr>
          <p:cNvPr id="46083" name="Rectangle 3"/>
          <p:cNvSpPr>
            <a:spLocks noGrp="1" noChangeArrowheads="1"/>
          </p:cNvSpPr>
          <p:nvPr>
            <p:ph idx="1"/>
          </p:nvPr>
        </p:nvSpPr>
        <p:spPr>
          <a:xfrm>
            <a:off x="119336" y="1855366"/>
            <a:ext cx="11665296" cy="4525962"/>
          </a:xfrm>
          <a:noFill/>
        </p:spPr>
        <p:txBody>
          <a:bodyPr>
            <a:noAutofit/>
          </a:bodyPr>
          <a:lstStyle/>
          <a:p>
            <a:pPr lvl="1">
              <a:lnSpc>
                <a:spcPct val="80000"/>
              </a:lnSpc>
            </a:pPr>
            <a:r>
              <a:rPr lang="en-GB" altLang="en-US" b="1" dirty="0">
                <a:latin typeface="Arial" panose="020B0604020202020204" pitchFamily="34" charset="0"/>
                <a:cs typeface="Arial" panose="020B0604020202020204" pitchFamily="34" charset="0"/>
              </a:rPr>
              <a:t>The International Convention on Oil Pollution Preparedness, Response and Co-operation 1990 (the "OPRC Convention")</a:t>
            </a:r>
            <a:r>
              <a:rPr lang="en-GB" altLang="en-US" dirty="0">
                <a:latin typeface="Arial" panose="020B0604020202020204" pitchFamily="34" charset="0"/>
                <a:cs typeface="Arial" panose="020B0604020202020204" pitchFamily="34" charset="0"/>
              </a:rPr>
              <a:t> </a:t>
            </a:r>
            <a:endParaRPr lang="en-GB" altLang="en-US" sz="2200" dirty="0">
              <a:latin typeface="Arial" panose="020B0604020202020204" pitchFamily="34" charset="0"/>
              <a:cs typeface="Arial" panose="020B0604020202020204" pitchFamily="34" charset="0"/>
            </a:endParaRPr>
          </a:p>
          <a:p>
            <a:pPr>
              <a:lnSpc>
                <a:spcPct val="80000"/>
              </a:lnSpc>
              <a:buFontTx/>
              <a:buNone/>
            </a:pPr>
            <a:endParaRPr lang="en-GB" altLang="en-US" sz="2200" dirty="0">
              <a:latin typeface="Arial" panose="020B0604020202020204" pitchFamily="34" charset="0"/>
              <a:cs typeface="Arial" panose="020B0604020202020204" pitchFamily="34" charset="0"/>
            </a:endParaRPr>
          </a:p>
          <a:p>
            <a:pPr lvl="2">
              <a:lnSpc>
                <a:spcPct val="80000"/>
              </a:lnSpc>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  Obliges signatories to inspect ships, maintain a national contingency plan for</a:t>
            </a:r>
          </a:p>
          <a:p>
            <a:pPr marL="914400" lvl="2" indent="0">
              <a:lnSpc>
                <a:spcPct val="80000"/>
              </a:lnSpc>
              <a:buNone/>
            </a:pPr>
            <a:r>
              <a:rPr lang="en-GB" altLang="en-US" sz="2200" dirty="0">
                <a:latin typeface="Arial" panose="020B0604020202020204" pitchFamily="34" charset="0"/>
                <a:cs typeface="Arial" panose="020B0604020202020204" pitchFamily="34" charset="0"/>
              </a:rPr>
              <a:t>     responding to oil pollution incidents, have available and maintain appropriate</a:t>
            </a:r>
          </a:p>
          <a:p>
            <a:pPr marL="914400" lvl="2" indent="0">
              <a:lnSpc>
                <a:spcPct val="80000"/>
              </a:lnSpc>
              <a:buNone/>
            </a:pPr>
            <a:r>
              <a:rPr lang="en-GB" altLang="en-US" sz="2200" dirty="0">
                <a:latin typeface="Arial" panose="020B0604020202020204" pitchFamily="34" charset="0"/>
                <a:cs typeface="Arial" panose="020B0604020202020204" pitchFamily="34" charset="0"/>
              </a:rPr>
              <a:t>     equipment, conduct training and exercising and provide technical assistance to</a:t>
            </a:r>
          </a:p>
          <a:p>
            <a:pPr marL="914400" lvl="2" indent="0">
              <a:lnSpc>
                <a:spcPct val="80000"/>
              </a:lnSpc>
              <a:buNone/>
            </a:pPr>
            <a:r>
              <a:rPr lang="en-GB" altLang="en-US" sz="2200" dirty="0">
                <a:latin typeface="Arial" panose="020B0604020202020204" pitchFamily="34" charset="0"/>
                <a:cs typeface="Arial" panose="020B0604020202020204" pitchFamily="34" charset="0"/>
              </a:rPr>
              <a:t>     other signatories in the event of such incidents.</a:t>
            </a:r>
          </a:p>
          <a:p>
            <a:pPr lvl="2">
              <a:lnSpc>
                <a:spcPct val="80000"/>
              </a:lnSpc>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  Ports and harbours, ships and offshore installations are required to have their own</a:t>
            </a:r>
          </a:p>
          <a:p>
            <a:pPr marL="914400" lvl="2" indent="0">
              <a:lnSpc>
                <a:spcPct val="80000"/>
              </a:lnSpc>
              <a:buNone/>
            </a:pPr>
            <a:r>
              <a:rPr lang="en-GB" altLang="en-US" sz="2200" dirty="0">
                <a:latin typeface="Arial" panose="020B0604020202020204" pitchFamily="34" charset="0"/>
                <a:cs typeface="Arial" panose="020B0604020202020204" pitchFamily="34" charset="0"/>
              </a:rPr>
              <a:t>     approved oil pollution contingency plans and to report pollution incidents when</a:t>
            </a:r>
          </a:p>
          <a:p>
            <a:pPr marL="914400" lvl="2" indent="0">
              <a:lnSpc>
                <a:spcPct val="80000"/>
              </a:lnSpc>
              <a:buNone/>
            </a:pPr>
            <a:r>
              <a:rPr lang="en-GB" altLang="en-US" sz="2200" dirty="0">
                <a:latin typeface="Arial" panose="020B0604020202020204" pitchFamily="34" charset="0"/>
                <a:cs typeface="Arial" panose="020B0604020202020204" pitchFamily="34" charset="0"/>
              </a:rPr>
              <a:t>     they occur.</a:t>
            </a:r>
          </a:p>
          <a:p>
            <a:pPr lvl="2">
              <a:lnSpc>
                <a:spcPct val="80000"/>
              </a:lnSpc>
              <a:buFont typeface="Arial" panose="020B0604020202020204" pitchFamily="34" charset="0"/>
              <a:buChar char="─"/>
            </a:pPr>
            <a:r>
              <a:rPr lang="en-GB" altLang="en-US" sz="2200" dirty="0">
                <a:latin typeface="Arial" panose="020B0604020202020204" pitchFamily="34" charset="0"/>
                <a:cs typeface="Arial" panose="020B0604020202020204" pitchFamily="34" charset="0"/>
              </a:rPr>
              <a:t>  They, and signatory governments, must put in place equipment for combating</a:t>
            </a:r>
          </a:p>
          <a:p>
            <a:pPr marL="914400" lvl="2" indent="0">
              <a:lnSpc>
                <a:spcPct val="80000"/>
              </a:lnSpc>
              <a:buNone/>
            </a:pPr>
            <a:r>
              <a:rPr lang="en-GB" altLang="en-US" sz="2200" dirty="0">
                <a:latin typeface="Arial" panose="020B0604020202020204" pitchFamily="34" charset="0"/>
                <a:cs typeface="Arial" panose="020B0604020202020204" pitchFamily="34" charset="0"/>
              </a:rPr>
              <a:t>     incidents, hold training exercises and have communication facilities to allow them</a:t>
            </a:r>
          </a:p>
          <a:p>
            <a:pPr marL="914400" lvl="2" indent="0">
              <a:lnSpc>
                <a:spcPct val="80000"/>
              </a:lnSpc>
              <a:buNone/>
            </a:pPr>
            <a:r>
              <a:rPr lang="en-GB" altLang="en-US" sz="2200" dirty="0">
                <a:latin typeface="Arial" panose="020B0604020202020204" pitchFamily="34" charset="0"/>
                <a:cs typeface="Arial" panose="020B0604020202020204" pitchFamily="34" charset="0"/>
              </a:rPr>
              <a:t>     to respond without delay to pollution incidents.</a:t>
            </a:r>
          </a:p>
          <a:p>
            <a:pPr>
              <a:lnSpc>
                <a:spcPct val="80000"/>
              </a:lnSpc>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321116"/>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a:xfrm>
            <a:off x="2186880" y="274638"/>
            <a:ext cx="8229600" cy="1143000"/>
          </a:xfrm>
        </p:spPr>
        <p:txBody>
          <a:bodyPr/>
          <a:lstStyle/>
          <a:p>
            <a:pPr eaLnBrk="1" hangingPunct="1"/>
            <a:r>
              <a:rPr lang="en-GB" sz="3600" dirty="0">
                <a:solidFill>
                  <a:srgbClr val="0000FF"/>
                </a:solidFill>
                <a:latin typeface="Copperplate Gothic Bold" panose="020E0705020206020404" pitchFamily="34" charset="0"/>
              </a:rPr>
              <a:t>Incident Management</a:t>
            </a:r>
          </a:p>
        </p:txBody>
      </p:sp>
      <p:sp>
        <p:nvSpPr>
          <p:cNvPr id="3" name="Content Placeholder 2"/>
          <p:cNvSpPr>
            <a:spLocks noGrp="1"/>
          </p:cNvSpPr>
          <p:nvPr>
            <p:ph idx="1"/>
          </p:nvPr>
        </p:nvSpPr>
        <p:spPr>
          <a:xfrm>
            <a:off x="551384" y="1916833"/>
            <a:ext cx="6192688" cy="1080120"/>
          </a:xfrm>
        </p:spPr>
        <p:txBody>
          <a:bodyPr>
            <a:noAutofit/>
          </a:bodyPr>
          <a:lstStyle/>
          <a:p>
            <a:pPr>
              <a:lnSpc>
                <a:spcPct val="90000"/>
              </a:lnSpc>
              <a:buSzPct val="100000"/>
              <a:defRPr/>
            </a:pPr>
            <a:r>
              <a:rPr lang="en-GB" sz="2400" dirty="0"/>
              <a:t>Collaborative working across response centres -                                 </a:t>
            </a:r>
          </a:p>
          <a:p>
            <a:pPr lvl="1">
              <a:lnSpc>
                <a:spcPct val="90000"/>
              </a:lnSpc>
              <a:buSzPct val="80000"/>
              <a:defRPr/>
            </a:pPr>
            <a:r>
              <a:rPr lang="en-GB" sz="2400" b="1" dirty="0">
                <a:solidFill>
                  <a:srgbClr val="FF0000"/>
                </a:solidFill>
              </a:rPr>
              <a:t>No overall incident commander at National (T3) Level</a:t>
            </a:r>
          </a:p>
          <a:p>
            <a:pPr>
              <a:lnSpc>
                <a:spcPct val="90000"/>
              </a:lnSpc>
              <a:buSzPct val="80000"/>
              <a:defRPr/>
            </a:pPr>
            <a:endParaRPr lang="en-GB" sz="1000" b="1" dirty="0">
              <a:solidFill>
                <a:srgbClr val="FF0000"/>
              </a:solidFill>
            </a:endParaRPr>
          </a:p>
          <a:p>
            <a:pPr marL="0" indent="0">
              <a:buNone/>
              <a:defRPr/>
            </a:pPr>
            <a:endParaRPr lang="en-GB" sz="2400" dirty="0"/>
          </a:p>
        </p:txBody>
      </p:sp>
      <p:sp>
        <p:nvSpPr>
          <p:cNvPr id="4" name="TextBox 3">
            <a:extLst>
              <a:ext uri="{FF2B5EF4-FFF2-40B4-BE49-F238E27FC236}">
                <a16:creationId xmlns:a16="http://schemas.microsoft.com/office/drawing/2014/main" id="{7AF3798E-E160-40FF-A9F5-D99FAF930762}"/>
              </a:ext>
            </a:extLst>
          </p:cNvPr>
          <p:cNvSpPr txBox="1"/>
          <p:nvPr/>
        </p:nvSpPr>
        <p:spPr>
          <a:xfrm>
            <a:off x="534327" y="3856980"/>
            <a:ext cx="6408712"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t>Co-operation and collaboration is essential to a successful response and is only achieved through good communication and a full understanding of the roles and responsibilities of those involved.</a:t>
            </a:r>
          </a:p>
          <a:p>
            <a:endParaRPr lang="en-GB" sz="2400" dirty="0"/>
          </a:p>
        </p:txBody>
      </p:sp>
      <p:graphicFrame>
        <p:nvGraphicFramePr>
          <p:cNvPr id="6" name="Content Placeholder 2">
            <a:extLst>
              <a:ext uri="{FF2B5EF4-FFF2-40B4-BE49-F238E27FC236}">
                <a16:creationId xmlns:a16="http://schemas.microsoft.com/office/drawing/2014/main" id="{6D77D2A6-D751-4FFF-A6C3-4D331052E3F6}"/>
              </a:ext>
            </a:extLst>
          </p:cNvPr>
          <p:cNvGraphicFramePr>
            <a:graphicFrameLocks/>
          </p:cNvGraphicFramePr>
          <p:nvPr>
            <p:extLst/>
          </p:nvPr>
        </p:nvGraphicFramePr>
        <p:xfrm>
          <a:off x="6528048" y="1568913"/>
          <a:ext cx="5845513" cy="4565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73671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165F97-E100-4A08-8837-AFF8688172A9}"/>
              </a:ext>
            </a:extLst>
          </p:cNvPr>
          <p:cNvSpPr/>
          <p:nvPr/>
        </p:nvSpPr>
        <p:spPr>
          <a:xfrm>
            <a:off x="3098360" y="2618514"/>
            <a:ext cx="2306976" cy="151338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Source Control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(SOSREP)</a:t>
            </a:r>
          </a:p>
        </p:txBody>
      </p:sp>
      <p:sp>
        <p:nvSpPr>
          <p:cNvPr id="5" name="Rectangle 4">
            <a:extLst>
              <a:ext uri="{FF2B5EF4-FFF2-40B4-BE49-F238E27FC236}">
                <a16:creationId xmlns:a16="http://schemas.microsoft.com/office/drawing/2014/main" id="{9F6371C6-31B9-4C29-8338-2AA4C66CE949}"/>
              </a:ext>
            </a:extLst>
          </p:cNvPr>
          <p:cNvSpPr/>
          <p:nvPr/>
        </p:nvSpPr>
        <p:spPr>
          <a:xfrm>
            <a:off x="5940292" y="2610343"/>
            <a:ext cx="2306976" cy="1513389"/>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Sea Respo</a:t>
            </a: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nse </a:t>
            </a:r>
            <a:r>
              <a:rPr kumimoji="0" lang="en-GB" sz="1400" b="0" i="1" u="none" strike="noStrike" kern="1200" cap="none" spc="0" normalizeH="0" baseline="0" noProof="0" dirty="0">
                <a:ln>
                  <a:noFill/>
                </a:ln>
                <a:solidFill>
                  <a:prstClr val="white"/>
                </a:solidFill>
                <a:effectLst/>
                <a:uLnTx/>
                <a:uFillTx/>
                <a:latin typeface="Calibri" panose="020F0502020204030204"/>
                <a:ea typeface="+mn-ea"/>
                <a:cs typeface="+mn-cs"/>
              </a:rPr>
              <a:t>(Maritime and Coastguard Agency</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6" name="Rectangle 5">
            <a:extLst>
              <a:ext uri="{FF2B5EF4-FFF2-40B4-BE49-F238E27FC236}">
                <a16:creationId xmlns:a16="http://schemas.microsoft.com/office/drawing/2014/main" id="{26F6EEA4-9CEF-4DC0-8F85-F82B5FD366A6}"/>
              </a:ext>
            </a:extLst>
          </p:cNvPr>
          <p:cNvSpPr/>
          <p:nvPr/>
        </p:nvSpPr>
        <p:spPr>
          <a:xfrm>
            <a:off x="8862462" y="2618514"/>
            <a:ext cx="2306976" cy="151338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Shoreline Response </a:t>
            </a: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(Local Authorities)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4DBD917-9140-4A7A-BB45-9AC5E9A5C4EF}"/>
              </a:ext>
            </a:extLst>
          </p:cNvPr>
          <p:cNvSpPr/>
          <p:nvPr/>
        </p:nvSpPr>
        <p:spPr>
          <a:xfrm>
            <a:off x="3018123" y="5183433"/>
            <a:ext cx="8766509" cy="945867"/>
          </a:xfrm>
          <a:prstGeom prst="rect">
            <a:avLst/>
          </a:prstGeom>
          <a:solidFill>
            <a:srgbClr val="FF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Vessel Owner / Insurer / Salvor/ O&amp;G Well Operator</a:t>
            </a:r>
          </a:p>
        </p:txBody>
      </p:sp>
      <p:sp>
        <p:nvSpPr>
          <p:cNvPr id="8" name="Rectangle 7">
            <a:extLst>
              <a:ext uri="{FF2B5EF4-FFF2-40B4-BE49-F238E27FC236}">
                <a16:creationId xmlns:a16="http://schemas.microsoft.com/office/drawing/2014/main" id="{B97A7784-B18F-4F2B-8069-23A197902F3B}"/>
              </a:ext>
            </a:extLst>
          </p:cNvPr>
          <p:cNvSpPr/>
          <p:nvPr/>
        </p:nvSpPr>
        <p:spPr>
          <a:xfrm>
            <a:off x="2999656" y="561317"/>
            <a:ext cx="8784976" cy="945867"/>
          </a:xfrm>
          <a:prstGeom prst="rect">
            <a:avLst/>
          </a:prstGeom>
          <a:solidFill>
            <a:srgbClr val="00B05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Environmental Regulators &amp; Groups / Public Health Bodies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Scientific and Technical Advisory  Cell</a:t>
            </a:r>
          </a:p>
        </p:txBody>
      </p:sp>
      <p:sp>
        <p:nvSpPr>
          <p:cNvPr id="9" name="Down Arrow 9">
            <a:extLst>
              <a:ext uri="{FF2B5EF4-FFF2-40B4-BE49-F238E27FC236}">
                <a16:creationId xmlns:a16="http://schemas.microsoft.com/office/drawing/2014/main" id="{A71239F1-8DB1-4A38-BADC-BF14BCE16498}"/>
              </a:ext>
            </a:extLst>
          </p:cNvPr>
          <p:cNvSpPr/>
          <p:nvPr/>
        </p:nvSpPr>
        <p:spPr>
          <a:xfrm>
            <a:off x="3828903" y="1728741"/>
            <a:ext cx="845891" cy="5963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own Arrow 10">
            <a:extLst>
              <a:ext uri="{FF2B5EF4-FFF2-40B4-BE49-F238E27FC236}">
                <a16:creationId xmlns:a16="http://schemas.microsoft.com/office/drawing/2014/main" id="{768D8688-2642-4399-9F8C-A95555E8C7A8}"/>
              </a:ext>
            </a:extLst>
          </p:cNvPr>
          <p:cNvSpPr/>
          <p:nvPr/>
        </p:nvSpPr>
        <p:spPr>
          <a:xfrm>
            <a:off x="6632385" y="1774947"/>
            <a:ext cx="845891" cy="5963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1">
            <a:extLst>
              <a:ext uri="{FF2B5EF4-FFF2-40B4-BE49-F238E27FC236}">
                <a16:creationId xmlns:a16="http://schemas.microsoft.com/office/drawing/2014/main" id="{1D69C477-EF0A-4B27-AEF5-2357A9FAF8C0}"/>
              </a:ext>
            </a:extLst>
          </p:cNvPr>
          <p:cNvSpPr/>
          <p:nvPr/>
        </p:nvSpPr>
        <p:spPr>
          <a:xfrm>
            <a:off x="9554555" y="1800566"/>
            <a:ext cx="845891" cy="5963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own Arrow 12">
            <a:extLst>
              <a:ext uri="{FF2B5EF4-FFF2-40B4-BE49-F238E27FC236}">
                <a16:creationId xmlns:a16="http://schemas.microsoft.com/office/drawing/2014/main" id="{97B5E9A5-D981-445E-BDEC-557C077E2F87}"/>
              </a:ext>
            </a:extLst>
          </p:cNvPr>
          <p:cNvSpPr/>
          <p:nvPr/>
        </p:nvSpPr>
        <p:spPr>
          <a:xfrm rot="10800000">
            <a:off x="3856483" y="4357924"/>
            <a:ext cx="845891" cy="5963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4">
            <a:extLst>
              <a:ext uri="{FF2B5EF4-FFF2-40B4-BE49-F238E27FC236}">
                <a16:creationId xmlns:a16="http://schemas.microsoft.com/office/drawing/2014/main" id="{7A0E1927-6905-43F8-A9ED-3F013FC4279A}"/>
              </a:ext>
            </a:extLst>
          </p:cNvPr>
          <p:cNvSpPr/>
          <p:nvPr/>
        </p:nvSpPr>
        <p:spPr>
          <a:xfrm rot="10800000">
            <a:off x="6659965" y="4404132"/>
            <a:ext cx="845891" cy="5963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5">
            <a:extLst>
              <a:ext uri="{FF2B5EF4-FFF2-40B4-BE49-F238E27FC236}">
                <a16:creationId xmlns:a16="http://schemas.microsoft.com/office/drawing/2014/main" id="{2640A8E3-6C33-4A28-9346-8A77DD30C1D3}"/>
              </a:ext>
            </a:extLst>
          </p:cNvPr>
          <p:cNvSpPr/>
          <p:nvPr/>
        </p:nvSpPr>
        <p:spPr>
          <a:xfrm rot="10800000">
            <a:off x="9582135" y="4429750"/>
            <a:ext cx="845891" cy="59639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Up-Down Arrow 2">
            <a:extLst>
              <a:ext uri="{FF2B5EF4-FFF2-40B4-BE49-F238E27FC236}">
                <a16:creationId xmlns:a16="http://schemas.microsoft.com/office/drawing/2014/main" id="{C6EB0CF6-0C57-4ACF-9087-8A5E4A70F35D}"/>
              </a:ext>
            </a:extLst>
          </p:cNvPr>
          <p:cNvSpPr/>
          <p:nvPr/>
        </p:nvSpPr>
        <p:spPr>
          <a:xfrm>
            <a:off x="11319898" y="1494546"/>
            <a:ext cx="384496" cy="368888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D2D9190-4DD5-4692-B869-C5A1252168F2}"/>
              </a:ext>
            </a:extLst>
          </p:cNvPr>
          <p:cNvSpPr txBox="1"/>
          <p:nvPr/>
        </p:nvSpPr>
        <p:spPr>
          <a:xfrm>
            <a:off x="212776" y="2840238"/>
            <a:ext cx="2763051" cy="181588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pperplate Gothic Bold" panose="020E0705020206020404" pitchFamily="34" charset="0"/>
              </a:rPr>
              <a:t>UK Parallel Incident Command Structure</a:t>
            </a:r>
          </a:p>
        </p:txBody>
      </p:sp>
    </p:spTree>
    <p:extLst>
      <p:ext uri="{BB962C8B-B14F-4D97-AF65-F5344CB8AC3E}">
        <p14:creationId xmlns:p14="http://schemas.microsoft.com/office/powerpoint/2010/main" val="3122186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359696" y="60566"/>
            <a:ext cx="6921500" cy="1143000"/>
          </a:xfrm>
        </p:spPr>
        <p:txBody>
          <a:bodyPr>
            <a:normAutofit/>
          </a:bodyPr>
          <a:lstStyle/>
          <a:p>
            <a:pPr eaLnBrk="1" hangingPunct="1">
              <a:defRPr/>
            </a:pPr>
            <a:r>
              <a:rPr lang="en-US" altLang="en-US" sz="3600">
                <a:solidFill>
                  <a:srgbClr val="0000FF"/>
                </a:solidFill>
                <a:latin typeface="Copperplate Gothic Bold" panose="020E0705020206020404" pitchFamily="34" charset="0"/>
              </a:rPr>
              <a:t>Incident Management</a:t>
            </a:r>
            <a:endParaRPr lang="en-US" altLang="en-US" sz="3600" dirty="0">
              <a:solidFill>
                <a:srgbClr val="0000FF"/>
              </a:solidFill>
              <a:latin typeface="Copperplate Gothic Bold" panose="020E0705020206020404" pitchFamily="34" charset="0"/>
            </a:endParaRPr>
          </a:p>
        </p:txBody>
      </p:sp>
      <p:pic>
        <p:nvPicPr>
          <p:cNvPr id="3" name="Picture 2">
            <a:extLst>
              <a:ext uri="{FF2B5EF4-FFF2-40B4-BE49-F238E27FC236}">
                <a16:creationId xmlns:a16="http://schemas.microsoft.com/office/drawing/2014/main" id="{987A4F72-6F14-416A-927E-1FF4FCAA7362}"/>
              </a:ext>
            </a:extLst>
          </p:cNvPr>
          <p:cNvPicPr>
            <a:picLocks noChangeAspect="1"/>
          </p:cNvPicPr>
          <p:nvPr/>
        </p:nvPicPr>
        <p:blipFill>
          <a:blip r:embed="rId2"/>
          <a:stretch>
            <a:fillRect/>
          </a:stretch>
        </p:blipFill>
        <p:spPr>
          <a:xfrm>
            <a:off x="2135560" y="1203566"/>
            <a:ext cx="9058172" cy="5003300"/>
          </a:xfrm>
          <a:prstGeom prst="rect">
            <a:avLst/>
          </a:prstGeom>
        </p:spPr>
      </p:pic>
    </p:spTree>
    <p:extLst>
      <p:ext uri="{BB962C8B-B14F-4D97-AF65-F5344CB8AC3E}">
        <p14:creationId xmlns:p14="http://schemas.microsoft.com/office/powerpoint/2010/main" val="3498536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359696" y="19911"/>
            <a:ext cx="6921500" cy="1143000"/>
          </a:xfrm>
        </p:spPr>
        <p:txBody>
          <a:bodyPr>
            <a:normAutofit/>
          </a:bodyPr>
          <a:lstStyle/>
          <a:p>
            <a:pPr eaLnBrk="1" hangingPunct="1">
              <a:defRPr/>
            </a:pPr>
            <a:r>
              <a:rPr lang="en-US" altLang="en-US" sz="3600">
                <a:solidFill>
                  <a:srgbClr val="0000FF"/>
                </a:solidFill>
                <a:latin typeface="Copperplate Gothic Bold" panose="020E0705020206020404" pitchFamily="34" charset="0"/>
              </a:rPr>
              <a:t>Incident Management</a:t>
            </a:r>
            <a:endParaRPr lang="en-US" altLang="en-US" sz="3600" dirty="0">
              <a:solidFill>
                <a:srgbClr val="0000FF"/>
              </a:solidFill>
              <a:latin typeface="Copperplate Gothic Bold" panose="020E0705020206020404" pitchFamily="34" charset="0"/>
            </a:endParaRPr>
          </a:p>
        </p:txBody>
      </p:sp>
      <p:pic>
        <p:nvPicPr>
          <p:cNvPr id="4" name="Picture 3">
            <a:extLst>
              <a:ext uri="{FF2B5EF4-FFF2-40B4-BE49-F238E27FC236}">
                <a16:creationId xmlns:a16="http://schemas.microsoft.com/office/drawing/2014/main" id="{C358D6DE-0040-4110-838A-446D948EAA30}"/>
              </a:ext>
            </a:extLst>
          </p:cNvPr>
          <p:cNvPicPr>
            <a:picLocks noChangeAspect="1"/>
          </p:cNvPicPr>
          <p:nvPr/>
        </p:nvPicPr>
        <p:blipFill>
          <a:blip r:embed="rId2"/>
          <a:stretch>
            <a:fillRect/>
          </a:stretch>
        </p:blipFill>
        <p:spPr>
          <a:xfrm>
            <a:off x="2516396" y="1176050"/>
            <a:ext cx="9096041" cy="5133270"/>
          </a:xfrm>
          <a:prstGeom prst="rect">
            <a:avLst/>
          </a:prstGeom>
        </p:spPr>
      </p:pic>
    </p:spTree>
    <p:extLst>
      <p:ext uri="{BB962C8B-B14F-4D97-AF65-F5344CB8AC3E}">
        <p14:creationId xmlns:p14="http://schemas.microsoft.com/office/powerpoint/2010/main" val="23725291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359696" y="188640"/>
            <a:ext cx="6921500" cy="1143000"/>
          </a:xfrm>
        </p:spPr>
        <p:txBody>
          <a:bodyPr>
            <a:normAutofit/>
          </a:bodyPr>
          <a:lstStyle/>
          <a:p>
            <a:pPr eaLnBrk="1" hangingPunct="1">
              <a:defRPr/>
            </a:pPr>
            <a:r>
              <a:rPr lang="en-US" altLang="en-US" sz="3600">
                <a:solidFill>
                  <a:srgbClr val="0000FF"/>
                </a:solidFill>
                <a:latin typeface="Copperplate Gothic Bold" panose="020E0705020206020404" pitchFamily="34" charset="0"/>
              </a:rPr>
              <a:t>Offshore Incident</a:t>
            </a:r>
            <a:endParaRPr lang="en-US" altLang="en-US" sz="3600" dirty="0">
              <a:solidFill>
                <a:srgbClr val="0000FF"/>
              </a:solidFill>
              <a:latin typeface="Copperplate Gothic Bold" panose="020E0705020206020404" pitchFamily="34" charset="0"/>
            </a:endParaRPr>
          </a:p>
        </p:txBody>
      </p:sp>
      <p:pic>
        <p:nvPicPr>
          <p:cNvPr id="3" name="Picture 2">
            <a:extLst>
              <a:ext uri="{FF2B5EF4-FFF2-40B4-BE49-F238E27FC236}">
                <a16:creationId xmlns:a16="http://schemas.microsoft.com/office/drawing/2014/main" id="{A2F7F385-3EA1-46E7-A27A-1F5C85C09375}"/>
              </a:ext>
            </a:extLst>
          </p:cNvPr>
          <p:cNvPicPr>
            <a:picLocks noChangeAspect="1"/>
          </p:cNvPicPr>
          <p:nvPr/>
        </p:nvPicPr>
        <p:blipFill>
          <a:blip r:embed="rId2"/>
          <a:stretch>
            <a:fillRect/>
          </a:stretch>
        </p:blipFill>
        <p:spPr>
          <a:xfrm>
            <a:off x="2135560" y="1196752"/>
            <a:ext cx="9267632" cy="5027449"/>
          </a:xfrm>
          <a:prstGeom prst="rect">
            <a:avLst/>
          </a:prstGeom>
        </p:spPr>
      </p:pic>
    </p:spTree>
    <p:extLst>
      <p:ext uri="{BB962C8B-B14F-4D97-AF65-F5344CB8AC3E}">
        <p14:creationId xmlns:p14="http://schemas.microsoft.com/office/powerpoint/2010/main" val="3528961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79376" y="1196752"/>
            <a:ext cx="570980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GB" altLang="en-US" sz="4000" kern="0" dirty="0">
                <a:solidFill>
                  <a:srgbClr val="0000FF"/>
                </a:solidFill>
                <a:latin typeface="Copperplate Gothic Bold" panose="020E0705020206020404" pitchFamily="34" charset="0"/>
              </a:rPr>
              <a:t>MCA CPS - </a:t>
            </a:r>
          </a:p>
          <a:p>
            <a:pPr eaLnBrk="1" hangingPunct="1">
              <a:defRPr/>
            </a:pPr>
            <a:r>
              <a:rPr lang="en-GB" altLang="en-US" sz="4000" kern="0" dirty="0">
                <a:solidFill>
                  <a:srgbClr val="0000FF"/>
                </a:solidFill>
                <a:latin typeface="Copperplate Gothic Bold" panose="020E0705020206020404" pitchFamily="34" charset="0"/>
              </a:rPr>
              <a:t>Marine Response Centre</a:t>
            </a:r>
          </a:p>
          <a:p>
            <a:pPr eaLnBrk="1" hangingPunct="1">
              <a:defRPr/>
            </a:pPr>
            <a:r>
              <a:rPr lang="en-GB" altLang="en-US" sz="4000" kern="0" dirty="0">
                <a:solidFill>
                  <a:srgbClr val="0000FF"/>
                </a:solidFill>
                <a:latin typeface="Copperplate Gothic Bold" panose="020E0705020206020404" pitchFamily="34" charset="0"/>
              </a:rPr>
              <a:t>(MRC)</a:t>
            </a:r>
          </a:p>
        </p:txBody>
      </p:sp>
      <p:grpSp>
        <p:nvGrpSpPr>
          <p:cNvPr id="2" name="Group 1">
            <a:extLst>
              <a:ext uri="{FF2B5EF4-FFF2-40B4-BE49-F238E27FC236}">
                <a16:creationId xmlns:a16="http://schemas.microsoft.com/office/drawing/2014/main" id="{AFEED6EF-D830-450B-A7BA-1A9AAEB6769E}"/>
              </a:ext>
            </a:extLst>
          </p:cNvPr>
          <p:cNvGrpSpPr/>
          <p:nvPr/>
        </p:nvGrpSpPr>
        <p:grpSpPr>
          <a:xfrm>
            <a:off x="5809722" y="397617"/>
            <a:ext cx="5896177" cy="5911703"/>
            <a:chOff x="5115314" y="10"/>
            <a:chExt cx="7076687" cy="6857990"/>
          </a:xfrm>
        </p:grpSpPr>
        <p:pic>
          <p:nvPicPr>
            <p:cNvPr id="12" name="Picture 11">
              <a:extLst>
                <a:ext uri="{FF2B5EF4-FFF2-40B4-BE49-F238E27FC236}">
                  <a16:creationId xmlns:a16="http://schemas.microsoft.com/office/drawing/2014/main" id="{CCD02439-7D9C-49C3-ACA7-6CE6515E57C9}"/>
                </a:ext>
              </a:extLst>
            </p:cNvPr>
            <p:cNvPicPr/>
            <p:nvPr/>
          </p:nvPicPr>
          <p:blipFill rotWithShape="1">
            <a:blip r:embed="rId2" cstate="email">
              <a:extLst>
                <a:ext uri="{28A0092B-C50C-407E-A947-70E740481C1C}">
                  <a14:useLocalDpi xmlns:a14="http://schemas.microsoft.com/office/drawing/2010/main"/>
                </a:ext>
              </a:extLst>
            </a:blip>
            <a:srcRect t="15366" r="-2" b="7550"/>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p:spPr>
        </p:pic>
        <p:pic>
          <p:nvPicPr>
            <p:cNvPr id="14" name="Picture 13">
              <a:extLst>
                <a:ext uri="{FF2B5EF4-FFF2-40B4-BE49-F238E27FC236}">
                  <a16:creationId xmlns:a16="http://schemas.microsoft.com/office/drawing/2014/main" id="{75E2ABC0-8A3F-4FD4-9C0D-C530BADC1B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05"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6" name="Picture 15">
              <a:extLst>
                <a:ext uri="{FF2B5EF4-FFF2-40B4-BE49-F238E27FC236}">
                  <a16:creationId xmlns:a16="http://schemas.microsoft.com/office/drawing/2014/main" id="{F7F5CAD1-A61D-4D91-B14F-F38EE3B79F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512" r="-1" b="21914"/>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grpSp>
    </p:spTree>
    <p:extLst>
      <p:ext uri="{BB962C8B-B14F-4D97-AF65-F5344CB8AC3E}">
        <p14:creationId xmlns:p14="http://schemas.microsoft.com/office/powerpoint/2010/main" val="1994489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216275" y="84138"/>
            <a:ext cx="6491288" cy="1257300"/>
          </a:xfrm>
        </p:spPr>
        <p:txBody>
          <a:bodyPr>
            <a:normAutofit/>
          </a:bodyPr>
          <a:lstStyle/>
          <a:p>
            <a:pPr eaLnBrk="1" hangingPunct="1"/>
            <a:r>
              <a:rPr lang="en-GB" altLang="en-US" sz="3600" dirty="0">
                <a:solidFill>
                  <a:srgbClr val="0000FF"/>
                </a:solidFill>
                <a:latin typeface="Copperplate Gothic Bold" panose="020E0705020206020404" pitchFamily="34" charset="0"/>
              </a:rPr>
              <a:t>MRC - Responsibilities</a:t>
            </a:r>
          </a:p>
        </p:txBody>
      </p:sp>
      <p:sp>
        <p:nvSpPr>
          <p:cNvPr id="91139" name="Rectangle 3"/>
          <p:cNvSpPr>
            <a:spLocks noGrp="1" noChangeArrowheads="1"/>
          </p:cNvSpPr>
          <p:nvPr>
            <p:ph idx="1"/>
          </p:nvPr>
        </p:nvSpPr>
        <p:spPr>
          <a:xfrm>
            <a:off x="2207568" y="1628800"/>
            <a:ext cx="9371384" cy="4895850"/>
          </a:xfrm>
        </p:spPr>
        <p:txBody>
          <a:bodyPr>
            <a:noAutofit/>
          </a:bodyPr>
          <a:lstStyle/>
          <a:p>
            <a:pPr eaLnBrk="1" hangingPunct="1">
              <a:lnSpc>
                <a:spcPct val="80000"/>
              </a:lnSpc>
              <a:defRPr/>
            </a:pPr>
            <a:r>
              <a:rPr lang="en-GB" altLang="en-US" sz="2400" dirty="0">
                <a:latin typeface="Arial" panose="020B0604020202020204" pitchFamily="34" charset="0"/>
                <a:cs typeface="Arial" panose="020B0604020202020204" pitchFamily="34" charset="0"/>
              </a:rPr>
              <a:t>Significant Pollution in UK EEZ – </a:t>
            </a:r>
            <a:r>
              <a:rPr lang="en-GB" altLang="en-US" sz="2400" b="1" u="sng" dirty="0">
                <a:latin typeface="Arial" panose="020B0604020202020204" pitchFamily="34" charset="0"/>
                <a:cs typeface="Arial" panose="020B0604020202020204" pitchFamily="34" charset="0"/>
              </a:rPr>
              <a:t>Activate MRC</a:t>
            </a:r>
          </a:p>
          <a:p>
            <a:pPr marL="0" indent="0">
              <a:lnSpc>
                <a:spcPct val="80000"/>
              </a:lnSpc>
              <a:buNone/>
              <a:defRPr/>
            </a:pPr>
            <a:endParaRPr lang="en-GB" altLang="en-US" sz="1000" b="1" dirty="0">
              <a:latin typeface="Arial" panose="020B0604020202020204" pitchFamily="34" charset="0"/>
              <a:cs typeface="Arial" panose="020B0604020202020204" pitchFamily="34" charset="0"/>
            </a:endParaRPr>
          </a:p>
          <a:p>
            <a:pPr lvl="1" eaLnBrk="1" hangingPunct="1">
              <a:lnSpc>
                <a:spcPct val="80000"/>
              </a:lnSpc>
              <a:buFont typeface="Calibri" panose="020F0502020204030204" pitchFamily="34" charset="0"/>
              <a:buChar char="─"/>
              <a:defRPr/>
            </a:pPr>
            <a:r>
              <a:rPr lang="en-GB" altLang="en-US" dirty="0">
                <a:latin typeface="Arial" panose="020B0604020202020204" pitchFamily="34" charset="0"/>
                <a:cs typeface="Arial" panose="020B0604020202020204" pitchFamily="34" charset="0"/>
              </a:rPr>
              <a:t>Responsible for at sea response inside the EEZ.</a:t>
            </a:r>
          </a:p>
          <a:p>
            <a:pPr>
              <a:lnSpc>
                <a:spcPct val="80000"/>
              </a:lnSpc>
              <a:buFont typeface="Calibri" panose="020F0502020204030204" pitchFamily="34" charset="0"/>
              <a:buChar char="─"/>
              <a:defRPr/>
            </a:pPr>
            <a:endParaRPr lang="en-GB" altLang="en-US" sz="1000" dirty="0">
              <a:latin typeface="Arial" panose="020B0604020202020204" pitchFamily="34" charset="0"/>
              <a:cs typeface="Arial" panose="020B0604020202020204" pitchFamily="34" charset="0"/>
            </a:endParaRPr>
          </a:p>
          <a:p>
            <a:pPr lvl="1" eaLnBrk="1" hangingPunct="1">
              <a:lnSpc>
                <a:spcPct val="80000"/>
              </a:lnSpc>
              <a:buFont typeface="Calibri" panose="020F0502020204030204" pitchFamily="34" charset="0"/>
              <a:buChar char="─"/>
              <a:defRPr/>
            </a:pPr>
            <a:r>
              <a:rPr lang="en-GB" altLang="en-US" dirty="0">
                <a:latin typeface="Arial" panose="020B0604020202020204" pitchFamily="34" charset="0"/>
                <a:cs typeface="Arial" panose="020B0604020202020204" pitchFamily="34" charset="0"/>
              </a:rPr>
              <a:t>Initially in MCA HQ, may deploy / co-locate.</a:t>
            </a:r>
          </a:p>
          <a:p>
            <a:pPr lvl="1" eaLnBrk="1" hangingPunct="1">
              <a:lnSpc>
                <a:spcPct val="80000"/>
              </a:lnSpc>
              <a:buFont typeface="Calibri" panose="020F0502020204030204" pitchFamily="34" charset="0"/>
              <a:buChar char="─"/>
              <a:defRPr/>
            </a:pPr>
            <a:endParaRPr lang="en-GB" altLang="en-US" dirty="0">
              <a:latin typeface="Arial" panose="020B0604020202020204" pitchFamily="34" charset="0"/>
              <a:cs typeface="Arial" panose="020B0604020202020204" pitchFamily="34" charset="0"/>
            </a:endParaRPr>
          </a:p>
          <a:p>
            <a:pPr lvl="1" eaLnBrk="1" hangingPunct="1">
              <a:lnSpc>
                <a:spcPct val="80000"/>
              </a:lnSpc>
              <a:buFont typeface="Calibri" panose="020F0502020204030204" pitchFamily="34" charset="0"/>
              <a:buChar char="─"/>
              <a:defRPr/>
            </a:pPr>
            <a:r>
              <a:rPr lang="en-GB" altLang="en-US" dirty="0">
                <a:latin typeface="Arial" panose="020B0604020202020204" pitchFamily="34" charset="0"/>
                <a:cs typeface="Arial" panose="020B0604020202020204" pitchFamily="34" charset="0"/>
              </a:rPr>
              <a:t>Determine the extent of the problem</a:t>
            </a:r>
          </a:p>
          <a:p>
            <a:pPr marL="457200" lvl="1" indent="0">
              <a:lnSpc>
                <a:spcPct val="80000"/>
              </a:lnSpc>
              <a:buNone/>
              <a:defRPr/>
            </a:pPr>
            <a:endParaRPr lang="en-GB" altLang="en-US" sz="1000" dirty="0">
              <a:latin typeface="Arial" panose="020B0604020202020204" pitchFamily="34" charset="0"/>
              <a:cs typeface="Arial" panose="020B0604020202020204" pitchFamily="34" charset="0"/>
            </a:endParaRPr>
          </a:p>
          <a:p>
            <a:pPr lvl="2" eaLnBrk="1" hangingPunct="1">
              <a:buFont typeface="Courier New" panose="02070309020205020404" pitchFamily="49" charset="0"/>
              <a:buChar char="o"/>
              <a:defRPr/>
            </a:pPr>
            <a:r>
              <a:rPr lang="en-GB" altLang="en-US" sz="2400" dirty="0">
                <a:latin typeface="Arial" panose="020B0604020202020204" pitchFamily="34" charset="0"/>
                <a:cs typeface="Arial" panose="020B0604020202020204" pitchFamily="34" charset="0"/>
              </a:rPr>
              <a:t> Develop Fate of Oil modelling </a:t>
            </a:r>
            <a:r>
              <a:rPr lang="en-GB" altLang="en-US" sz="2400" dirty="0" err="1">
                <a:latin typeface="Arial" panose="020B0604020202020204" pitchFamily="34" charset="0"/>
                <a:cs typeface="Arial" panose="020B0604020202020204" pitchFamily="34" charset="0"/>
              </a:rPr>
              <a:t>wrt</a:t>
            </a:r>
            <a:r>
              <a:rPr lang="en-GB" altLang="en-US" sz="2400" dirty="0">
                <a:latin typeface="Arial" panose="020B0604020202020204" pitchFamily="34" charset="0"/>
                <a:cs typeface="Arial" panose="020B0604020202020204" pitchFamily="34" charset="0"/>
              </a:rPr>
              <a:t> quantity and persistence.</a:t>
            </a:r>
          </a:p>
          <a:p>
            <a:pPr marL="914400" lvl="2" indent="0">
              <a:buNone/>
              <a:defRPr/>
            </a:pPr>
            <a:endParaRPr lang="en-GB" altLang="en-US" sz="1000" dirty="0">
              <a:latin typeface="Arial" panose="020B0604020202020204" pitchFamily="34" charset="0"/>
              <a:cs typeface="Arial" panose="020B0604020202020204" pitchFamily="34" charset="0"/>
            </a:endParaRPr>
          </a:p>
          <a:p>
            <a:pPr lvl="1" eaLnBrk="1" hangingPunct="1">
              <a:buFont typeface="Calibri" panose="020F0502020204030204" pitchFamily="34" charset="0"/>
              <a:buChar char="─"/>
              <a:defRPr/>
            </a:pPr>
            <a:r>
              <a:rPr lang="en-GB" altLang="en-US" dirty="0">
                <a:latin typeface="Arial" panose="020B0604020202020204" pitchFamily="34" charset="0"/>
                <a:cs typeface="Arial" panose="020B0604020202020204" pitchFamily="34" charset="0"/>
              </a:rPr>
              <a:t>Determine priorities for action in protecting sensitive areas and dealing with pollution.</a:t>
            </a:r>
          </a:p>
          <a:p>
            <a:pPr lvl="1">
              <a:buFont typeface="Calibri" panose="020F0502020204030204" pitchFamily="34" charset="0"/>
              <a:buChar char="─"/>
              <a:defRPr/>
            </a:pPr>
            <a:endParaRPr lang="en-GB" altLang="en-US" sz="1000" dirty="0">
              <a:latin typeface="Arial" panose="020B0604020202020204" pitchFamily="34" charset="0"/>
              <a:cs typeface="Arial" panose="020B0604020202020204" pitchFamily="34" charset="0"/>
            </a:endParaRPr>
          </a:p>
          <a:p>
            <a:pPr lvl="1" eaLnBrk="1" hangingPunct="1">
              <a:buFont typeface="Calibri" panose="020F0502020204030204" pitchFamily="34" charset="0"/>
              <a:buChar char="─"/>
              <a:defRPr/>
            </a:pPr>
            <a:r>
              <a:rPr lang="en-GB" altLang="en-US" dirty="0">
                <a:latin typeface="Arial" panose="020B0604020202020204" pitchFamily="34" charset="0"/>
                <a:cs typeface="Arial" panose="020B0604020202020204" pitchFamily="34" charset="0"/>
              </a:rPr>
              <a:t>Mobilisation &amp; Prioritisation of national resources</a:t>
            </a:r>
          </a:p>
          <a:p>
            <a:pPr lvl="1" eaLnBrk="1" hangingPunct="1">
              <a:defRPr/>
            </a:pPr>
            <a:endParaRPr lang="en-GB" altLang="en-US" dirty="0">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
              <a:defRPr/>
            </a:pPr>
            <a:endParaRPr lang="en-GB" altLang="en-US" dirty="0">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
              <a:defRPr/>
            </a:pPr>
            <a:endParaRPr lang="en-GB"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4366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359696" y="0"/>
            <a:ext cx="6984776" cy="1325563"/>
          </a:xfrm>
        </p:spPr>
        <p:txBody>
          <a:bodyPr>
            <a:normAutofit/>
          </a:bodyPr>
          <a:lstStyle/>
          <a:p>
            <a:pPr eaLnBrk="1" hangingPunct="1"/>
            <a:r>
              <a:rPr lang="en-GB" altLang="en-US" sz="3600" dirty="0">
                <a:solidFill>
                  <a:srgbClr val="0000FF"/>
                </a:solidFill>
                <a:latin typeface="Copperplate Gothic Bold" panose="020E0705020206020404" pitchFamily="34" charset="0"/>
              </a:rPr>
              <a:t>MRC - Responsibilities</a:t>
            </a:r>
          </a:p>
        </p:txBody>
      </p:sp>
      <p:sp>
        <p:nvSpPr>
          <p:cNvPr id="91139" name="Rectangle 3"/>
          <p:cNvSpPr>
            <a:spLocks noGrp="1" noChangeArrowheads="1"/>
          </p:cNvSpPr>
          <p:nvPr>
            <p:ph idx="1"/>
          </p:nvPr>
        </p:nvSpPr>
        <p:spPr>
          <a:xfrm>
            <a:off x="387802" y="1845518"/>
            <a:ext cx="11089232" cy="2375570"/>
          </a:xfrm>
        </p:spPr>
        <p:txBody>
          <a:bodyPr/>
          <a:lstStyle/>
          <a:p>
            <a:pPr lvl="1" eaLnBrk="1" hangingPunct="1">
              <a:defRPr/>
            </a:pPr>
            <a:r>
              <a:rPr lang="en-GB" altLang="en-US" dirty="0">
                <a:latin typeface="Arial" panose="020B0604020202020204" pitchFamily="34" charset="0"/>
                <a:cs typeface="Arial" panose="020B0604020202020204" pitchFamily="34" charset="0"/>
              </a:rPr>
              <a:t>Establish management authority, co-ordination procedures and liaison with:</a:t>
            </a:r>
          </a:p>
          <a:p>
            <a:pPr lvl="2" eaLnBrk="1" hangingPunct="1">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 Lead Department</a:t>
            </a:r>
          </a:p>
          <a:p>
            <a:pPr lvl="2" eaLnBrk="1" hangingPunct="1">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 Lead for at-sea response</a:t>
            </a:r>
          </a:p>
          <a:p>
            <a:pPr lvl="2" eaLnBrk="1" hangingPunct="1">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 Other Cat 1 &amp; 2 Responders</a:t>
            </a:r>
          </a:p>
          <a:p>
            <a:pPr lvl="2" eaLnBrk="1" hangingPunct="1">
              <a:buFont typeface="Arial" panose="020B0604020202020204" pitchFamily="34" charset="0"/>
              <a:buChar char="─"/>
              <a:defRPr/>
            </a:pPr>
            <a:r>
              <a:rPr lang="en-GB" altLang="en-US" sz="2200" dirty="0">
                <a:latin typeface="Arial" panose="020B0604020202020204" pitchFamily="34" charset="0"/>
                <a:cs typeface="Arial" panose="020B0604020202020204" pitchFamily="34" charset="0"/>
              </a:rPr>
              <a:t> Establish Joint Communications Centre</a:t>
            </a:r>
          </a:p>
          <a:p>
            <a:pPr marL="0" indent="0">
              <a:buNone/>
              <a:defRPr/>
            </a:pPr>
            <a:endParaRPr lang="en-GB" altLang="en-US" sz="2400" dirty="0">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
              <a:defRPr/>
            </a:pPr>
            <a:endParaRPr lang="en-GB" altLang="en-US"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07368" y="4005064"/>
            <a:ext cx="1108923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eaLnBrk="1" hangingPunct="1">
              <a:buFont typeface="Arial" panose="020B0604020202020204" pitchFamily="34" charset="0"/>
              <a:buChar char="•"/>
              <a:defRPr/>
            </a:pPr>
            <a:r>
              <a:rPr lang="en-GB" altLang="en-US" sz="2400" kern="0" dirty="0">
                <a:solidFill>
                  <a:srgbClr val="000000"/>
                </a:solidFill>
                <a:latin typeface="Arial" panose="020B0604020202020204" pitchFamily="34" charset="0"/>
                <a:cs typeface="Arial" panose="020B0604020202020204" pitchFamily="34" charset="0"/>
              </a:rPr>
              <a:t>Oversee response operations at sea</a:t>
            </a:r>
          </a:p>
          <a:p>
            <a:pPr lvl="2" eaLnBrk="1" hangingPunct="1">
              <a:buFont typeface="Arial" panose="020B0604020202020204" pitchFamily="34" charset="0"/>
              <a:buChar char="─"/>
              <a:defRPr/>
            </a:pPr>
            <a:r>
              <a:rPr lang="en-GB" altLang="en-US" kern="0" dirty="0">
                <a:solidFill>
                  <a:srgbClr val="000000"/>
                </a:solidFill>
                <a:latin typeface="Arial" panose="020B0604020202020204" pitchFamily="34" charset="0"/>
                <a:cs typeface="Arial" panose="020B0604020202020204" pitchFamily="34" charset="0"/>
              </a:rPr>
              <a:t> </a:t>
            </a:r>
            <a:r>
              <a:rPr lang="en-GB" altLang="en-US" sz="2200" kern="0" dirty="0">
                <a:solidFill>
                  <a:srgbClr val="000000"/>
                </a:solidFill>
                <a:latin typeface="Arial" panose="020B0604020202020204" pitchFamily="34" charset="0"/>
                <a:cs typeface="Arial" panose="020B0604020202020204" pitchFamily="34" charset="0"/>
              </a:rPr>
              <a:t>Contractor Response </a:t>
            </a:r>
          </a:p>
          <a:p>
            <a:pPr lvl="2" eaLnBrk="1" hangingPunct="1">
              <a:buFont typeface="Arial" panose="020B0604020202020204" pitchFamily="34" charset="0"/>
              <a:buChar char="─"/>
              <a:defRPr/>
            </a:pPr>
            <a:r>
              <a:rPr lang="en-GB" altLang="en-US" sz="2200" kern="0" dirty="0">
                <a:solidFill>
                  <a:srgbClr val="000000"/>
                </a:solidFill>
                <a:latin typeface="Arial" panose="020B0604020202020204" pitchFamily="34" charset="0"/>
                <a:cs typeface="Arial" panose="020B0604020202020204" pitchFamily="34" charset="0"/>
              </a:rPr>
              <a:t> Response techniques</a:t>
            </a:r>
          </a:p>
          <a:p>
            <a:pPr lvl="2" eaLnBrk="1" hangingPunct="1">
              <a:buFont typeface="Arial" panose="020B0604020202020204" pitchFamily="34" charset="0"/>
              <a:buChar char="─"/>
              <a:defRPr/>
            </a:pPr>
            <a:r>
              <a:rPr lang="en-GB" altLang="en-US" sz="2200" kern="0" dirty="0">
                <a:solidFill>
                  <a:srgbClr val="000000"/>
                </a:solidFill>
                <a:latin typeface="Arial" panose="020B0604020202020204" pitchFamily="34" charset="0"/>
                <a:cs typeface="Arial" panose="020B0604020202020204" pitchFamily="34" charset="0"/>
              </a:rPr>
              <a:t> Protection techniques</a:t>
            </a:r>
          </a:p>
          <a:p>
            <a:pPr lvl="2" eaLnBrk="1" hangingPunct="1">
              <a:buFont typeface="Arial" panose="020B0604020202020204" pitchFamily="34" charset="0"/>
              <a:buChar char="─"/>
              <a:defRPr/>
            </a:pPr>
            <a:r>
              <a:rPr lang="en-GB" altLang="en-US" sz="2200" kern="0" dirty="0">
                <a:solidFill>
                  <a:srgbClr val="000000"/>
                </a:solidFill>
                <a:latin typeface="Arial" panose="020B0604020202020204" pitchFamily="34" charset="0"/>
                <a:cs typeface="Arial" panose="020B0604020202020204" pitchFamily="34" charset="0"/>
              </a:rPr>
              <a:t> Monitoring progress and effectiveness</a:t>
            </a:r>
          </a:p>
          <a:p>
            <a:pPr lvl="2" eaLnBrk="1" hangingPunct="1">
              <a:buFont typeface="Arial" panose="020B0604020202020204" pitchFamily="34" charset="0"/>
              <a:buChar char="─"/>
              <a:defRPr/>
            </a:pPr>
            <a:r>
              <a:rPr lang="en-GB" altLang="en-US" sz="2200" kern="0" dirty="0">
                <a:solidFill>
                  <a:srgbClr val="000000"/>
                </a:solidFill>
                <a:latin typeface="Arial" panose="020B0604020202020204" pitchFamily="34" charset="0"/>
                <a:cs typeface="Arial" panose="020B0604020202020204" pitchFamily="34" charset="0"/>
              </a:rPr>
              <a:t> </a:t>
            </a:r>
            <a:r>
              <a:rPr lang="en-GB" altLang="en-US" sz="2200" b="1" kern="0" dirty="0">
                <a:solidFill>
                  <a:srgbClr val="000000"/>
                </a:solidFill>
                <a:latin typeface="Arial" panose="020B0604020202020204" pitchFamily="34" charset="0"/>
                <a:cs typeface="Arial" panose="020B0604020202020204" pitchFamily="34" charset="0"/>
              </a:rPr>
              <a:t>MCA </a:t>
            </a:r>
            <a:r>
              <a:rPr lang="en-GB" altLang="en-US" b="1" kern="0" dirty="0">
                <a:solidFill>
                  <a:srgbClr val="000000"/>
                </a:solidFill>
                <a:latin typeface="Arial" panose="020B0604020202020204" pitchFamily="34" charset="0"/>
                <a:cs typeface="Arial" panose="020B0604020202020204" pitchFamily="34" charset="0"/>
              </a:rPr>
              <a:t>has authority to take the lead</a:t>
            </a:r>
          </a:p>
          <a:p>
            <a:pPr marL="0" indent="0" eaLnBrk="1" hangingPunct="1">
              <a:buNone/>
              <a:defRPr/>
            </a:pPr>
            <a:endParaRPr lang="en-GB" altLang="en-US" sz="2400" kern="0" dirty="0">
              <a:solidFill>
                <a:srgbClr val="000000"/>
              </a:solidFill>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
              <a:defRPr/>
            </a:pPr>
            <a:endParaRPr lang="en-GB" altLang="en-US" sz="240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026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randombar(horizontal)">
                                      <p:cBhvr>
                                        <p:cTn id="7" dur="500"/>
                                        <p:tgtEl>
                                          <p:spTgt spid="91139">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1139">
                                            <p:txEl>
                                              <p:pRg st="1" end="1"/>
                                            </p:txEl>
                                          </p:spTgt>
                                        </p:tgtEl>
                                        <p:attrNameLst>
                                          <p:attrName>style.visibility</p:attrName>
                                        </p:attrNameLst>
                                      </p:cBhvr>
                                      <p:to>
                                        <p:strVal val="visible"/>
                                      </p:to>
                                    </p:set>
                                    <p:animEffect transition="in" filter="randombar(horizontal)">
                                      <p:cBhvr>
                                        <p:cTn id="10" dur="500"/>
                                        <p:tgtEl>
                                          <p:spTgt spid="91139">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1139">
                                            <p:txEl>
                                              <p:pRg st="2" end="2"/>
                                            </p:txEl>
                                          </p:spTgt>
                                        </p:tgtEl>
                                        <p:attrNameLst>
                                          <p:attrName>style.visibility</p:attrName>
                                        </p:attrNameLst>
                                      </p:cBhvr>
                                      <p:to>
                                        <p:strVal val="visible"/>
                                      </p:to>
                                    </p:set>
                                    <p:animEffect transition="in" filter="randombar(horizontal)">
                                      <p:cBhvr>
                                        <p:cTn id="13" dur="500"/>
                                        <p:tgtEl>
                                          <p:spTgt spid="91139">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1139">
                                            <p:txEl>
                                              <p:pRg st="3" end="3"/>
                                            </p:txEl>
                                          </p:spTgt>
                                        </p:tgtEl>
                                        <p:attrNameLst>
                                          <p:attrName>style.visibility</p:attrName>
                                        </p:attrNameLst>
                                      </p:cBhvr>
                                      <p:to>
                                        <p:strVal val="visible"/>
                                      </p:to>
                                    </p:set>
                                    <p:animEffect transition="in" filter="randombar(horizontal)">
                                      <p:cBhvr>
                                        <p:cTn id="16" dur="500"/>
                                        <p:tgtEl>
                                          <p:spTgt spid="91139">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1139">
                                            <p:txEl>
                                              <p:pRg st="4" end="4"/>
                                            </p:txEl>
                                          </p:spTgt>
                                        </p:tgtEl>
                                        <p:attrNameLst>
                                          <p:attrName>style.visibility</p:attrName>
                                        </p:attrNameLst>
                                      </p:cBhvr>
                                      <p:to>
                                        <p:strVal val="visible"/>
                                      </p:to>
                                    </p:set>
                                    <p:animEffect transition="in" filter="randombar(horizontal)">
                                      <p:cBhvr>
                                        <p:cTn id="19" dur="500"/>
                                        <p:tgtEl>
                                          <p:spTgt spid="911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672" y="188640"/>
            <a:ext cx="6347048" cy="1143000"/>
          </a:xfrm>
        </p:spPr>
        <p:txBody>
          <a:bodyPr>
            <a:normAutofit/>
          </a:bodyPr>
          <a:lstStyle/>
          <a:p>
            <a:r>
              <a:rPr lang="en-GB" sz="3600" dirty="0">
                <a:solidFill>
                  <a:srgbClr val="0000FF"/>
                </a:solidFill>
                <a:latin typeface="Copperplate Gothic Bold" panose="020E0705020206020404" pitchFamily="34" charset="0"/>
              </a:rPr>
              <a:t>MRC Responsibilities</a:t>
            </a:r>
          </a:p>
        </p:txBody>
      </p:sp>
      <p:sp>
        <p:nvSpPr>
          <p:cNvPr id="3" name="Content Placeholder 2"/>
          <p:cNvSpPr>
            <a:spLocks noGrp="1"/>
          </p:cNvSpPr>
          <p:nvPr>
            <p:ph idx="1"/>
          </p:nvPr>
        </p:nvSpPr>
        <p:spPr>
          <a:xfrm>
            <a:off x="2207568" y="1772816"/>
            <a:ext cx="9237712" cy="4525963"/>
          </a:xfrm>
        </p:spPr>
        <p:txBody>
          <a:bodyPr>
            <a:normAutofit fontScale="92500" lnSpcReduction="20000"/>
          </a:bodyPr>
          <a:lstStyle/>
          <a:p>
            <a:pPr lvl="1">
              <a:lnSpc>
                <a:spcPct val="150000"/>
              </a:lnSpc>
            </a:pPr>
            <a:r>
              <a:rPr lang="en-GB" sz="2400" dirty="0">
                <a:latin typeface="Arial" panose="020B0604020202020204" pitchFamily="34" charset="0"/>
                <a:cs typeface="Arial" panose="020B0604020202020204" pitchFamily="34" charset="0"/>
              </a:rPr>
              <a:t>Surveillance flights and reports</a:t>
            </a:r>
          </a:p>
          <a:p>
            <a:pPr lvl="1">
              <a:lnSpc>
                <a:spcPct val="150000"/>
              </a:lnSpc>
            </a:pPr>
            <a:r>
              <a:rPr lang="en-GB" sz="2400" dirty="0">
                <a:latin typeface="Arial" panose="020B0604020202020204" pitchFamily="34" charset="0"/>
                <a:cs typeface="Arial" panose="020B0604020202020204" pitchFamily="34" charset="0"/>
              </a:rPr>
              <a:t>Dispersant spraying </a:t>
            </a:r>
          </a:p>
          <a:p>
            <a:pPr lvl="1">
              <a:lnSpc>
                <a:spcPct val="150000"/>
              </a:lnSpc>
            </a:pPr>
            <a:r>
              <a:rPr lang="en-GB" sz="2400" dirty="0">
                <a:latin typeface="Arial" panose="020B0604020202020204" pitchFamily="34" charset="0"/>
                <a:cs typeface="Arial" panose="020B0604020202020204" pitchFamily="34" charset="0"/>
              </a:rPr>
              <a:t>Decontamination of at-sea resources</a:t>
            </a:r>
          </a:p>
          <a:p>
            <a:pPr lvl="1">
              <a:lnSpc>
                <a:spcPct val="150000"/>
              </a:lnSpc>
            </a:pPr>
            <a:r>
              <a:rPr lang="en-GB" sz="2400" dirty="0">
                <a:latin typeface="Arial" panose="020B0604020202020204" pitchFamily="34" charset="0"/>
                <a:cs typeface="Arial" panose="020B0604020202020204" pitchFamily="34" charset="0"/>
              </a:rPr>
              <a:t>Logistics</a:t>
            </a:r>
          </a:p>
          <a:p>
            <a:pPr lvl="1">
              <a:lnSpc>
                <a:spcPct val="150000"/>
              </a:lnSpc>
            </a:pPr>
            <a:r>
              <a:rPr lang="en-GB" dirty="0">
                <a:latin typeface="Arial" panose="020B0604020202020204" pitchFamily="34" charset="0"/>
                <a:cs typeface="Arial" panose="020B0604020202020204" pitchFamily="34" charset="0"/>
              </a:rPr>
              <a:t>Cargo transfer operations</a:t>
            </a:r>
            <a:endParaRPr lang="en-GB" sz="2400" dirty="0">
              <a:latin typeface="Arial" panose="020B0604020202020204" pitchFamily="34" charset="0"/>
              <a:cs typeface="Arial" panose="020B0604020202020204" pitchFamily="34" charset="0"/>
            </a:endParaRPr>
          </a:p>
          <a:p>
            <a:pPr lvl="1">
              <a:lnSpc>
                <a:spcPct val="150000"/>
              </a:lnSpc>
            </a:pPr>
            <a:r>
              <a:rPr lang="en-GB" sz="2400" dirty="0">
                <a:latin typeface="Arial" panose="020B0604020202020204" pitchFamily="34" charset="0"/>
                <a:cs typeface="Arial" panose="020B0604020202020204" pitchFamily="34" charset="0"/>
              </a:rPr>
              <a:t>Monitoring of government financial commitments</a:t>
            </a:r>
          </a:p>
          <a:p>
            <a:pPr lvl="1">
              <a:lnSpc>
                <a:spcPct val="150000"/>
              </a:lnSpc>
            </a:pPr>
            <a:r>
              <a:rPr lang="en-GB" sz="2400" dirty="0">
                <a:latin typeface="Arial" panose="020B0604020202020204" pitchFamily="34" charset="0"/>
                <a:cs typeface="Arial" panose="020B0604020202020204" pitchFamily="34" charset="0"/>
              </a:rPr>
              <a:t>Financial security</a:t>
            </a:r>
          </a:p>
          <a:p>
            <a:pPr lvl="1">
              <a:lnSpc>
                <a:spcPct val="150000"/>
              </a:lnSpc>
            </a:pPr>
            <a:r>
              <a:rPr lang="en-GB" sz="2400" dirty="0">
                <a:latin typeface="Arial" panose="020B0604020202020204" pitchFamily="34" charset="0"/>
                <a:cs typeface="Arial" panose="020B0604020202020204" pitchFamily="34" charset="0"/>
              </a:rPr>
              <a:t>management of financial expenditure</a:t>
            </a:r>
          </a:p>
          <a:p>
            <a:pPr lvl="1">
              <a:lnSpc>
                <a:spcPct val="150000"/>
              </a:lnSpc>
            </a:pPr>
            <a:r>
              <a:rPr lang="en-GB" sz="2400" dirty="0">
                <a:latin typeface="Arial" panose="020B0604020202020204" pitchFamily="34" charset="0"/>
                <a:cs typeface="Arial" panose="020B0604020202020204" pitchFamily="34" charset="0"/>
              </a:rPr>
              <a:t>Briefing and Recording – Narrative /  Key Decision Making</a:t>
            </a:r>
          </a:p>
          <a:p>
            <a:pP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136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5720" y="116632"/>
            <a:ext cx="5184576" cy="1325563"/>
          </a:xfrm>
        </p:spPr>
        <p:txBody>
          <a:bodyPr>
            <a:normAutofit/>
          </a:bodyPr>
          <a:lstStyle/>
          <a:p>
            <a:r>
              <a:rPr lang="en-GB" sz="4000" dirty="0">
                <a:solidFill>
                  <a:srgbClr val="0000FF"/>
                </a:solidFill>
                <a:latin typeface="Copperplate Gothic Bold" panose="020E0705020206020404" pitchFamily="34" charset="0"/>
              </a:rPr>
              <a:t>MRC Composition</a:t>
            </a:r>
          </a:p>
        </p:txBody>
      </p:sp>
      <p:sp>
        <p:nvSpPr>
          <p:cNvPr id="3" name="Content Placeholder 2"/>
          <p:cNvSpPr>
            <a:spLocks noGrp="1"/>
          </p:cNvSpPr>
          <p:nvPr>
            <p:ph idx="1"/>
          </p:nvPr>
        </p:nvSpPr>
        <p:spPr>
          <a:xfrm>
            <a:off x="551384" y="1839031"/>
            <a:ext cx="11449272" cy="4824536"/>
          </a:xfrm>
        </p:spPr>
        <p:txBody>
          <a:bodyPr>
            <a:normAutofit fontScale="92500" lnSpcReduction="20000"/>
          </a:bodyPr>
          <a:lstStyle/>
          <a:p>
            <a:r>
              <a:rPr lang="en-GB" sz="2400" dirty="0">
                <a:latin typeface="Arial" panose="020B0604020202020204" pitchFamily="34" charset="0"/>
                <a:cs typeface="Arial" panose="020B0604020202020204" pitchFamily="34" charset="0"/>
              </a:rPr>
              <a:t>Head of Counter Pollution and Salvage Branch, (</a:t>
            </a:r>
            <a:r>
              <a:rPr lang="en-GB" sz="2400" dirty="0" err="1">
                <a:latin typeface="Arial" panose="020B0604020202020204" pitchFamily="34" charset="0"/>
                <a:cs typeface="Arial" panose="020B0604020202020204" pitchFamily="34" charset="0"/>
              </a:rPr>
              <a:t>HoB</a:t>
            </a:r>
            <a:r>
              <a:rPr lang="en-GB" sz="2400" dirty="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Duty CPSO – initial set-up of MRC / link with SCU/OCU </a:t>
            </a:r>
            <a:r>
              <a:rPr lang="en-GB" sz="2400" dirty="0" err="1">
                <a:latin typeface="Arial" panose="020B0604020202020204" pitchFamily="34" charset="0"/>
                <a:cs typeface="Arial" panose="020B0604020202020204" pitchFamily="34" charset="0"/>
              </a:rPr>
              <a:t>a/r</a:t>
            </a:r>
            <a:endParaRPr lang="en-GB" sz="2400" dirty="0">
              <a:latin typeface="Arial" panose="020B0604020202020204" pitchFamily="34" charset="0"/>
              <a:cs typeface="Arial" panose="020B0604020202020204" pitchFamily="34" charset="0"/>
            </a:endParaRPr>
          </a:p>
          <a:p>
            <a:pPr marL="0" indent="0">
              <a:buNone/>
            </a:pPr>
            <a:endParaRPr lang="en-GB" sz="11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GB" sz="2000" dirty="0">
                <a:latin typeface="Arial" panose="020B0604020202020204" pitchFamily="34" charset="0"/>
                <a:cs typeface="Arial" panose="020B0604020202020204" pitchFamily="34" charset="0"/>
              </a:rPr>
              <a:t>Hand-Off to the Room Manager</a:t>
            </a:r>
          </a:p>
          <a:p>
            <a:endParaRPr lang="en-GB" sz="1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CPSO - Current Ops,</a:t>
            </a:r>
            <a:endParaRPr lang="en-GB" sz="10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CPSO - Future Ops planning</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Scientific and Tech Support – Lead on </a:t>
            </a:r>
            <a:r>
              <a:rPr lang="en-GB" sz="2400" dirty="0" err="1">
                <a:latin typeface="Arial" panose="020B0604020202020204" pitchFamily="34" charset="0"/>
                <a:cs typeface="Arial" panose="020B0604020202020204" pitchFamily="34" charset="0"/>
              </a:rPr>
              <a:t>Env</a:t>
            </a:r>
            <a:r>
              <a:rPr lang="en-GB" sz="2400" dirty="0">
                <a:latin typeface="Arial" panose="020B0604020202020204" pitchFamily="34" charset="0"/>
                <a:cs typeface="Arial" panose="020B0604020202020204" pitchFamily="34" charset="0"/>
              </a:rPr>
              <a:t> issues,</a:t>
            </a:r>
            <a:endParaRPr lang="en-GB" sz="10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Scientific and Tech Support - modelling, satellite imagery.</a:t>
            </a:r>
            <a:endParaRPr lang="en-GB" sz="10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Resources/Claims Lead + Support Off to manage resources, procurement, national assets, financial governance, etc.</a:t>
            </a:r>
          </a:p>
        </p:txBody>
      </p:sp>
    </p:spTree>
    <p:extLst>
      <p:ext uri="{BB962C8B-B14F-4D97-AF65-F5344CB8AC3E}">
        <p14:creationId xmlns:p14="http://schemas.microsoft.com/office/powerpoint/2010/main" val="297779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B12F-AFFA-43F1-9BD2-BCD0DD2B9F07}"/>
              </a:ext>
            </a:extLst>
          </p:cNvPr>
          <p:cNvSpPr>
            <a:spLocks noGrp="1"/>
          </p:cNvSpPr>
          <p:nvPr>
            <p:ph type="ctrTitle"/>
          </p:nvPr>
        </p:nvSpPr>
        <p:spPr>
          <a:xfrm>
            <a:off x="2135560" y="0"/>
            <a:ext cx="9144000" cy="906512"/>
          </a:xfrm>
        </p:spPr>
        <p:txBody>
          <a:bodyPr>
            <a:normAutofit fontScale="90000"/>
          </a:bodyPr>
          <a:lstStyle/>
          <a:p>
            <a:r>
              <a:rPr lang="en-GB" sz="3600" dirty="0">
                <a:solidFill>
                  <a:srgbClr val="0000FF"/>
                </a:solidFill>
                <a:latin typeface="Copperplate Gothic Bold" panose="020E0705020206020404" pitchFamily="34" charset="0"/>
              </a:rPr>
              <a:t>National Regulation and Guidelines </a:t>
            </a:r>
          </a:p>
        </p:txBody>
      </p:sp>
      <p:sp>
        <p:nvSpPr>
          <p:cNvPr id="3" name="Subtitle 2">
            <a:extLst>
              <a:ext uri="{FF2B5EF4-FFF2-40B4-BE49-F238E27FC236}">
                <a16:creationId xmlns:a16="http://schemas.microsoft.com/office/drawing/2014/main" id="{053DC6BA-99DF-4FAF-A74F-C66268728DE8}"/>
              </a:ext>
            </a:extLst>
          </p:cNvPr>
          <p:cNvSpPr>
            <a:spLocks noGrp="1"/>
          </p:cNvSpPr>
          <p:nvPr>
            <p:ph type="subTitle" idx="1"/>
          </p:nvPr>
        </p:nvSpPr>
        <p:spPr>
          <a:xfrm>
            <a:off x="551384" y="1772816"/>
            <a:ext cx="11161240" cy="5112568"/>
          </a:xfrm>
        </p:spPr>
        <p:txBody>
          <a:bodyPr>
            <a:noAutofit/>
          </a:bodyPr>
          <a:lstStyle/>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Under the Merchant Shipping Act, the government has issued Statutory Instruments (Regulations) to implement these conventions, the main ones are:</a:t>
            </a:r>
          </a:p>
          <a:p>
            <a:pPr marL="800100" lvl="1"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The Merchant Shipping (Oil Pollution Preparedness, Response and Co-operation Convention)</a:t>
            </a:r>
          </a:p>
          <a:p>
            <a:pPr marL="800100" lvl="1"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The Merchant Shipping (Port Waste Reception Facilities)</a:t>
            </a:r>
          </a:p>
          <a:p>
            <a:pPr marL="800100" lvl="1"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The Merchant Shipping (Prevention of Oil Pollution)</a:t>
            </a:r>
          </a:p>
          <a:p>
            <a:pPr marL="800100" lvl="1"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The Merchant Shipping (Ship to Ship Transfers – Oil Cargo and Bunkers)</a:t>
            </a:r>
            <a:endParaRPr lang="en-GB"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Offshore Installations (Emergency Pollution Control)</a:t>
            </a: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OPRC Guidelines for Ports, Harbours and Oil Handling Facilities </a:t>
            </a: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Places of Refuge</a:t>
            </a: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Civil Contingencies Act</a:t>
            </a:r>
          </a:p>
          <a:p>
            <a:pPr marL="342900" indent="-342900" algn="l">
              <a:buFont typeface="Arial" panose="020B0604020202020204" pitchFamily="34" charset="0"/>
              <a:buChar char="•"/>
            </a:pPr>
            <a:r>
              <a:rPr lang="en-GB" dirty="0">
                <a:latin typeface="Arial" panose="020B0604020202020204" pitchFamily="34" charset="0"/>
                <a:cs typeface="Arial" panose="020B0604020202020204" pitchFamily="34" charset="0"/>
              </a:rPr>
              <a:t>Claims and Cost Recovery</a:t>
            </a:r>
          </a:p>
        </p:txBody>
      </p:sp>
    </p:spTree>
    <p:extLst>
      <p:ext uri="{BB962C8B-B14F-4D97-AF65-F5344CB8AC3E}">
        <p14:creationId xmlns:p14="http://schemas.microsoft.com/office/powerpoint/2010/main" val="5381035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855368"/>
            <a:ext cx="8229600" cy="4525963"/>
          </a:xfrm>
        </p:spPr>
        <p:txBody>
          <a:bodyPr>
            <a:noAutofit/>
          </a:bodyPr>
          <a:lstStyle/>
          <a:p>
            <a:r>
              <a:rPr lang="en-GB" sz="2400" dirty="0">
                <a:latin typeface="Arial" panose="020B0604020202020204" pitchFamily="34" charset="0"/>
                <a:cs typeface="Arial" panose="020B0604020202020204" pitchFamily="34" charset="0"/>
              </a:rPr>
              <a:t>Liaison Officers:</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HMCG</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Environment Group Liaison Officer</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Operator representative (if Offshore installation)</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Local Authority Liaison Officer:</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Operator and MCA Oil spill Response Contractors (</a:t>
            </a:r>
            <a:r>
              <a:rPr lang="en-GB" sz="2200" dirty="0" err="1">
                <a:latin typeface="Arial" panose="020B0604020202020204" pitchFamily="34" charset="0"/>
                <a:cs typeface="Arial" panose="020B0604020202020204" pitchFamily="34" charset="0"/>
              </a:rPr>
              <a:t>incl</a:t>
            </a:r>
            <a:r>
              <a:rPr lang="en-GB" sz="2200" dirty="0">
                <a:latin typeface="Arial" panose="020B0604020202020204" pitchFamily="34" charset="0"/>
                <a:cs typeface="Arial" panose="020B0604020202020204" pitchFamily="34" charset="0"/>
              </a:rPr>
              <a:t> Aviation)</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MCA Communications</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Harbour Master (as necessary)</a:t>
            </a: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Fisheries </a:t>
            </a:r>
            <a:r>
              <a:rPr lang="en-GB" sz="2200" dirty="0" err="1">
                <a:latin typeface="Arial" panose="020B0604020202020204" pitchFamily="34" charset="0"/>
                <a:cs typeface="Arial" panose="020B0604020202020204" pitchFamily="34" charset="0"/>
              </a:rPr>
              <a:t>Dept</a:t>
            </a:r>
            <a:endParaRPr lang="en-GB" sz="22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GB" sz="2200" dirty="0">
                <a:latin typeface="Arial" panose="020B0604020202020204" pitchFamily="34" charset="0"/>
                <a:cs typeface="Arial" panose="020B0604020202020204" pitchFamily="34" charset="0"/>
              </a:rPr>
              <a:t>any other Coastal State that may be affected</a:t>
            </a:r>
            <a:endParaRPr lang="en-GB"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Administration staff</a:t>
            </a:r>
          </a:p>
        </p:txBody>
      </p:sp>
      <p:sp>
        <p:nvSpPr>
          <p:cNvPr id="6" name="Title 1">
            <a:extLst>
              <a:ext uri="{FF2B5EF4-FFF2-40B4-BE49-F238E27FC236}">
                <a16:creationId xmlns:a16="http://schemas.microsoft.com/office/drawing/2014/main" id="{235181DA-B2FB-4842-8EC5-9A244CD98F84}"/>
              </a:ext>
            </a:extLst>
          </p:cNvPr>
          <p:cNvSpPr>
            <a:spLocks noGrp="1"/>
          </p:cNvSpPr>
          <p:nvPr>
            <p:ph type="title"/>
          </p:nvPr>
        </p:nvSpPr>
        <p:spPr>
          <a:xfrm>
            <a:off x="3575720" y="116632"/>
            <a:ext cx="5184576" cy="1325563"/>
          </a:xfrm>
        </p:spPr>
        <p:txBody>
          <a:bodyPr>
            <a:normAutofit/>
          </a:bodyPr>
          <a:lstStyle/>
          <a:p>
            <a:r>
              <a:rPr lang="en-GB" sz="4000" dirty="0">
                <a:solidFill>
                  <a:srgbClr val="0000FF"/>
                </a:solidFill>
                <a:latin typeface="Copperplate Gothic Bold" panose="020E0705020206020404" pitchFamily="34" charset="0"/>
              </a:rPr>
              <a:t>MRC Composition</a:t>
            </a:r>
          </a:p>
        </p:txBody>
      </p:sp>
    </p:spTree>
    <p:extLst>
      <p:ext uri="{BB962C8B-B14F-4D97-AF65-F5344CB8AC3E}">
        <p14:creationId xmlns:p14="http://schemas.microsoft.com/office/powerpoint/2010/main" val="17565314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30DA60C-CB24-4FFB-8912-871B2616AB21}"/>
              </a:ext>
            </a:extLst>
          </p:cNvPr>
          <p:cNvSpPr txBox="1">
            <a:spLocks noChangeArrowheads="1"/>
          </p:cNvSpPr>
          <p:nvPr/>
        </p:nvSpPr>
        <p:spPr bwMode="auto">
          <a:xfrm>
            <a:off x="5021821" y="3812954"/>
            <a:ext cx="6465287" cy="15160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lgn="l">
              <a:lnSpc>
                <a:spcPct val="90000"/>
              </a:lnSpc>
              <a:spcAft>
                <a:spcPts val="600"/>
              </a:spcAft>
            </a:pPr>
            <a:r>
              <a:rPr lang="en-US" sz="4800" b="1" kern="1200" dirty="0">
                <a:solidFill>
                  <a:srgbClr val="FFFFFF"/>
                </a:solidFill>
                <a:latin typeface="+mj-lt"/>
                <a:ea typeface="+mj-ea"/>
                <a:cs typeface="+mj-cs"/>
              </a:rPr>
              <a:t>Of course, its not just oil….</a:t>
            </a:r>
            <a:endParaRPr lang="en-US" sz="4800" kern="1200" dirty="0">
              <a:solidFill>
                <a:srgbClr val="FFFFFF"/>
              </a:solidFill>
              <a:latin typeface="+mj-lt"/>
              <a:ea typeface="+mj-ea"/>
              <a:cs typeface="+mj-cs"/>
            </a:endParaRPr>
          </a:p>
        </p:txBody>
      </p:sp>
      <p:sp>
        <p:nvSpPr>
          <p:cNvPr id="9" name="Rectangle 2">
            <a:extLst>
              <a:ext uri="{FF2B5EF4-FFF2-40B4-BE49-F238E27FC236}">
                <a16:creationId xmlns:a16="http://schemas.microsoft.com/office/drawing/2014/main" id="{34EFEABF-CE30-4265-9682-BFC6ADC41EEF}"/>
              </a:ext>
            </a:extLst>
          </p:cNvPr>
          <p:cNvSpPr txBox="1">
            <a:spLocks noChangeArrowheads="1"/>
          </p:cNvSpPr>
          <p:nvPr/>
        </p:nvSpPr>
        <p:spPr bwMode="auto">
          <a:xfrm>
            <a:off x="2863356" y="2420888"/>
            <a:ext cx="6465287" cy="15160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a:lnSpc>
                <a:spcPct val="90000"/>
              </a:lnSpc>
              <a:spcAft>
                <a:spcPts val="600"/>
              </a:spcAft>
            </a:pPr>
            <a:r>
              <a:rPr lang="en-US" sz="4800" b="1" kern="1200" dirty="0">
                <a:solidFill>
                  <a:srgbClr val="0000FF"/>
                </a:solidFill>
                <a:latin typeface="Copperplate Gothic Bold" panose="020E0705020206020404" pitchFamily="34" charset="0"/>
              </a:rPr>
              <a:t>Of course, its not just oil….</a:t>
            </a:r>
            <a:endParaRPr lang="en-US" sz="4800" kern="1200" dirty="0">
              <a:solidFill>
                <a:srgbClr val="0000FF"/>
              </a:solidFill>
              <a:latin typeface="Copperplate Gothic Bold" panose="020E0705020206020404" pitchFamily="34" charset="0"/>
            </a:endParaRPr>
          </a:p>
        </p:txBody>
      </p:sp>
    </p:spTree>
    <p:extLst>
      <p:ext uri="{BB962C8B-B14F-4D97-AF65-F5344CB8AC3E}">
        <p14:creationId xmlns:p14="http://schemas.microsoft.com/office/powerpoint/2010/main" val="37929903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29869F-E086-4496-B694-DF9687D249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8810175" y="312757"/>
            <a:ext cx="2884698" cy="4089168"/>
          </a:xfrm>
          <a:prstGeom prst="rect">
            <a:avLst/>
          </a:prstGeom>
        </p:spPr>
      </p:pic>
      <p:pic>
        <p:nvPicPr>
          <p:cNvPr id="10" name="Picture 4" descr="The spill 011">
            <a:extLst>
              <a:ext uri="{FF2B5EF4-FFF2-40B4-BE49-F238E27FC236}">
                <a16:creationId xmlns:a16="http://schemas.microsoft.com/office/drawing/2014/main" id="{84543651-18CC-4B1C-8908-14CC01C72D98}"/>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483444" y="3608813"/>
            <a:ext cx="3685373"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DBB9BB3A-B0CD-4268-8168-9E125281C5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127" y="376256"/>
            <a:ext cx="363359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173E44D-A927-42C8-BB32-1A2550E5ED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9844" y="4439604"/>
            <a:ext cx="7508712" cy="208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0223129-60F5-4970-8555-6B8111527086}"/>
              </a:ext>
            </a:extLst>
          </p:cNvPr>
          <p:cNvPicPr>
            <a:picLocks noChangeAspect="1"/>
          </p:cNvPicPr>
          <p:nvPr/>
        </p:nvPicPr>
        <p:blipFill>
          <a:blip r:embed="rId6"/>
          <a:stretch>
            <a:fillRect/>
          </a:stretch>
        </p:blipFill>
        <p:spPr>
          <a:xfrm>
            <a:off x="4329242" y="906456"/>
            <a:ext cx="4313012" cy="3132143"/>
          </a:xfrm>
          <a:prstGeom prst="rect">
            <a:avLst/>
          </a:prstGeom>
        </p:spPr>
      </p:pic>
    </p:spTree>
    <p:extLst>
      <p:ext uri="{BB962C8B-B14F-4D97-AF65-F5344CB8AC3E}">
        <p14:creationId xmlns:p14="http://schemas.microsoft.com/office/powerpoint/2010/main" val="5345685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FAA69F-603B-4907-97AC-4DA3A83E6198}"/>
              </a:ext>
            </a:extLst>
          </p:cNvPr>
          <p:cNvPicPr>
            <a:picLocks noChangeAspect="1"/>
          </p:cNvPicPr>
          <p:nvPr/>
        </p:nvPicPr>
        <p:blipFill>
          <a:blip r:embed="rId2"/>
          <a:stretch>
            <a:fillRect/>
          </a:stretch>
        </p:blipFill>
        <p:spPr>
          <a:xfrm>
            <a:off x="4567844" y="690376"/>
            <a:ext cx="3317671" cy="3100169"/>
          </a:xfrm>
          <a:prstGeom prst="rect">
            <a:avLst/>
          </a:prstGeom>
        </p:spPr>
      </p:pic>
      <p:pic>
        <p:nvPicPr>
          <p:cNvPr id="5" name="Picture 4">
            <a:extLst>
              <a:ext uri="{FF2B5EF4-FFF2-40B4-BE49-F238E27FC236}">
                <a16:creationId xmlns:a16="http://schemas.microsoft.com/office/drawing/2014/main" id="{7BD5CB65-D9A0-4924-B105-ACE8469D5C86}"/>
              </a:ext>
            </a:extLst>
          </p:cNvPr>
          <p:cNvPicPr>
            <a:picLocks noChangeAspect="1"/>
          </p:cNvPicPr>
          <p:nvPr/>
        </p:nvPicPr>
        <p:blipFill>
          <a:blip r:embed="rId3"/>
          <a:stretch>
            <a:fillRect/>
          </a:stretch>
        </p:blipFill>
        <p:spPr>
          <a:xfrm>
            <a:off x="907858" y="3904526"/>
            <a:ext cx="5645342" cy="2554445"/>
          </a:xfrm>
          <a:prstGeom prst="rect">
            <a:avLst/>
          </a:prstGeom>
        </p:spPr>
      </p:pic>
      <p:pic>
        <p:nvPicPr>
          <p:cNvPr id="6" name="Picture 5">
            <a:extLst>
              <a:ext uri="{FF2B5EF4-FFF2-40B4-BE49-F238E27FC236}">
                <a16:creationId xmlns:a16="http://schemas.microsoft.com/office/drawing/2014/main" id="{FDBCCBAA-2F33-4CC3-9363-7E88400145D1}"/>
              </a:ext>
            </a:extLst>
          </p:cNvPr>
          <p:cNvPicPr>
            <a:picLocks noChangeAspect="1"/>
          </p:cNvPicPr>
          <p:nvPr/>
        </p:nvPicPr>
        <p:blipFill>
          <a:blip r:embed="rId4"/>
          <a:stretch>
            <a:fillRect/>
          </a:stretch>
        </p:blipFill>
        <p:spPr>
          <a:xfrm>
            <a:off x="479377" y="404664"/>
            <a:ext cx="3744416" cy="3407709"/>
          </a:xfrm>
          <a:prstGeom prst="rect">
            <a:avLst/>
          </a:prstGeom>
        </p:spPr>
      </p:pic>
      <p:pic>
        <p:nvPicPr>
          <p:cNvPr id="7" name="Picture 6">
            <a:extLst>
              <a:ext uri="{FF2B5EF4-FFF2-40B4-BE49-F238E27FC236}">
                <a16:creationId xmlns:a16="http://schemas.microsoft.com/office/drawing/2014/main" id="{23DA3F1C-F8B0-4128-82BD-F56BF072C01C}"/>
              </a:ext>
            </a:extLst>
          </p:cNvPr>
          <p:cNvPicPr>
            <a:picLocks noChangeAspect="1"/>
          </p:cNvPicPr>
          <p:nvPr/>
        </p:nvPicPr>
        <p:blipFill>
          <a:blip r:embed="rId5"/>
          <a:stretch>
            <a:fillRect/>
          </a:stretch>
        </p:blipFill>
        <p:spPr>
          <a:xfrm>
            <a:off x="7193012" y="3991398"/>
            <a:ext cx="4430220" cy="2505673"/>
          </a:xfrm>
          <a:prstGeom prst="rect">
            <a:avLst/>
          </a:prstGeom>
        </p:spPr>
      </p:pic>
      <p:pic>
        <p:nvPicPr>
          <p:cNvPr id="8" name="Picture 7">
            <a:extLst>
              <a:ext uri="{FF2B5EF4-FFF2-40B4-BE49-F238E27FC236}">
                <a16:creationId xmlns:a16="http://schemas.microsoft.com/office/drawing/2014/main" id="{1BAC07FD-883C-43FE-9D09-8B244AAE87A4}"/>
              </a:ext>
            </a:extLst>
          </p:cNvPr>
          <p:cNvPicPr>
            <a:picLocks noChangeAspect="1"/>
          </p:cNvPicPr>
          <p:nvPr/>
        </p:nvPicPr>
        <p:blipFill>
          <a:blip r:embed="rId6"/>
          <a:stretch>
            <a:fillRect/>
          </a:stretch>
        </p:blipFill>
        <p:spPr>
          <a:xfrm>
            <a:off x="8199943" y="912861"/>
            <a:ext cx="3544380" cy="2655198"/>
          </a:xfrm>
          <a:prstGeom prst="rect">
            <a:avLst/>
          </a:prstGeom>
        </p:spPr>
      </p:pic>
    </p:spTree>
    <p:extLst>
      <p:ext uri="{BB962C8B-B14F-4D97-AF65-F5344CB8AC3E}">
        <p14:creationId xmlns:p14="http://schemas.microsoft.com/office/powerpoint/2010/main" val="29227149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B25AFA3-EA9A-4F84-A430-AA851DDAC977}"/>
              </a:ext>
            </a:extLst>
          </p:cNvPr>
          <p:cNvSpPr>
            <a:spLocks noGrp="1" noChangeArrowheads="1"/>
          </p:cNvSpPr>
          <p:nvPr>
            <p:ph type="title"/>
          </p:nvPr>
        </p:nvSpPr>
        <p:spPr>
          <a:xfrm>
            <a:off x="1847528" y="2492896"/>
            <a:ext cx="8229600" cy="1143000"/>
          </a:xfrm>
        </p:spPr>
        <p:txBody>
          <a:bodyPr/>
          <a:lstStyle/>
          <a:p>
            <a:r>
              <a:rPr lang="en-GB" altLang="en-US" b="1" dirty="0">
                <a:solidFill>
                  <a:srgbClr val="0000FF"/>
                </a:solidFill>
                <a:latin typeface="Copperplate Gothic Bold" panose="020E0705020206020404" pitchFamily="34" charset="0"/>
              </a:rPr>
              <a:t>The Environment Group</a:t>
            </a:r>
          </a:p>
        </p:txBody>
      </p:sp>
    </p:spTree>
    <p:extLst>
      <p:ext uri="{BB962C8B-B14F-4D97-AF65-F5344CB8AC3E}">
        <p14:creationId xmlns:p14="http://schemas.microsoft.com/office/powerpoint/2010/main" val="1841490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551384" y="1796628"/>
            <a:ext cx="10945216" cy="4425950"/>
          </a:xfrm>
        </p:spPr>
        <p:txBody>
          <a:bodyPr/>
          <a:lstStyle/>
          <a:p>
            <a:pPr marL="0" indent="0">
              <a:buNone/>
            </a:pPr>
            <a:r>
              <a:rPr lang="en-GB" sz="2600" dirty="0"/>
              <a:t>The concept of an ENVIRONMENT GROUP (EG), followed a recommendation by Lord Donaldson in his report:</a:t>
            </a:r>
          </a:p>
          <a:p>
            <a:pPr marL="0" indent="0">
              <a:buNone/>
            </a:pPr>
            <a:endParaRPr lang="en-GB" sz="2600" dirty="0"/>
          </a:p>
          <a:p>
            <a:pPr marL="0" indent="0">
              <a:buNone/>
            </a:pPr>
            <a:r>
              <a:rPr lang="en-GB" sz="2000" dirty="0"/>
              <a:t>‘</a:t>
            </a:r>
            <a:r>
              <a:rPr lang="en-GB" sz="2600" dirty="0"/>
              <a:t>Review of Salvage and  Intervention and                                      their</a:t>
            </a:r>
          </a:p>
          <a:p>
            <a:pPr marL="0" indent="0">
              <a:buNone/>
            </a:pPr>
            <a:r>
              <a:rPr lang="en-GB" sz="2600" dirty="0"/>
              <a:t>            Command and Control’</a:t>
            </a:r>
          </a:p>
        </p:txBody>
      </p:sp>
      <p:pic>
        <p:nvPicPr>
          <p:cNvPr id="87043" name="Picture 3" descr="P224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0257" y="2442306"/>
            <a:ext cx="2592288" cy="378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4"/>
          <p:cNvSpPr>
            <a:spLocks noGrp="1" noChangeArrowheads="1"/>
          </p:cNvSpPr>
          <p:nvPr>
            <p:ph type="title"/>
          </p:nvPr>
        </p:nvSpPr>
        <p:spPr>
          <a:xfrm>
            <a:off x="3000376" y="549276"/>
            <a:ext cx="7129463" cy="993775"/>
          </a:xfrm>
          <a:noFill/>
        </p:spPr>
        <p:txBody>
          <a:bodyPr>
            <a:normAutofit fontScale="90000"/>
          </a:bodyPr>
          <a:lstStyle/>
          <a:p>
            <a:r>
              <a:rPr lang="en-GB" sz="3600" dirty="0">
                <a:solidFill>
                  <a:srgbClr val="0000FF"/>
                </a:solidFill>
                <a:latin typeface="Copperplate Gothic Bold" panose="020E0705020206020404" pitchFamily="34" charset="0"/>
              </a:rPr>
              <a:t>UK Standing Environment Groups</a:t>
            </a:r>
          </a:p>
        </p:txBody>
      </p:sp>
    </p:spTree>
    <p:extLst>
      <p:ext uri="{BB962C8B-B14F-4D97-AF65-F5344CB8AC3E}">
        <p14:creationId xmlns:p14="http://schemas.microsoft.com/office/powerpoint/2010/main" val="4028152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783633" y="116632"/>
            <a:ext cx="7129463" cy="1656184"/>
          </a:xfrm>
        </p:spPr>
        <p:txBody>
          <a:bodyPr/>
          <a:lstStyle/>
          <a:p>
            <a:r>
              <a:rPr lang="en-GB" sz="3600" dirty="0">
                <a:solidFill>
                  <a:srgbClr val="0000FF"/>
                </a:solidFill>
                <a:latin typeface="Copperplate Gothic Bold" panose="020E0705020206020404" pitchFamily="34" charset="0"/>
              </a:rPr>
              <a:t>Environment Group (EG)</a:t>
            </a:r>
            <a:br>
              <a:rPr lang="en-GB" sz="3600" dirty="0">
                <a:solidFill>
                  <a:srgbClr val="0000FF"/>
                </a:solidFill>
                <a:latin typeface="Copperplate Gothic Bold" panose="020E0705020206020404" pitchFamily="34" charset="0"/>
              </a:rPr>
            </a:br>
            <a:r>
              <a:rPr lang="en-GB" sz="1200" dirty="0">
                <a:solidFill>
                  <a:srgbClr val="0000FF"/>
                </a:solidFill>
              </a:rPr>
              <a:t> </a:t>
            </a:r>
            <a:r>
              <a:rPr lang="en-GB" sz="4000" dirty="0">
                <a:solidFill>
                  <a:srgbClr val="0000FF"/>
                </a:solidFill>
              </a:rPr>
              <a:t/>
            </a:r>
            <a:br>
              <a:rPr lang="en-GB" sz="4000" dirty="0">
                <a:solidFill>
                  <a:srgbClr val="0000FF"/>
                </a:solidFill>
              </a:rPr>
            </a:br>
            <a:r>
              <a:rPr lang="en-GB" sz="3200" u="sng" dirty="0">
                <a:solidFill>
                  <a:schemeClr val="tx1"/>
                </a:solidFill>
              </a:rPr>
              <a:t>Functions </a:t>
            </a:r>
          </a:p>
        </p:txBody>
      </p:sp>
      <p:sp>
        <p:nvSpPr>
          <p:cNvPr id="124931" name="Rectangle 3"/>
          <p:cNvSpPr>
            <a:spLocks noGrp="1" noChangeArrowheads="1"/>
          </p:cNvSpPr>
          <p:nvPr>
            <p:ph type="body" idx="1"/>
          </p:nvPr>
        </p:nvSpPr>
        <p:spPr>
          <a:xfrm>
            <a:off x="1917700" y="1937290"/>
            <a:ext cx="8426772" cy="4608512"/>
          </a:xfrm>
        </p:spPr>
        <p:txBody>
          <a:bodyPr/>
          <a:lstStyle/>
          <a:p>
            <a:r>
              <a:rPr lang="en-GB" sz="2400" dirty="0"/>
              <a:t>Provision of advice to all response units on potential / real impacts to public health and the environment</a:t>
            </a:r>
          </a:p>
          <a:p>
            <a:pPr lvl="1"/>
            <a:r>
              <a:rPr lang="en-GB" sz="2000" dirty="0"/>
              <a:t>SCU, OCU, MRC, SCG/TCG, Local Authorities and Response Contractors.</a:t>
            </a:r>
          </a:p>
          <a:p>
            <a:pPr marL="457200" lvl="1" indent="0">
              <a:buNone/>
            </a:pPr>
            <a:endParaRPr lang="en-GB" sz="1200" dirty="0"/>
          </a:p>
          <a:p>
            <a:r>
              <a:rPr lang="en-GB" sz="2400" dirty="0"/>
              <a:t>Assess environmental risk and impact of incident and implemented response measures</a:t>
            </a:r>
          </a:p>
          <a:p>
            <a:endParaRPr lang="en-GB" sz="1200" dirty="0"/>
          </a:p>
          <a:p>
            <a:r>
              <a:rPr lang="en-GB" sz="2400" dirty="0"/>
              <a:t>Monitor, assess and document public health and environmental impact of an incident and measures implemented in the response</a:t>
            </a:r>
          </a:p>
        </p:txBody>
      </p:sp>
    </p:spTree>
    <p:extLst>
      <p:ext uri="{BB962C8B-B14F-4D97-AF65-F5344CB8AC3E}">
        <p14:creationId xmlns:p14="http://schemas.microsoft.com/office/powerpoint/2010/main" val="2098679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randombar(horizontal)">
                                      <p:cBhvr>
                                        <p:cTn id="7" dur="500"/>
                                        <p:tgtEl>
                                          <p:spTgt spid="12493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4931">
                                            <p:txEl>
                                              <p:pRg st="1" end="1"/>
                                            </p:txEl>
                                          </p:spTgt>
                                        </p:tgtEl>
                                        <p:attrNameLst>
                                          <p:attrName>style.visibility</p:attrName>
                                        </p:attrNameLst>
                                      </p:cBhvr>
                                      <p:to>
                                        <p:strVal val="visible"/>
                                      </p:to>
                                    </p:set>
                                    <p:animEffect transition="in" filter="randombar(horizontal)">
                                      <p:cBhvr>
                                        <p:cTn id="10" dur="500"/>
                                        <p:tgtEl>
                                          <p:spTgt spid="12493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4931">
                                            <p:txEl>
                                              <p:pRg st="3" end="3"/>
                                            </p:txEl>
                                          </p:spTgt>
                                        </p:tgtEl>
                                        <p:attrNameLst>
                                          <p:attrName>style.visibility</p:attrName>
                                        </p:attrNameLst>
                                      </p:cBhvr>
                                      <p:to>
                                        <p:strVal val="visible"/>
                                      </p:to>
                                    </p:set>
                                    <p:animEffect transition="in" filter="randombar(horizontal)">
                                      <p:cBhvr>
                                        <p:cTn id="15" dur="500"/>
                                        <p:tgtEl>
                                          <p:spTgt spid="12493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4931">
                                            <p:txEl>
                                              <p:pRg st="5" end="5"/>
                                            </p:txEl>
                                          </p:spTgt>
                                        </p:tgtEl>
                                        <p:attrNameLst>
                                          <p:attrName>style.visibility</p:attrName>
                                        </p:attrNameLst>
                                      </p:cBhvr>
                                      <p:to>
                                        <p:strVal val="visible"/>
                                      </p:to>
                                    </p:set>
                                    <p:animEffect transition="in" filter="randombar(horizontal)">
                                      <p:cBhvr>
                                        <p:cTn id="20" dur="500"/>
                                        <p:tgtEl>
                                          <p:spTgt spid="1249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783633" y="548680"/>
            <a:ext cx="7129463" cy="1081088"/>
          </a:xfrm>
        </p:spPr>
        <p:txBody>
          <a:bodyPr>
            <a:normAutofit fontScale="90000"/>
          </a:bodyPr>
          <a:lstStyle/>
          <a:p>
            <a:r>
              <a:rPr lang="en-GB" sz="3600" dirty="0">
                <a:solidFill>
                  <a:srgbClr val="0000FF"/>
                </a:solidFill>
                <a:latin typeface="Copperplate Gothic Bold" panose="020E0705020206020404" pitchFamily="34" charset="0"/>
              </a:rPr>
              <a:t>Environment Group (EG)</a:t>
            </a:r>
            <a:br>
              <a:rPr lang="en-GB" sz="3600" dirty="0">
                <a:solidFill>
                  <a:srgbClr val="0000FF"/>
                </a:solidFill>
                <a:latin typeface="Copperplate Gothic Bold" panose="020E0705020206020404" pitchFamily="34" charset="0"/>
              </a:rPr>
            </a:br>
            <a:r>
              <a:rPr lang="en-GB" sz="1200" dirty="0">
                <a:solidFill>
                  <a:srgbClr val="0000FF"/>
                </a:solidFill>
              </a:rPr>
              <a:t> </a:t>
            </a:r>
            <a:r>
              <a:rPr lang="en-GB" sz="4000" dirty="0">
                <a:solidFill>
                  <a:srgbClr val="0000FF"/>
                </a:solidFill>
              </a:rPr>
              <a:t/>
            </a:r>
            <a:br>
              <a:rPr lang="en-GB" sz="4000" dirty="0">
                <a:solidFill>
                  <a:srgbClr val="0000FF"/>
                </a:solidFill>
              </a:rPr>
            </a:br>
            <a:r>
              <a:rPr lang="en-GB" sz="3600" u="sng" dirty="0">
                <a:solidFill>
                  <a:schemeClr val="tx1"/>
                </a:solidFill>
              </a:rPr>
              <a:t>Function </a:t>
            </a:r>
          </a:p>
        </p:txBody>
      </p:sp>
      <p:sp>
        <p:nvSpPr>
          <p:cNvPr id="124931" name="Rectangle 3"/>
          <p:cNvSpPr>
            <a:spLocks noGrp="1" noChangeArrowheads="1"/>
          </p:cNvSpPr>
          <p:nvPr>
            <p:ph type="body" idx="1"/>
          </p:nvPr>
        </p:nvSpPr>
        <p:spPr>
          <a:xfrm>
            <a:off x="1991544" y="1916832"/>
            <a:ext cx="5976664" cy="4032448"/>
          </a:xfrm>
        </p:spPr>
        <p:txBody>
          <a:bodyPr>
            <a:normAutofit lnSpcReduction="10000"/>
          </a:bodyPr>
          <a:lstStyle/>
          <a:p>
            <a:r>
              <a:rPr lang="en-GB" sz="2400" dirty="0"/>
              <a:t>Facilitate welfare, rehabilitation or </a:t>
            </a:r>
          </a:p>
          <a:p>
            <a:pPr marL="0" indent="0">
              <a:buNone/>
            </a:pPr>
            <a:r>
              <a:rPr lang="en-GB" sz="2400" dirty="0"/>
              <a:t>    humane disposal of wildlife casualties</a:t>
            </a:r>
          </a:p>
          <a:p>
            <a:endParaRPr lang="en-GB" sz="1200" dirty="0"/>
          </a:p>
          <a:p>
            <a:r>
              <a:rPr lang="en-GB" sz="2400" dirty="0"/>
              <a:t>Support Shore Clean-up Assessment </a:t>
            </a:r>
          </a:p>
          <a:p>
            <a:pPr marL="0" indent="0">
              <a:buNone/>
            </a:pPr>
            <a:r>
              <a:rPr lang="en-GB" sz="2400" dirty="0"/>
              <a:t>    Teams (SCATs)</a:t>
            </a:r>
          </a:p>
          <a:p>
            <a:endParaRPr lang="en-GB" sz="1200" dirty="0"/>
          </a:p>
          <a:p>
            <a:r>
              <a:rPr lang="en-GB" sz="2400" dirty="0"/>
              <a:t>Site prioritisation</a:t>
            </a:r>
          </a:p>
          <a:p>
            <a:endParaRPr lang="en-GB" sz="1200" dirty="0"/>
          </a:p>
          <a:p>
            <a:pPr lvl="1"/>
            <a:r>
              <a:rPr lang="en-GB" sz="2000" dirty="0"/>
              <a:t>Advise on relative importance of </a:t>
            </a:r>
          </a:p>
          <a:p>
            <a:pPr marL="457200" lvl="1" indent="0">
              <a:buNone/>
            </a:pPr>
            <a:r>
              <a:rPr lang="en-GB" sz="2000" dirty="0"/>
              <a:t>    environmental features and wildlife </a:t>
            </a:r>
          </a:p>
          <a:p>
            <a:pPr marL="457200" lvl="1" indent="0">
              <a:buNone/>
            </a:pPr>
            <a:endParaRPr lang="en-GB" sz="1200" dirty="0"/>
          </a:p>
          <a:p>
            <a:pPr lvl="1"/>
            <a:r>
              <a:rPr lang="en-GB" sz="2000" dirty="0"/>
              <a:t>Resolution of conflicting issues and priorities</a:t>
            </a:r>
            <a:endParaRPr lang="en-GB" sz="2400" dirty="0"/>
          </a:p>
        </p:txBody>
      </p:sp>
      <p:pic>
        <p:nvPicPr>
          <p:cNvPr id="3" name="Picture 2"/>
          <p:cNvPicPr>
            <a:picLocks noChangeAspect="1"/>
          </p:cNvPicPr>
          <p:nvPr/>
        </p:nvPicPr>
        <p:blipFill>
          <a:blip r:embed="rId3"/>
          <a:stretch>
            <a:fillRect/>
          </a:stretch>
        </p:blipFill>
        <p:spPr>
          <a:xfrm>
            <a:off x="7968208" y="4700773"/>
            <a:ext cx="2194920" cy="1635837"/>
          </a:xfrm>
          <a:prstGeom prst="rect">
            <a:avLst/>
          </a:prstGeom>
        </p:spPr>
      </p:pic>
      <p:pic>
        <p:nvPicPr>
          <p:cNvPr id="4" name="Picture 3"/>
          <p:cNvPicPr>
            <a:picLocks noChangeAspect="1"/>
          </p:cNvPicPr>
          <p:nvPr/>
        </p:nvPicPr>
        <p:blipFill>
          <a:blip r:embed="rId4"/>
          <a:stretch>
            <a:fillRect/>
          </a:stretch>
        </p:blipFill>
        <p:spPr>
          <a:xfrm>
            <a:off x="7968208" y="1268020"/>
            <a:ext cx="2216904" cy="1630530"/>
          </a:xfrm>
          <a:prstGeom prst="rect">
            <a:avLst/>
          </a:prstGeom>
          <a:effectLst/>
        </p:spPr>
      </p:pic>
      <p:pic>
        <p:nvPicPr>
          <p:cNvPr id="5" name="Picture 4"/>
          <p:cNvPicPr>
            <a:picLocks noChangeAspect="1"/>
          </p:cNvPicPr>
          <p:nvPr/>
        </p:nvPicPr>
        <p:blipFill>
          <a:blip r:embed="rId5"/>
          <a:stretch>
            <a:fillRect/>
          </a:stretch>
        </p:blipFill>
        <p:spPr>
          <a:xfrm>
            <a:off x="7968208" y="2949865"/>
            <a:ext cx="2216904" cy="1638797"/>
          </a:xfrm>
          <a:prstGeom prst="rect">
            <a:avLst/>
          </a:prstGeom>
        </p:spPr>
      </p:pic>
    </p:spTree>
    <p:extLst>
      <p:ext uri="{BB962C8B-B14F-4D97-AF65-F5344CB8AC3E}">
        <p14:creationId xmlns:p14="http://schemas.microsoft.com/office/powerpoint/2010/main" val="52547103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071665" y="404664"/>
            <a:ext cx="7197725" cy="1143000"/>
          </a:xfrm>
        </p:spPr>
        <p:txBody>
          <a:bodyPr/>
          <a:lstStyle/>
          <a:p>
            <a:r>
              <a:rPr lang="en-GB" sz="3600" dirty="0">
                <a:solidFill>
                  <a:srgbClr val="0000FF"/>
                </a:solidFill>
                <a:latin typeface="Copperplate Gothic Bold" panose="020E0705020206020404" pitchFamily="34" charset="0"/>
              </a:rPr>
              <a:t>Environment Group Membership</a:t>
            </a:r>
          </a:p>
        </p:txBody>
      </p:sp>
      <p:sp>
        <p:nvSpPr>
          <p:cNvPr id="98307" name="Rectangle 3"/>
          <p:cNvSpPr>
            <a:spLocks noGrp="1" noChangeArrowheads="1"/>
          </p:cNvSpPr>
          <p:nvPr>
            <p:ph type="body" sz="half" idx="1"/>
          </p:nvPr>
        </p:nvSpPr>
        <p:spPr>
          <a:xfrm>
            <a:off x="1731963" y="1757363"/>
            <a:ext cx="9836738" cy="4949745"/>
          </a:xfrm>
        </p:spPr>
        <p:txBody>
          <a:bodyPr/>
          <a:lstStyle/>
          <a:p>
            <a:pPr>
              <a:lnSpc>
                <a:spcPct val="110000"/>
              </a:lnSpc>
            </a:pPr>
            <a:r>
              <a:rPr lang="en-GB" sz="2400" dirty="0"/>
              <a:t>CORE MEMBERSHIP</a:t>
            </a:r>
          </a:p>
          <a:p>
            <a:pPr lvl="1">
              <a:lnSpc>
                <a:spcPct val="90000"/>
              </a:lnSpc>
            </a:pPr>
            <a:r>
              <a:rPr lang="en-GB" sz="2200" dirty="0"/>
              <a:t>Environmental Regulator</a:t>
            </a:r>
          </a:p>
          <a:p>
            <a:pPr lvl="1">
              <a:lnSpc>
                <a:spcPct val="90000"/>
              </a:lnSpc>
            </a:pPr>
            <a:r>
              <a:rPr lang="en-GB" sz="2200" dirty="0"/>
              <a:t>Statutory Nature Conservation Body</a:t>
            </a:r>
          </a:p>
          <a:p>
            <a:pPr lvl="1">
              <a:lnSpc>
                <a:spcPct val="90000"/>
              </a:lnSpc>
            </a:pPr>
            <a:r>
              <a:rPr lang="en-GB" sz="2200" dirty="0"/>
              <a:t>Fisheries Department</a:t>
            </a:r>
          </a:p>
          <a:p>
            <a:pPr lvl="1">
              <a:lnSpc>
                <a:spcPct val="90000"/>
              </a:lnSpc>
            </a:pPr>
            <a:r>
              <a:rPr lang="en-GB" sz="2200" dirty="0"/>
              <a:t>Public Health Officer</a:t>
            </a:r>
          </a:p>
          <a:p>
            <a:pPr lvl="1">
              <a:lnSpc>
                <a:spcPct val="90000"/>
              </a:lnSpc>
              <a:buFontTx/>
              <a:buNone/>
            </a:pPr>
            <a:endParaRPr lang="en-GB" sz="1200" b="1" dirty="0"/>
          </a:p>
          <a:p>
            <a:pPr>
              <a:lnSpc>
                <a:spcPct val="90000"/>
              </a:lnSpc>
            </a:pPr>
            <a:r>
              <a:rPr lang="en-GB" sz="2400" dirty="0"/>
              <a:t>Not just for the big incidents – is dependant upon location, </a:t>
            </a:r>
          </a:p>
          <a:p>
            <a:pPr marL="0" indent="0">
              <a:lnSpc>
                <a:spcPct val="90000"/>
              </a:lnSpc>
              <a:buNone/>
            </a:pPr>
            <a:r>
              <a:rPr lang="en-GB" sz="2400" dirty="0"/>
              <a:t>    nature and scale of the incident</a:t>
            </a:r>
          </a:p>
          <a:p>
            <a:pPr marL="400050" lvl="1" indent="0">
              <a:lnSpc>
                <a:spcPct val="90000"/>
              </a:lnSpc>
              <a:buNone/>
            </a:pPr>
            <a:r>
              <a:rPr lang="en-GB" sz="2200" dirty="0"/>
              <a:t>- </a:t>
            </a:r>
            <a:r>
              <a:rPr lang="en-GB" sz="2200" dirty="0">
                <a:solidFill>
                  <a:srgbClr val="FF0000"/>
                </a:solidFill>
              </a:rPr>
              <a:t>UK Standing Environment Groups</a:t>
            </a:r>
            <a:endParaRPr lang="en-GB" sz="2200" dirty="0"/>
          </a:p>
        </p:txBody>
      </p:sp>
      <p:sp>
        <p:nvSpPr>
          <p:cNvPr id="6" name="TextBox 5"/>
          <p:cNvSpPr txBox="1"/>
          <p:nvPr/>
        </p:nvSpPr>
        <p:spPr>
          <a:xfrm>
            <a:off x="1729188" y="5239477"/>
            <a:ext cx="9836738"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Role is advisory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Arial"/>
                <a:ea typeface="+mn-ea"/>
                <a:cs typeface="+mn-cs"/>
              </a:rPr>
              <a:t>EG has no formal powers (although it individual members may have)</a:t>
            </a:r>
          </a:p>
        </p:txBody>
      </p:sp>
      <p:grpSp>
        <p:nvGrpSpPr>
          <p:cNvPr id="11" name="Group 10"/>
          <p:cNvGrpSpPr/>
          <p:nvPr/>
        </p:nvGrpSpPr>
        <p:grpSpPr>
          <a:xfrm>
            <a:off x="7473625" y="2431073"/>
            <a:ext cx="3168354" cy="707886"/>
            <a:chOff x="5652119" y="2286316"/>
            <a:chExt cx="3168354" cy="707886"/>
          </a:xfrm>
        </p:grpSpPr>
        <p:sp>
          <p:nvSpPr>
            <p:cNvPr id="5" name="TextBox 4"/>
            <p:cNvSpPr txBox="1"/>
            <p:nvPr/>
          </p:nvSpPr>
          <p:spPr>
            <a:xfrm>
              <a:off x="5825263" y="2286316"/>
              <a:ext cx="29952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Other organisations may be invited to join EG</a:t>
              </a:r>
            </a:p>
          </p:txBody>
        </p:sp>
        <p:sp>
          <p:nvSpPr>
            <p:cNvPr id="9" name="Left Brace 8"/>
            <p:cNvSpPr/>
            <p:nvPr/>
          </p:nvSpPr>
          <p:spPr>
            <a:xfrm>
              <a:off x="5652119" y="2335900"/>
              <a:ext cx="142629" cy="589044"/>
            </a:xfrm>
            <a:prstGeom prst="leftBrace">
              <a:avLst>
                <a:gd name="adj1" fmla="val 40865"/>
                <a:gd name="adj2" fmla="val 510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873232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
          <p:cNvSpPr>
            <a:spLocks noGrp="1" noChangeArrowheads="1"/>
          </p:cNvSpPr>
          <p:nvPr>
            <p:ph type="title"/>
          </p:nvPr>
        </p:nvSpPr>
        <p:spPr>
          <a:xfrm>
            <a:off x="2085013" y="2554786"/>
            <a:ext cx="4130852" cy="2171326"/>
          </a:xfrm>
        </p:spPr>
        <p:txBody>
          <a:bodyPr/>
          <a:lstStyle/>
          <a:p>
            <a:r>
              <a:rPr lang="en-GB" sz="4000" dirty="0">
                <a:solidFill>
                  <a:srgbClr val="0000FF"/>
                </a:solidFill>
                <a:latin typeface="Copperplate Gothic Bold" panose="020E0705020206020404" pitchFamily="34" charset="0"/>
              </a:rPr>
              <a:t>UK </a:t>
            </a:r>
            <a:r>
              <a:rPr lang="en-GB" sz="3600" dirty="0">
                <a:solidFill>
                  <a:srgbClr val="0000FF"/>
                </a:solidFill>
                <a:latin typeface="Copperplate Gothic Bold" panose="020E0705020206020404" pitchFamily="34" charset="0"/>
              </a:rPr>
              <a:t>Standing</a:t>
            </a:r>
            <a:r>
              <a:rPr lang="en-GB" sz="4000" dirty="0">
                <a:solidFill>
                  <a:srgbClr val="0000FF"/>
                </a:solidFill>
                <a:latin typeface="Copperplate Gothic Bold" panose="020E0705020206020404" pitchFamily="34" charset="0"/>
              </a:rPr>
              <a:t> Environment Groups</a:t>
            </a:r>
          </a:p>
        </p:txBody>
      </p:sp>
      <p:pic>
        <p:nvPicPr>
          <p:cNvPr id="7" name="Picture 5" descr="4E84883FC698774282D990D19465E16A@defra">
            <a:extLst>
              <a:ext uri="{FF2B5EF4-FFF2-40B4-BE49-F238E27FC236}">
                <a16:creationId xmlns:a16="http://schemas.microsoft.com/office/drawing/2014/main" id="{4408ADBB-5481-43F5-A6D0-C36A1CC7335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937505" y="267494"/>
            <a:ext cx="4473575"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88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F086-3F1B-4DAA-8D13-4EA624BE7883}"/>
              </a:ext>
            </a:extLst>
          </p:cNvPr>
          <p:cNvSpPr>
            <a:spLocks noGrp="1"/>
          </p:cNvSpPr>
          <p:nvPr>
            <p:ph type="title"/>
          </p:nvPr>
        </p:nvSpPr>
        <p:spPr>
          <a:xfrm>
            <a:off x="2423592" y="188640"/>
            <a:ext cx="9218240" cy="1325563"/>
          </a:xfrm>
        </p:spPr>
        <p:txBody>
          <a:bodyPr>
            <a:normAutofit/>
          </a:bodyPr>
          <a:lstStyle/>
          <a:p>
            <a:r>
              <a:rPr lang="en-GB" sz="3600" dirty="0">
                <a:solidFill>
                  <a:srgbClr val="FF0000"/>
                </a:solidFill>
                <a:latin typeface="Copperplate Gothic Bold" panose="020E0705020206020404" pitchFamily="34" charset="0"/>
              </a:rPr>
              <a:t>Legacy/Dormant EU Legislation</a:t>
            </a:r>
          </a:p>
        </p:txBody>
      </p:sp>
      <p:sp>
        <p:nvSpPr>
          <p:cNvPr id="3" name="Content Placeholder 2">
            <a:extLst>
              <a:ext uri="{FF2B5EF4-FFF2-40B4-BE49-F238E27FC236}">
                <a16:creationId xmlns:a16="http://schemas.microsoft.com/office/drawing/2014/main" id="{BE65AE23-AD3D-4087-AC02-F8B50251A33B}"/>
              </a:ext>
            </a:extLst>
          </p:cNvPr>
          <p:cNvSpPr>
            <a:spLocks noGrp="1"/>
          </p:cNvSpPr>
          <p:nvPr>
            <p:ph idx="1"/>
          </p:nvPr>
        </p:nvSpPr>
        <p:spPr>
          <a:xfrm>
            <a:off x="1126232" y="2287438"/>
            <a:ext cx="10515600" cy="4351338"/>
          </a:xfrm>
        </p:spPr>
        <p:txBody>
          <a:bodyPr/>
          <a:lstStyle/>
          <a:p>
            <a:r>
              <a:rPr lang="en-GB" dirty="0">
                <a:solidFill>
                  <a:srgbClr val="FF0000"/>
                </a:solidFill>
                <a:latin typeface="Arial" panose="020B0604020202020204" pitchFamily="34" charset="0"/>
                <a:cs typeface="Arial" panose="020B0604020202020204" pitchFamily="34" charset="0"/>
              </a:rPr>
              <a:t>EU Directive 2002/59/EC  - VTMD and Places of Refuge</a:t>
            </a:r>
          </a:p>
          <a:p>
            <a:endParaRPr lang="en-GB" dirty="0">
              <a:solidFill>
                <a:srgbClr val="FF0000"/>
              </a:solidFill>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EU Directive2013/30/EC – The Safety of Offshore Oil and Gas Installations:</a:t>
            </a:r>
          </a:p>
          <a:p>
            <a:endParaRPr lang="en-GB"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68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A7FDD9-8B37-4FAA-A4DE-3E278B2E199E}"/>
              </a:ext>
            </a:extLst>
          </p:cNvPr>
          <p:cNvGrpSpPr/>
          <p:nvPr/>
        </p:nvGrpSpPr>
        <p:grpSpPr>
          <a:xfrm>
            <a:off x="1991544" y="764704"/>
            <a:ext cx="9769411" cy="5328592"/>
            <a:chOff x="1583173" y="908720"/>
            <a:chExt cx="9020175" cy="4905276"/>
          </a:xfrm>
        </p:grpSpPr>
        <p:sp>
          <p:nvSpPr>
            <p:cNvPr id="79875" name="Rectangle 3"/>
            <p:cNvSpPr>
              <a:spLocks noChangeArrowheads="1"/>
            </p:cNvSpPr>
            <p:nvPr/>
          </p:nvSpPr>
          <p:spPr bwMode="auto">
            <a:xfrm>
              <a:off x="1999098" y="908720"/>
              <a:ext cx="7493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fontAlgn="base">
                <a:spcBef>
                  <a:spcPct val="20000"/>
                </a:spcBef>
                <a:spcAft>
                  <a:spcPct val="0"/>
                </a:spcAft>
                <a:defRPr/>
              </a:pPr>
              <a:endParaRPr lang="en-GB" sz="2800" dirty="0">
                <a:solidFill>
                  <a:srgbClr val="000000"/>
                </a:solidFill>
                <a:latin typeface="Arial" panose="020B0604020202020204" pitchFamily="34" charset="0"/>
                <a:ea typeface="ＭＳ Ｐゴシック" charset="0"/>
              </a:endParaRPr>
            </a:p>
          </p:txBody>
        </p:sp>
        <p:pic>
          <p:nvPicPr>
            <p:cNvPr id="1843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5937" y="1124522"/>
              <a:ext cx="7870825" cy="4164013"/>
            </a:xfrm>
            <a:prstGeom prst="rect">
              <a:avLst/>
            </a:prstGeom>
            <a:noFill/>
            <a:ln w="9525">
              <a:noFill/>
              <a:miter lim="800000"/>
              <a:headEnd/>
              <a:tailEnd/>
            </a:ln>
            <a:effectLst/>
          </p:spPr>
        </p:pic>
        <p:sp>
          <p:nvSpPr>
            <p:cNvPr id="18438" name="TextBox 2"/>
            <p:cNvSpPr txBox="1">
              <a:spLocks noChangeArrowheads="1"/>
            </p:cNvSpPr>
            <p:nvPr/>
          </p:nvSpPr>
          <p:spPr bwMode="auto">
            <a:xfrm>
              <a:off x="6031349" y="5023521"/>
              <a:ext cx="936625" cy="307975"/>
            </a:xfrm>
            <a:prstGeom prst="rect">
              <a:avLst/>
            </a:prstGeom>
            <a:noFill/>
            <a:ln w="9525">
              <a:noFill/>
              <a:miter lim="800000"/>
              <a:headEnd/>
              <a:tailEnd/>
            </a:ln>
          </p:spPr>
          <p:txBody>
            <a:bodyPr>
              <a:spAutoFit/>
            </a:bodyPr>
            <a:lstStyle/>
            <a:p>
              <a:pPr fontAlgn="base">
                <a:spcBef>
                  <a:spcPct val="0"/>
                </a:spcBef>
                <a:spcAft>
                  <a:spcPct val="0"/>
                </a:spcAft>
              </a:pPr>
              <a:r>
                <a:rPr lang="en-GB" sz="1400" b="1" dirty="0">
                  <a:solidFill>
                    <a:srgbClr val="000000"/>
                  </a:solidFill>
                  <a:latin typeface="Arial" panose="020B0604020202020204" pitchFamily="34" charset="0"/>
                </a:rPr>
                <a:t>Regional</a:t>
              </a:r>
            </a:p>
          </p:txBody>
        </p:sp>
        <p:sp>
          <p:nvSpPr>
            <p:cNvPr id="18439" name="TextBox 3"/>
            <p:cNvSpPr txBox="1">
              <a:spLocks noChangeArrowheads="1"/>
            </p:cNvSpPr>
            <p:nvPr/>
          </p:nvSpPr>
          <p:spPr bwMode="auto">
            <a:xfrm>
              <a:off x="9126974" y="5013177"/>
              <a:ext cx="889987" cy="307777"/>
            </a:xfrm>
            <a:prstGeom prst="rect">
              <a:avLst/>
            </a:prstGeom>
            <a:noFill/>
            <a:ln w="9525">
              <a:noFill/>
              <a:miter lim="800000"/>
              <a:headEnd/>
              <a:tailEnd/>
            </a:ln>
          </p:spPr>
          <p:txBody>
            <a:bodyPr wrap="none">
              <a:spAutoFit/>
            </a:bodyPr>
            <a:lstStyle/>
            <a:p>
              <a:pPr fontAlgn="base">
                <a:spcBef>
                  <a:spcPct val="0"/>
                </a:spcBef>
                <a:spcAft>
                  <a:spcPct val="0"/>
                </a:spcAft>
              </a:pPr>
              <a:r>
                <a:rPr lang="en-GB" sz="1400" b="1" dirty="0">
                  <a:solidFill>
                    <a:srgbClr val="000000"/>
                  </a:solidFill>
                  <a:latin typeface="Arial" panose="020B0604020202020204" pitchFamily="34" charset="0"/>
                </a:rPr>
                <a:t>National</a:t>
              </a:r>
            </a:p>
          </p:txBody>
        </p:sp>
        <p:grpSp>
          <p:nvGrpSpPr>
            <p:cNvPr id="8" name="Group 46"/>
            <p:cNvGrpSpPr>
              <a:grpSpLocks/>
            </p:cNvGrpSpPr>
            <p:nvPr/>
          </p:nvGrpSpPr>
          <p:grpSpPr bwMode="auto">
            <a:xfrm>
              <a:off x="2299136" y="5356796"/>
              <a:ext cx="6873875" cy="457200"/>
              <a:chOff x="485" y="3696"/>
              <a:chExt cx="4330" cy="288"/>
            </a:xfrm>
          </p:grpSpPr>
          <p:sp>
            <p:nvSpPr>
              <p:cNvPr id="18473" name="Text Box 42"/>
              <p:cNvSpPr txBox="1">
                <a:spLocks noChangeArrowheads="1"/>
              </p:cNvSpPr>
              <p:nvPr/>
            </p:nvSpPr>
            <p:spPr bwMode="auto">
              <a:xfrm>
                <a:off x="485" y="3724"/>
                <a:ext cx="1053" cy="233"/>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GB" b="1">
                    <a:solidFill>
                      <a:srgbClr val="000000"/>
                    </a:solidFill>
                    <a:latin typeface="Arial" panose="020B0604020202020204" pitchFamily="34" charset="0"/>
                  </a:rPr>
                  <a:t>‘standing EG’</a:t>
                </a:r>
              </a:p>
            </p:txBody>
          </p:sp>
          <p:sp>
            <p:nvSpPr>
              <p:cNvPr id="18474" name="Text Box 43"/>
              <p:cNvSpPr txBox="1">
                <a:spLocks noChangeArrowheads="1"/>
              </p:cNvSpPr>
              <p:nvPr/>
            </p:nvSpPr>
            <p:spPr bwMode="auto">
              <a:xfrm>
                <a:off x="3503" y="3724"/>
                <a:ext cx="1312" cy="233"/>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GB" b="1">
                    <a:solidFill>
                      <a:srgbClr val="000000"/>
                    </a:solidFill>
                    <a:latin typeface="Arial" panose="020B0604020202020204" pitchFamily="34" charset="0"/>
                  </a:rPr>
                  <a:t>‘operational EGs’</a:t>
                </a:r>
              </a:p>
            </p:txBody>
          </p:sp>
          <p:sp>
            <p:nvSpPr>
              <p:cNvPr id="18475" name="AutoShape 44"/>
              <p:cNvSpPr>
                <a:spLocks noChangeArrowheads="1"/>
              </p:cNvSpPr>
              <p:nvPr/>
            </p:nvSpPr>
            <p:spPr bwMode="auto">
              <a:xfrm>
                <a:off x="2112" y="3696"/>
                <a:ext cx="864" cy="288"/>
              </a:xfrm>
              <a:prstGeom prst="rightArrow">
                <a:avLst>
                  <a:gd name="adj1" fmla="val 50000"/>
                  <a:gd name="adj2" fmla="val 75000"/>
                </a:avLst>
              </a:prstGeom>
              <a:solidFill>
                <a:srgbClr val="99CCFF"/>
              </a:solidFill>
              <a:ln w="9525">
                <a:solidFill>
                  <a:srgbClr val="99CCFF"/>
                </a:solidFill>
                <a:miter lim="800000"/>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grpSp>
        <p:grpSp>
          <p:nvGrpSpPr>
            <p:cNvPr id="12" name="Group 50"/>
            <p:cNvGrpSpPr>
              <a:grpSpLocks/>
            </p:cNvGrpSpPr>
            <p:nvPr/>
          </p:nvGrpSpPr>
          <p:grpSpPr bwMode="auto">
            <a:xfrm>
              <a:off x="1583173" y="1667446"/>
              <a:ext cx="2133600" cy="3733800"/>
              <a:chOff x="144" y="1276"/>
              <a:chExt cx="1344" cy="2352"/>
            </a:xfrm>
          </p:grpSpPr>
          <p:grpSp>
            <p:nvGrpSpPr>
              <p:cNvPr id="18465" name="Group 41"/>
              <p:cNvGrpSpPr>
                <a:grpSpLocks/>
              </p:cNvGrpSpPr>
              <p:nvPr/>
            </p:nvGrpSpPr>
            <p:grpSpPr bwMode="auto">
              <a:xfrm>
                <a:off x="144" y="2736"/>
                <a:ext cx="1344" cy="892"/>
                <a:chOff x="144" y="2736"/>
                <a:chExt cx="1344" cy="892"/>
              </a:xfrm>
            </p:grpSpPr>
            <p:sp>
              <p:nvSpPr>
                <p:cNvPr id="18469" name="Rectangle 5"/>
                <p:cNvSpPr>
                  <a:spLocks noChangeArrowheads="1"/>
                </p:cNvSpPr>
                <p:nvPr/>
              </p:nvSpPr>
              <p:spPr bwMode="auto">
                <a:xfrm>
                  <a:off x="720" y="3072"/>
                  <a:ext cx="720" cy="144"/>
                </a:xfrm>
                <a:prstGeom prst="rect">
                  <a:avLst/>
                </a:prstGeom>
                <a:noFill/>
                <a:ln w="9525">
                  <a:noFill/>
                  <a:miter lim="800000"/>
                  <a:headEnd/>
                  <a:tailEnd/>
                </a:ln>
                <a:effectLst/>
              </p:spPr>
              <p:txBody>
                <a:bodyPr anchor="ctr"/>
                <a:lstStyle/>
                <a:p>
                  <a:pPr fontAlgn="base">
                    <a:spcBef>
                      <a:spcPct val="0"/>
                    </a:spcBef>
                    <a:spcAft>
                      <a:spcPct val="0"/>
                    </a:spcAft>
                  </a:pPr>
                  <a:r>
                    <a:rPr lang="en-GB" sz="2800" b="1">
                      <a:solidFill>
                        <a:srgbClr val="000000"/>
                      </a:solidFill>
                      <a:latin typeface="Arial" panose="020B0604020202020204" pitchFamily="34" charset="0"/>
                    </a:rPr>
                    <a:t> </a:t>
                  </a:r>
                </a:p>
              </p:txBody>
            </p:sp>
            <p:grpSp>
              <p:nvGrpSpPr>
                <p:cNvPr id="18470" name="Group 12"/>
                <p:cNvGrpSpPr>
                  <a:grpSpLocks/>
                </p:cNvGrpSpPr>
                <p:nvPr/>
              </p:nvGrpSpPr>
              <p:grpSpPr bwMode="auto">
                <a:xfrm>
                  <a:off x="144" y="2736"/>
                  <a:ext cx="1344" cy="892"/>
                  <a:chOff x="864" y="1200"/>
                  <a:chExt cx="1344" cy="892"/>
                </a:xfrm>
              </p:grpSpPr>
              <p:sp>
                <p:nvSpPr>
                  <p:cNvPr id="18471" name="Oval 11"/>
                  <p:cNvSpPr>
                    <a:spLocks noChangeArrowheads="1"/>
                  </p:cNvSpPr>
                  <p:nvPr/>
                </p:nvSpPr>
                <p:spPr bwMode="auto">
                  <a:xfrm>
                    <a:off x="864" y="1200"/>
                    <a:ext cx="1344" cy="864"/>
                  </a:xfrm>
                  <a:prstGeom prst="ellipse">
                    <a:avLst/>
                  </a:prstGeom>
                  <a:solidFill>
                    <a:srgbClr val="FFFF99"/>
                  </a:solidFill>
                  <a:ln w="9525">
                    <a:solidFill>
                      <a:srgbClr val="FFFF99"/>
                    </a:solidFill>
                    <a:round/>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sp>
                <p:nvSpPr>
                  <p:cNvPr id="18472" name="Text Box 7"/>
                  <p:cNvSpPr txBox="1">
                    <a:spLocks noChangeArrowheads="1"/>
                  </p:cNvSpPr>
                  <p:nvPr/>
                </p:nvSpPr>
                <p:spPr bwMode="auto">
                  <a:xfrm>
                    <a:off x="922" y="1258"/>
                    <a:ext cx="1214" cy="834"/>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GB" sz="2000" b="1" dirty="0">
                        <a:solidFill>
                          <a:srgbClr val="000000"/>
                        </a:solidFill>
                        <a:latin typeface="Arial" panose="020B0604020202020204" pitchFamily="34" charset="0"/>
                      </a:rPr>
                      <a:t>EA/SEPA;</a:t>
                    </a:r>
                  </a:p>
                  <a:p>
                    <a:pPr algn="ctr" fontAlgn="base">
                      <a:spcBef>
                        <a:spcPct val="0"/>
                      </a:spcBef>
                      <a:spcAft>
                        <a:spcPct val="0"/>
                      </a:spcAft>
                    </a:pPr>
                    <a:r>
                      <a:rPr lang="en-GB" sz="2000" b="1" dirty="0">
                        <a:solidFill>
                          <a:srgbClr val="000000"/>
                        </a:solidFill>
                        <a:latin typeface="Arial" panose="020B0604020202020204" pitchFamily="34" charset="0"/>
                      </a:rPr>
                      <a:t>MMO/MS; </a:t>
                    </a:r>
                  </a:p>
                  <a:p>
                    <a:pPr algn="ctr" fontAlgn="base">
                      <a:spcBef>
                        <a:spcPct val="0"/>
                      </a:spcBef>
                      <a:spcAft>
                        <a:spcPct val="0"/>
                      </a:spcAft>
                    </a:pPr>
                    <a:r>
                      <a:rPr lang="en-GB" sz="2000" b="1" dirty="0">
                        <a:solidFill>
                          <a:srgbClr val="000000"/>
                        </a:solidFill>
                        <a:latin typeface="Arial" panose="020B0604020202020204" pitchFamily="34" charset="0"/>
                      </a:rPr>
                      <a:t>NE/SNH/JNCC</a:t>
                    </a:r>
                  </a:p>
                  <a:p>
                    <a:pPr fontAlgn="base">
                      <a:spcBef>
                        <a:spcPct val="0"/>
                      </a:spcBef>
                      <a:spcAft>
                        <a:spcPct val="0"/>
                      </a:spcAft>
                    </a:pPr>
                    <a:endParaRPr lang="en-GB" sz="2000" b="1" dirty="0">
                      <a:solidFill>
                        <a:srgbClr val="000000"/>
                      </a:solidFill>
                      <a:latin typeface="Arial" panose="020B0604020202020204" pitchFamily="34" charset="0"/>
                    </a:endParaRPr>
                  </a:p>
                </p:txBody>
              </p:sp>
            </p:grpSp>
          </p:grpSp>
          <p:grpSp>
            <p:nvGrpSpPr>
              <p:cNvPr id="18466" name="Group 30"/>
              <p:cNvGrpSpPr>
                <a:grpSpLocks/>
              </p:cNvGrpSpPr>
              <p:nvPr/>
            </p:nvGrpSpPr>
            <p:grpSpPr bwMode="auto">
              <a:xfrm>
                <a:off x="533" y="1276"/>
                <a:ext cx="448" cy="997"/>
                <a:chOff x="555" y="1346"/>
                <a:chExt cx="448" cy="997"/>
              </a:xfrm>
            </p:grpSpPr>
            <p:sp>
              <p:nvSpPr>
                <p:cNvPr id="18467" name="AutoShape 13"/>
                <p:cNvSpPr>
                  <a:spLocks noChangeArrowheads="1"/>
                </p:cNvSpPr>
                <p:nvPr/>
              </p:nvSpPr>
              <p:spPr bwMode="auto">
                <a:xfrm>
                  <a:off x="624" y="1728"/>
                  <a:ext cx="306" cy="615"/>
                </a:xfrm>
                <a:prstGeom prst="downArrow">
                  <a:avLst>
                    <a:gd name="adj1" fmla="val 50000"/>
                    <a:gd name="adj2" fmla="val 50245"/>
                  </a:avLst>
                </a:prstGeom>
                <a:solidFill>
                  <a:srgbClr val="C0C0C0"/>
                </a:solidFill>
                <a:ln w="9525">
                  <a:solidFill>
                    <a:srgbClr val="C0C0C0"/>
                  </a:solidFill>
                  <a:miter lim="800000"/>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sp>
              <p:nvSpPr>
                <p:cNvPr id="18468" name="Text Box 18"/>
                <p:cNvSpPr txBox="1">
                  <a:spLocks noChangeArrowheads="1"/>
                </p:cNvSpPr>
                <p:nvPr/>
              </p:nvSpPr>
              <p:spPr bwMode="auto">
                <a:xfrm>
                  <a:off x="555" y="1346"/>
                  <a:ext cx="448" cy="233"/>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GB" b="1">
                      <a:solidFill>
                        <a:srgbClr val="000000"/>
                      </a:solidFill>
                      <a:latin typeface="Arial" panose="020B0604020202020204" pitchFamily="34" charset="0"/>
                    </a:rPr>
                    <a:t>MCA</a:t>
                  </a:r>
                </a:p>
              </p:txBody>
            </p:sp>
          </p:grpSp>
        </p:grpSp>
        <p:grpSp>
          <p:nvGrpSpPr>
            <p:cNvPr id="21" name="Group 51"/>
            <p:cNvGrpSpPr>
              <a:grpSpLocks/>
            </p:cNvGrpSpPr>
            <p:nvPr/>
          </p:nvGrpSpPr>
          <p:grpSpPr bwMode="auto">
            <a:xfrm>
              <a:off x="3445311" y="2205609"/>
              <a:ext cx="3370330" cy="3255962"/>
              <a:chOff x="1200" y="1392"/>
              <a:chExt cx="2358" cy="2178"/>
            </a:xfrm>
          </p:grpSpPr>
          <p:grpSp>
            <p:nvGrpSpPr>
              <p:cNvPr id="18456" name="Group 39"/>
              <p:cNvGrpSpPr>
                <a:grpSpLocks/>
              </p:cNvGrpSpPr>
              <p:nvPr/>
            </p:nvGrpSpPr>
            <p:grpSpPr bwMode="auto">
              <a:xfrm>
                <a:off x="1200" y="1392"/>
                <a:ext cx="2358" cy="1972"/>
                <a:chOff x="1200" y="1392"/>
                <a:chExt cx="2358" cy="1972"/>
              </a:xfrm>
            </p:grpSpPr>
            <p:grpSp>
              <p:nvGrpSpPr>
                <p:cNvPr id="18458" name="Group 34"/>
                <p:cNvGrpSpPr>
                  <a:grpSpLocks/>
                </p:cNvGrpSpPr>
                <p:nvPr/>
              </p:nvGrpSpPr>
              <p:grpSpPr bwMode="auto">
                <a:xfrm>
                  <a:off x="1878" y="2292"/>
                  <a:ext cx="1680" cy="1072"/>
                  <a:chOff x="1494" y="660"/>
                  <a:chExt cx="1680" cy="1072"/>
                </a:xfrm>
              </p:grpSpPr>
              <p:sp>
                <p:nvSpPr>
                  <p:cNvPr id="18460" name="Oval 19"/>
                  <p:cNvSpPr>
                    <a:spLocks noChangeArrowheads="1"/>
                  </p:cNvSpPr>
                  <p:nvPr/>
                </p:nvSpPr>
                <p:spPr bwMode="auto">
                  <a:xfrm>
                    <a:off x="1494" y="676"/>
                    <a:ext cx="1680" cy="1056"/>
                  </a:xfrm>
                  <a:prstGeom prst="ellipse">
                    <a:avLst/>
                  </a:prstGeom>
                  <a:solidFill>
                    <a:srgbClr val="FFFF00"/>
                  </a:solidFill>
                  <a:ln w="9525">
                    <a:solidFill>
                      <a:srgbClr val="FFFF00"/>
                    </a:solidFill>
                    <a:round/>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grpSp>
                <p:nvGrpSpPr>
                  <p:cNvPr id="18461" name="Group 15"/>
                  <p:cNvGrpSpPr>
                    <a:grpSpLocks/>
                  </p:cNvGrpSpPr>
                  <p:nvPr/>
                </p:nvGrpSpPr>
                <p:grpSpPr bwMode="auto">
                  <a:xfrm>
                    <a:off x="1541" y="772"/>
                    <a:ext cx="1345" cy="864"/>
                    <a:chOff x="1013" y="1156"/>
                    <a:chExt cx="1345" cy="864"/>
                  </a:xfrm>
                </p:grpSpPr>
                <p:sp>
                  <p:nvSpPr>
                    <p:cNvPr id="18463" name="Oval 16"/>
                    <p:cNvSpPr>
                      <a:spLocks noChangeArrowheads="1"/>
                    </p:cNvSpPr>
                    <p:nvPr/>
                  </p:nvSpPr>
                  <p:spPr bwMode="auto">
                    <a:xfrm>
                      <a:off x="1013" y="1156"/>
                      <a:ext cx="1345" cy="864"/>
                    </a:xfrm>
                    <a:prstGeom prst="ellipse">
                      <a:avLst/>
                    </a:prstGeom>
                    <a:solidFill>
                      <a:srgbClr val="FFFF99"/>
                    </a:solidFill>
                    <a:ln w="9525">
                      <a:solidFill>
                        <a:srgbClr val="FFFF99"/>
                      </a:solidFill>
                      <a:round/>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sp>
                  <p:nvSpPr>
                    <p:cNvPr id="18464" name="Text Box 17"/>
                    <p:cNvSpPr txBox="1">
                      <a:spLocks noChangeArrowheads="1"/>
                    </p:cNvSpPr>
                    <p:nvPr/>
                  </p:nvSpPr>
                  <p:spPr bwMode="auto">
                    <a:xfrm>
                      <a:off x="1055" y="1295"/>
                      <a:ext cx="129" cy="247"/>
                    </a:xfrm>
                    <a:prstGeom prst="rect">
                      <a:avLst/>
                    </a:prstGeom>
                    <a:noFill/>
                    <a:ln w="9525">
                      <a:noFill/>
                      <a:miter lim="800000"/>
                      <a:headEnd/>
                      <a:tailEnd/>
                    </a:ln>
                    <a:effectLst/>
                  </p:spPr>
                  <p:txBody>
                    <a:bodyPr wrap="none">
                      <a:spAutoFit/>
                    </a:bodyPr>
                    <a:lstStyle/>
                    <a:p>
                      <a:pPr fontAlgn="base">
                        <a:spcBef>
                          <a:spcPct val="0"/>
                        </a:spcBef>
                        <a:spcAft>
                          <a:spcPct val="0"/>
                        </a:spcAft>
                      </a:pPr>
                      <a:endParaRPr lang="en-US" b="1">
                        <a:solidFill>
                          <a:srgbClr val="000000"/>
                        </a:solidFill>
                        <a:latin typeface="Arial" panose="020B0604020202020204" pitchFamily="34" charset="0"/>
                      </a:endParaRPr>
                    </a:p>
                  </p:txBody>
                </p:sp>
              </p:grpSp>
              <p:sp>
                <p:nvSpPr>
                  <p:cNvPr id="18462" name="Text Box 20"/>
                  <p:cNvSpPr txBox="1">
                    <a:spLocks noChangeArrowheads="1"/>
                  </p:cNvSpPr>
                  <p:nvPr/>
                </p:nvSpPr>
                <p:spPr bwMode="auto">
                  <a:xfrm>
                    <a:off x="1506" y="660"/>
                    <a:ext cx="1668" cy="885"/>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GB" sz="2000" b="1" dirty="0">
                        <a:solidFill>
                          <a:srgbClr val="000000"/>
                        </a:solidFill>
                        <a:latin typeface="Arial" panose="020B0604020202020204" pitchFamily="34" charset="0"/>
                      </a:rPr>
                      <a:t>Core</a:t>
                    </a:r>
                  </a:p>
                  <a:p>
                    <a:pPr algn="ctr" fontAlgn="base">
                      <a:spcBef>
                        <a:spcPct val="0"/>
                      </a:spcBef>
                      <a:spcAft>
                        <a:spcPct val="0"/>
                      </a:spcAft>
                    </a:pPr>
                    <a:r>
                      <a:rPr lang="en-GB" sz="2000" b="1" dirty="0">
                        <a:solidFill>
                          <a:srgbClr val="000000"/>
                        </a:solidFill>
                        <a:latin typeface="Arial" panose="020B0604020202020204" pitchFamily="34" charset="0"/>
                      </a:rPr>
                      <a:t>+ public health</a:t>
                    </a:r>
                  </a:p>
                  <a:p>
                    <a:pPr algn="ctr" fontAlgn="base">
                      <a:spcBef>
                        <a:spcPct val="0"/>
                      </a:spcBef>
                      <a:spcAft>
                        <a:spcPct val="0"/>
                      </a:spcAft>
                    </a:pPr>
                    <a:r>
                      <a:rPr lang="en-GB" sz="2000" b="1" dirty="0">
                        <a:solidFill>
                          <a:srgbClr val="000000"/>
                        </a:solidFill>
                        <a:latin typeface="Arial" panose="020B0604020202020204" pitchFamily="34" charset="0"/>
                      </a:rPr>
                      <a:t>+ local authorities</a:t>
                    </a:r>
                  </a:p>
                  <a:p>
                    <a:pPr algn="ctr" fontAlgn="base">
                      <a:spcBef>
                        <a:spcPct val="0"/>
                      </a:spcBef>
                      <a:spcAft>
                        <a:spcPct val="0"/>
                      </a:spcAft>
                    </a:pPr>
                    <a:r>
                      <a:rPr lang="en-GB" sz="2000" b="1" dirty="0">
                        <a:solidFill>
                          <a:srgbClr val="000000"/>
                        </a:solidFill>
                        <a:latin typeface="Arial" panose="020B0604020202020204" pitchFamily="34" charset="0"/>
                      </a:rPr>
                      <a:t>+ local knowledge</a:t>
                    </a:r>
                  </a:p>
                </p:txBody>
              </p:sp>
            </p:grpSp>
            <p:sp>
              <p:nvSpPr>
                <p:cNvPr id="18459" name="AutoShape 36"/>
                <p:cNvSpPr>
                  <a:spLocks noChangeArrowheads="1"/>
                </p:cNvSpPr>
                <p:nvPr/>
              </p:nvSpPr>
              <p:spPr bwMode="auto">
                <a:xfrm rot="-2699836">
                  <a:off x="1200" y="1392"/>
                  <a:ext cx="307" cy="1103"/>
                </a:xfrm>
                <a:prstGeom prst="downArrow">
                  <a:avLst>
                    <a:gd name="adj1" fmla="val 50000"/>
                    <a:gd name="adj2" fmla="val 90203"/>
                  </a:avLst>
                </a:prstGeom>
                <a:solidFill>
                  <a:srgbClr val="C0C0C0"/>
                </a:solidFill>
                <a:ln w="9525">
                  <a:solidFill>
                    <a:srgbClr val="C0C0C0"/>
                  </a:solidFill>
                  <a:miter lim="800000"/>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grpSp>
          <p:sp>
            <p:nvSpPr>
              <p:cNvPr id="18457" name="AutoShape 48"/>
              <p:cNvSpPr>
                <a:spLocks noChangeArrowheads="1"/>
              </p:cNvSpPr>
              <p:nvPr/>
            </p:nvSpPr>
            <p:spPr bwMode="auto">
              <a:xfrm rot="-947673">
                <a:off x="1392" y="3264"/>
                <a:ext cx="615" cy="30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435 h 21600"/>
                  <a:gd name="T14" fmla="*/ 18896 w 21600"/>
                  <a:gd name="T15" fmla="*/ 1623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66"/>
              </a:solidFill>
              <a:ln w="9525">
                <a:solidFill>
                  <a:srgbClr val="99CC00"/>
                </a:solidFill>
                <a:miter lim="800000"/>
                <a:headEnd/>
                <a:tailEnd/>
              </a:ln>
              <a:effectLst/>
            </p:spPr>
            <p:txBody>
              <a:bodyPr wrap="none" anchor="ctr"/>
              <a:lstStyle/>
              <a:p>
                <a:pPr fontAlgn="base">
                  <a:spcBef>
                    <a:spcPct val="0"/>
                  </a:spcBef>
                  <a:spcAft>
                    <a:spcPct val="0"/>
                  </a:spcAft>
                </a:pPr>
                <a:endParaRPr lang="en-GB">
                  <a:solidFill>
                    <a:srgbClr val="000000"/>
                  </a:solidFill>
                  <a:latin typeface="Arial" panose="020B0604020202020204" pitchFamily="34" charset="0"/>
                </a:endParaRPr>
              </a:p>
            </p:txBody>
          </p:sp>
        </p:grpSp>
        <p:grpSp>
          <p:nvGrpSpPr>
            <p:cNvPr id="31" name="Group 53"/>
            <p:cNvGrpSpPr>
              <a:grpSpLocks/>
            </p:cNvGrpSpPr>
            <p:nvPr/>
          </p:nvGrpSpPr>
          <p:grpSpPr bwMode="auto">
            <a:xfrm>
              <a:off x="3135748" y="2003997"/>
              <a:ext cx="7467600" cy="3000375"/>
              <a:chOff x="1056" y="1488"/>
              <a:chExt cx="4704" cy="1890"/>
            </a:xfrm>
          </p:grpSpPr>
          <p:grpSp>
            <p:nvGrpSpPr>
              <p:cNvPr id="18444" name="Group 40"/>
              <p:cNvGrpSpPr>
                <a:grpSpLocks/>
              </p:cNvGrpSpPr>
              <p:nvPr/>
            </p:nvGrpSpPr>
            <p:grpSpPr bwMode="auto">
              <a:xfrm>
                <a:off x="1056" y="1488"/>
                <a:ext cx="4704" cy="1680"/>
                <a:chOff x="1056" y="1488"/>
                <a:chExt cx="4704" cy="1680"/>
              </a:xfrm>
            </p:grpSpPr>
            <p:grpSp>
              <p:nvGrpSpPr>
                <p:cNvPr id="18446" name="Group 35"/>
                <p:cNvGrpSpPr>
                  <a:grpSpLocks/>
                </p:cNvGrpSpPr>
                <p:nvPr/>
              </p:nvGrpSpPr>
              <p:grpSpPr bwMode="auto">
                <a:xfrm>
                  <a:off x="3504" y="1728"/>
                  <a:ext cx="2256" cy="1440"/>
                  <a:chOff x="3504" y="1468"/>
                  <a:chExt cx="2256" cy="1440"/>
                </a:xfrm>
              </p:grpSpPr>
              <p:sp>
                <p:nvSpPr>
                  <p:cNvPr id="18448" name="Rectangle 6"/>
                  <p:cNvSpPr>
                    <a:spLocks noChangeArrowheads="1"/>
                  </p:cNvSpPr>
                  <p:nvPr/>
                </p:nvSpPr>
                <p:spPr bwMode="auto">
                  <a:xfrm>
                    <a:off x="4272" y="2476"/>
                    <a:ext cx="1008" cy="192"/>
                  </a:xfrm>
                  <a:prstGeom prst="rect">
                    <a:avLst/>
                  </a:prstGeom>
                  <a:noFill/>
                  <a:ln w="9525">
                    <a:noFill/>
                    <a:miter lim="800000"/>
                    <a:headEnd/>
                    <a:tailEnd/>
                  </a:ln>
                  <a:effectLst/>
                </p:spPr>
                <p:txBody>
                  <a:bodyPr anchor="ctr"/>
                  <a:lstStyle/>
                  <a:p>
                    <a:pPr fontAlgn="base">
                      <a:spcBef>
                        <a:spcPct val="0"/>
                      </a:spcBef>
                      <a:spcAft>
                        <a:spcPct val="0"/>
                      </a:spcAft>
                    </a:pPr>
                    <a:r>
                      <a:rPr lang="en-GB" sz="2800" b="1">
                        <a:solidFill>
                          <a:srgbClr val="000000"/>
                        </a:solidFill>
                        <a:latin typeface="Arial" panose="020B0604020202020204" pitchFamily="34" charset="0"/>
                      </a:rPr>
                      <a:t> </a:t>
                    </a:r>
                  </a:p>
                </p:txBody>
              </p:sp>
              <p:sp>
                <p:nvSpPr>
                  <p:cNvPr id="18449" name="Oval 26"/>
                  <p:cNvSpPr>
                    <a:spLocks noChangeArrowheads="1"/>
                  </p:cNvSpPr>
                  <p:nvPr/>
                </p:nvSpPr>
                <p:spPr bwMode="auto">
                  <a:xfrm>
                    <a:off x="3504" y="1468"/>
                    <a:ext cx="2256" cy="1440"/>
                  </a:xfrm>
                  <a:prstGeom prst="ellipse">
                    <a:avLst/>
                  </a:prstGeom>
                  <a:solidFill>
                    <a:srgbClr val="FFCC00"/>
                  </a:solidFill>
                  <a:ln w="9525">
                    <a:solidFill>
                      <a:srgbClr val="FFCC00"/>
                    </a:solidFill>
                    <a:round/>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sp>
                <p:nvSpPr>
                  <p:cNvPr id="18450" name="Oval 25"/>
                  <p:cNvSpPr>
                    <a:spLocks noChangeArrowheads="1"/>
                  </p:cNvSpPr>
                  <p:nvPr/>
                </p:nvSpPr>
                <p:spPr bwMode="auto">
                  <a:xfrm>
                    <a:off x="3552" y="1612"/>
                    <a:ext cx="2016" cy="1200"/>
                  </a:xfrm>
                  <a:prstGeom prst="ellipse">
                    <a:avLst/>
                  </a:prstGeom>
                  <a:solidFill>
                    <a:srgbClr val="FFCC99"/>
                  </a:solidFill>
                  <a:ln w="9525">
                    <a:solidFill>
                      <a:srgbClr val="FFCC99"/>
                    </a:solidFill>
                    <a:round/>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sp>
                <p:nvSpPr>
                  <p:cNvPr id="18451" name="Oval 24"/>
                  <p:cNvSpPr>
                    <a:spLocks noChangeArrowheads="1"/>
                  </p:cNvSpPr>
                  <p:nvPr/>
                </p:nvSpPr>
                <p:spPr bwMode="auto">
                  <a:xfrm>
                    <a:off x="3600" y="1708"/>
                    <a:ext cx="1680" cy="1056"/>
                  </a:xfrm>
                  <a:prstGeom prst="ellipse">
                    <a:avLst/>
                  </a:prstGeom>
                  <a:solidFill>
                    <a:srgbClr val="FFFF00"/>
                  </a:solidFill>
                  <a:ln w="9525">
                    <a:solidFill>
                      <a:srgbClr val="FFFF00"/>
                    </a:solidFill>
                    <a:round/>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grpSp>
                <p:nvGrpSpPr>
                  <p:cNvPr id="18452" name="Group 21"/>
                  <p:cNvGrpSpPr>
                    <a:grpSpLocks/>
                  </p:cNvGrpSpPr>
                  <p:nvPr/>
                </p:nvGrpSpPr>
                <p:grpSpPr bwMode="auto">
                  <a:xfrm>
                    <a:off x="3696" y="1804"/>
                    <a:ext cx="1344" cy="864"/>
                    <a:chOff x="864" y="1200"/>
                    <a:chExt cx="1344" cy="864"/>
                  </a:xfrm>
                </p:grpSpPr>
                <p:sp>
                  <p:nvSpPr>
                    <p:cNvPr id="18454" name="Oval 22"/>
                    <p:cNvSpPr>
                      <a:spLocks noChangeArrowheads="1"/>
                    </p:cNvSpPr>
                    <p:nvPr/>
                  </p:nvSpPr>
                  <p:spPr bwMode="auto">
                    <a:xfrm>
                      <a:off x="864" y="1200"/>
                      <a:ext cx="1344" cy="864"/>
                    </a:xfrm>
                    <a:prstGeom prst="ellipse">
                      <a:avLst/>
                    </a:prstGeom>
                    <a:solidFill>
                      <a:srgbClr val="FFFF99"/>
                    </a:solidFill>
                    <a:ln w="9525">
                      <a:solidFill>
                        <a:srgbClr val="FFFF99"/>
                      </a:solidFill>
                      <a:round/>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sp>
                  <p:nvSpPr>
                    <p:cNvPr id="18455" name="Text Box 23"/>
                    <p:cNvSpPr txBox="1">
                      <a:spLocks noChangeArrowheads="1"/>
                    </p:cNvSpPr>
                    <p:nvPr/>
                  </p:nvSpPr>
                  <p:spPr bwMode="auto">
                    <a:xfrm>
                      <a:off x="1056" y="1296"/>
                      <a:ext cx="116" cy="233"/>
                    </a:xfrm>
                    <a:prstGeom prst="rect">
                      <a:avLst/>
                    </a:prstGeom>
                    <a:noFill/>
                    <a:ln w="9525">
                      <a:noFill/>
                      <a:miter lim="800000"/>
                      <a:headEnd/>
                      <a:tailEnd/>
                    </a:ln>
                    <a:effectLst/>
                  </p:spPr>
                  <p:txBody>
                    <a:bodyPr wrap="none">
                      <a:spAutoFit/>
                    </a:bodyPr>
                    <a:lstStyle/>
                    <a:p>
                      <a:pPr fontAlgn="base">
                        <a:spcBef>
                          <a:spcPct val="0"/>
                        </a:spcBef>
                        <a:spcAft>
                          <a:spcPct val="0"/>
                        </a:spcAft>
                      </a:pPr>
                      <a:endParaRPr lang="en-US" b="1">
                        <a:solidFill>
                          <a:srgbClr val="000000"/>
                        </a:solidFill>
                        <a:latin typeface="Arial" panose="020B0604020202020204" pitchFamily="34" charset="0"/>
                      </a:endParaRPr>
                    </a:p>
                  </p:txBody>
                </p:sp>
              </p:grpSp>
              <p:sp>
                <p:nvSpPr>
                  <p:cNvPr id="18453" name="Text Box 27"/>
                  <p:cNvSpPr txBox="1">
                    <a:spLocks noChangeArrowheads="1"/>
                  </p:cNvSpPr>
                  <p:nvPr/>
                </p:nvSpPr>
                <p:spPr bwMode="auto">
                  <a:xfrm>
                    <a:off x="3587" y="1606"/>
                    <a:ext cx="1976" cy="1221"/>
                  </a:xfrm>
                  <a:prstGeom prst="rect">
                    <a:avLst/>
                  </a:prstGeom>
                  <a:noFill/>
                  <a:ln w="9525">
                    <a:noFill/>
                    <a:miter lim="800000"/>
                    <a:headEnd/>
                    <a:tailEnd/>
                  </a:ln>
                  <a:effectLst/>
                </p:spPr>
                <p:txBody>
                  <a:bodyPr wrap="none" anchor="ctr">
                    <a:spAutoFit/>
                  </a:bodyPr>
                  <a:lstStyle/>
                  <a:p>
                    <a:pPr algn="ctr" fontAlgn="base">
                      <a:spcBef>
                        <a:spcPct val="0"/>
                      </a:spcBef>
                      <a:spcAft>
                        <a:spcPct val="0"/>
                      </a:spcAft>
                    </a:pPr>
                    <a:r>
                      <a:rPr lang="en-GB" sz="2000" b="1" dirty="0">
                        <a:solidFill>
                          <a:srgbClr val="000000"/>
                        </a:solidFill>
                        <a:latin typeface="Arial" panose="020B0604020202020204" pitchFamily="34" charset="0"/>
                      </a:rPr>
                      <a:t>Core</a:t>
                    </a:r>
                  </a:p>
                  <a:p>
                    <a:pPr algn="ctr" fontAlgn="base">
                      <a:spcBef>
                        <a:spcPct val="0"/>
                      </a:spcBef>
                      <a:spcAft>
                        <a:spcPct val="0"/>
                      </a:spcAft>
                    </a:pPr>
                    <a:r>
                      <a:rPr lang="en-GB" sz="2000" b="1" dirty="0">
                        <a:solidFill>
                          <a:srgbClr val="000000"/>
                        </a:solidFill>
                        <a:latin typeface="Arial" panose="020B0604020202020204" pitchFamily="34" charset="0"/>
                      </a:rPr>
                      <a:t>+ public health</a:t>
                    </a:r>
                  </a:p>
                  <a:p>
                    <a:pPr algn="ctr" fontAlgn="base">
                      <a:spcBef>
                        <a:spcPct val="0"/>
                      </a:spcBef>
                      <a:spcAft>
                        <a:spcPct val="0"/>
                      </a:spcAft>
                    </a:pPr>
                    <a:r>
                      <a:rPr lang="en-GB" sz="2000" b="1" dirty="0">
                        <a:solidFill>
                          <a:srgbClr val="000000"/>
                        </a:solidFill>
                        <a:latin typeface="Arial" panose="020B0604020202020204" pitchFamily="34" charset="0"/>
                      </a:rPr>
                      <a:t>+ local authorities</a:t>
                    </a:r>
                  </a:p>
                  <a:p>
                    <a:pPr algn="ctr" fontAlgn="base">
                      <a:spcBef>
                        <a:spcPct val="0"/>
                      </a:spcBef>
                      <a:spcAft>
                        <a:spcPct val="0"/>
                      </a:spcAft>
                    </a:pPr>
                    <a:r>
                      <a:rPr lang="en-GB" sz="2000" b="1" dirty="0">
                        <a:solidFill>
                          <a:srgbClr val="000000"/>
                        </a:solidFill>
                        <a:latin typeface="Arial" panose="020B0604020202020204" pitchFamily="34" charset="0"/>
                      </a:rPr>
                      <a:t>+ local knowledge</a:t>
                    </a:r>
                  </a:p>
                  <a:p>
                    <a:pPr algn="ctr" fontAlgn="base">
                      <a:spcBef>
                        <a:spcPct val="0"/>
                      </a:spcBef>
                      <a:spcAft>
                        <a:spcPct val="0"/>
                      </a:spcAft>
                    </a:pPr>
                    <a:r>
                      <a:rPr lang="en-GB" sz="2000" b="1" dirty="0">
                        <a:solidFill>
                          <a:srgbClr val="000000"/>
                        </a:solidFill>
                        <a:latin typeface="Arial" panose="020B0604020202020204" pitchFamily="34" charset="0"/>
                      </a:rPr>
                      <a:t>+ BEIS, MSS, Operators </a:t>
                    </a:r>
                  </a:p>
                  <a:p>
                    <a:pPr algn="ctr" fontAlgn="base">
                      <a:spcBef>
                        <a:spcPct val="0"/>
                      </a:spcBef>
                      <a:spcAft>
                        <a:spcPct val="0"/>
                      </a:spcAft>
                    </a:pPr>
                    <a:r>
                      <a:rPr lang="en-GB" sz="2000" b="1" dirty="0">
                        <a:solidFill>
                          <a:srgbClr val="000000"/>
                        </a:solidFill>
                        <a:latin typeface="Arial" panose="020B0604020202020204" pitchFamily="34" charset="0"/>
                      </a:rPr>
                      <a:t>+ any necessary other</a:t>
                    </a:r>
                  </a:p>
                </p:txBody>
              </p:sp>
            </p:grpSp>
            <p:sp>
              <p:nvSpPr>
                <p:cNvPr id="18447" name="AutoShape 37"/>
                <p:cNvSpPr>
                  <a:spLocks noChangeArrowheads="1"/>
                </p:cNvSpPr>
                <p:nvPr/>
              </p:nvSpPr>
              <p:spPr bwMode="auto">
                <a:xfrm rot="-4359735">
                  <a:off x="1767" y="777"/>
                  <a:ext cx="306" cy="1728"/>
                </a:xfrm>
                <a:prstGeom prst="downArrow">
                  <a:avLst>
                    <a:gd name="adj1" fmla="val 50000"/>
                    <a:gd name="adj2" fmla="val 141176"/>
                  </a:avLst>
                </a:prstGeom>
                <a:solidFill>
                  <a:srgbClr val="C0C0C0"/>
                </a:solidFill>
                <a:ln w="9525">
                  <a:solidFill>
                    <a:srgbClr val="C0C0C0"/>
                  </a:solidFill>
                  <a:miter lim="800000"/>
                  <a:headEnd/>
                  <a:tailEnd/>
                </a:ln>
                <a:effectLst/>
              </p:spPr>
              <p:txBody>
                <a:bodyPr wrap="none" anchor="ctr"/>
                <a:lstStyle/>
                <a:p>
                  <a:pPr algn="ctr" fontAlgn="base">
                    <a:spcBef>
                      <a:spcPct val="0"/>
                    </a:spcBef>
                    <a:spcAft>
                      <a:spcPct val="0"/>
                    </a:spcAft>
                  </a:pPr>
                  <a:endParaRPr lang="en-US" b="1">
                    <a:solidFill>
                      <a:srgbClr val="000000"/>
                    </a:solidFill>
                    <a:latin typeface="Arial" panose="020B0604020202020204" pitchFamily="34" charset="0"/>
                  </a:endParaRPr>
                </a:p>
              </p:txBody>
            </p:sp>
          </p:grpSp>
          <p:sp>
            <p:nvSpPr>
              <p:cNvPr id="18445" name="AutoShape 49"/>
              <p:cNvSpPr>
                <a:spLocks noChangeArrowheads="1"/>
              </p:cNvSpPr>
              <p:nvPr/>
            </p:nvSpPr>
            <p:spPr bwMode="auto">
              <a:xfrm rot="-947673">
                <a:off x="3312" y="3072"/>
                <a:ext cx="615" cy="30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2 w 21600"/>
                  <a:gd name="T13" fmla="*/ 5435 h 21600"/>
                  <a:gd name="T14" fmla="*/ 18896 w 21600"/>
                  <a:gd name="T15" fmla="*/ 1623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66"/>
              </a:solidFill>
              <a:ln w="9525">
                <a:solidFill>
                  <a:srgbClr val="99CC00"/>
                </a:solidFill>
                <a:miter lim="800000"/>
                <a:headEnd/>
                <a:tailEnd/>
              </a:ln>
              <a:effectLst/>
            </p:spPr>
            <p:txBody>
              <a:bodyPr wrap="none" anchor="ctr"/>
              <a:lstStyle/>
              <a:p>
                <a:pPr fontAlgn="base">
                  <a:spcBef>
                    <a:spcPct val="0"/>
                  </a:spcBef>
                  <a:spcAft>
                    <a:spcPct val="0"/>
                  </a:spcAft>
                </a:pPr>
                <a:endParaRPr lang="en-GB">
                  <a:solidFill>
                    <a:srgbClr val="000000"/>
                  </a:solidFill>
                  <a:latin typeface="Arial" panose="020B0604020202020204" pitchFamily="34" charset="0"/>
                </a:endParaRPr>
              </a:p>
            </p:txBody>
          </p:sp>
        </p:grpSp>
        <p:sp>
          <p:nvSpPr>
            <p:cNvPr id="18437" name="TextBox 1"/>
            <p:cNvSpPr txBox="1">
              <a:spLocks noChangeArrowheads="1"/>
            </p:cNvSpPr>
            <p:nvPr/>
          </p:nvSpPr>
          <p:spPr bwMode="auto">
            <a:xfrm>
              <a:off x="3445312" y="5037809"/>
              <a:ext cx="833437" cy="307975"/>
            </a:xfrm>
            <a:prstGeom prst="rect">
              <a:avLst/>
            </a:prstGeom>
            <a:noFill/>
            <a:ln w="9525">
              <a:noFill/>
              <a:miter lim="800000"/>
              <a:headEnd/>
              <a:tailEnd/>
            </a:ln>
          </p:spPr>
          <p:txBody>
            <a:bodyPr>
              <a:spAutoFit/>
            </a:bodyPr>
            <a:lstStyle/>
            <a:p>
              <a:pPr fontAlgn="base">
                <a:spcBef>
                  <a:spcPct val="0"/>
                </a:spcBef>
                <a:spcAft>
                  <a:spcPct val="0"/>
                </a:spcAft>
              </a:pPr>
              <a:r>
                <a:rPr lang="en-GB" sz="1400" b="1" dirty="0">
                  <a:solidFill>
                    <a:srgbClr val="000000"/>
                  </a:solidFill>
                  <a:latin typeface="Arial" panose="020B0604020202020204" pitchFamily="34" charset="0"/>
                </a:rPr>
                <a:t>Local</a:t>
              </a:r>
            </a:p>
          </p:txBody>
        </p:sp>
      </p:grpSp>
    </p:spTree>
    <p:extLst>
      <p:ext uri="{BB962C8B-B14F-4D97-AF65-F5344CB8AC3E}">
        <p14:creationId xmlns:p14="http://schemas.microsoft.com/office/powerpoint/2010/main" val="301395784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a:extLst>
              <a:ext uri="{FF2B5EF4-FFF2-40B4-BE49-F238E27FC236}">
                <a16:creationId xmlns:a16="http://schemas.microsoft.com/office/drawing/2014/main" id="{DEA009C4-D62A-4297-B2C3-7C0C6590B07E}"/>
              </a:ext>
            </a:extLst>
          </p:cNvPr>
          <p:cNvGrpSpPr>
            <a:grpSpLocks/>
          </p:cNvGrpSpPr>
          <p:nvPr/>
        </p:nvGrpSpPr>
        <p:grpSpPr bwMode="auto">
          <a:xfrm>
            <a:off x="3863975" y="404816"/>
            <a:ext cx="4648200" cy="6021387"/>
            <a:chOff x="1392" y="192"/>
            <a:chExt cx="2928" cy="3793"/>
          </a:xfrm>
        </p:grpSpPr>
        <p:pic>
          <p:nvPicPr>
            <p:cNvPr id="101380" name="Picture 3" descr="whisky">
              <a:extLst>
                <a:ext uri="{FF2B5EF4-FFF2-40B4-BE49-F238E27FC236}">
                  <a16:creationId xmlns:a16="http://schemas.microsoft.com/office/drawing/2014/main" id="{99EC389E-E057-4A8F-8E29-DFDE636A1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 y="192"/>
              <a:ext cx="2928"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4">
              <a:extLst>
                <a:ext uri="{FF2B5EF4-FFF2-40B4-BE49-F238E27FC236}">
                  <a16:creationId xmlns:a16="http://schemas.microsoft.com/office/drawing/2014/main" id="{13865DA9-0283-4DF2-9552-07241038911F}"/>
                </a:ext>
              </a:extLst>
            </p:cNvPr>
            <p:cNvSpPr txBox="1">
              <a:spLocks noChangeArrowheads="1"/>
            </p:cNvSpPr>
            <p:nvPr/>
          </p:nvSpPr>
          <p:spPr bwMode="auto">
            <a:xfrm>
              <a:off x="1392" y="3408"/>
              <a:ext cx="2928" cy="577"/>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Char char="•"/>
                <a:defRPr sz="3200">
                  <a:solidFill>
                    <a:schemeClr val="tx1"/>
                  </a:solidFill>
                  <a:latin typeface="Arial" panose="020B0604020202020204" pitchFamily="34" charset="0"/>
                </a:defRPr>
              </a:lvl1pPr>
              <a:lvl2pPr marL="571500" indent="-285750" defTabSz="762000">
                <a:spcBef>
                  <a:spcPct val="20000"/>
                </a:spcBef>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714500" indent="-228600" defTabSz="762000">
                <a:spcBef>
                  <a:spcPct val="20000"/>
                </a:spcBef>
                <a:buChar char="–"/>
                <a:defRPr sz="2000">
                  <a:solidFill>
                    <a:schemeClr val="tx1"/>
                  </a:solidFill>
                  <a:latin typeface="Arial" panose="020B0604020202020204" pitchFamily="34" charset="0"/>
                </a:defRPr>
              </a:lvl4pPr>
              <a:lvl5pPr marL="2286000" indent="-228600" defTabSz="762000">
                <a:spcBef>
                  <a:spcPct val="20000"/>
                </a:spcBef>
                <a:buChar char="»"/>
                <a:defRPr sz="2000">
                  <a:solidFill>
                    <a:schemeClr val="tx1"/>
                  </a:solidFill>
                  <a:latin typeface="Arial" panose="020B0604020202020204" pitchFamily="34" charset="0"/>
                </a:defRPr>
              </a:lvl5pPr>
              <a:lvl6pPr marL="2743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32004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657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4114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1800" b="1">
                  <a:solidFill>
                    <a:srgbClr val="FD5501"/>
                  </a:solidFill>
                </a:rPr>
                <a:t>AFTER 50,000 GALLONS OF WHISKY</a:t>
              </a:r>
            </a:p>
            <a:p>
              <a:pPr algn="ctr">
                <a:spcBef>
                  <a:spcPct val="0"/>
                </a:spcBef>
                <a:buNone/>
                <a:defRPr/>
              </a:pPr>
              <a:r>
                <a:rPr lang="en-US" altLang="en-US" sz="1800" b="1">
                  <a:solidFill>
                    <a:srgbClr val="FD5501"/>
                  </a:solidFill>
                </a:rPr>
                <a:t>LEAKED INTO THE SEA, NO TERN</a:t>
              </a:r>
            </a:p>
            <a:p>
              <a:pPr algn="ctr">
                <a:spcBef>
                  <a:spcPct val="0"/>
                </a:spcBef>
                <a:buNone/>
                <a:defRPr/>
              </a:pPr>
              <a:r>
                <a:rPr lang="en-US" altLang="en-US" sz="1800" b="1">
                  <a:solidFill>
                    <a:srgbClr val="FD5501"/>
                  </a:solidFill>
                </a:rPr>
                <a:t>WAS  LEFT UNSTONED</a:t>
              </a:r>
            </a:p>
          </p:txBody>
        </p:sp>
      </p:grpSp>
      <p:sp>
        <p:nvSpPr>
          <p:cNvPr id="5" name="TextBox 4">
            <a:extLst>
              <a:ext uri="{FF2B5EF4-FFF2-40B4-BE49-F238E27FC236}">
                <a16:creationId xmlns:a16="http://schemas.microsoft.com/office/drawing/2014/main" id="{9B0AAFF1-7DFD-4CEE-8B91-6EBF0F6D2811}"/>
              </a:ext>
            </a:extLst>
          </p:cNvPr>
          <p:cNvSpPr txBox="1"/>
          <p:nvPr/>
        </p:nvSpPr>
        <p:spPr>
          <a:xfrm rot="20072663">
            <a:off x="3087490" y="2362567"/>
            <a:ext cx="5654167" cy="1015663"/>
          </a:xfrm>
          <a:prstGeom prst="rect">
            <a:avLst/>
          </a:prstGeom>
          <a:no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a:spAutoFit/>
          </a:bodyPr>
          <a:lstStyle/>
          <a:p>
            <a:pPr algn="ctr">
              <a:defRPr/>
            </a:pPr>
            <a:r>
              <a:rPr lang="en-GB" sz="6000" dirty="0">
                <a:solidFill>
                  <a:srgbClr val="FFFF00"/>
                </a:solidFill>
              </a:rPr>
              <a:t>QUESTIONS</a:t>
            </a:r>
          </a:p>
        </p:txBody>
      </p:sp>
    </p:spTree>
    <p:extLst>
      <p:ext uri="{BB962C8B-B14F-4D97-AF65-F5344CB8AC3E}">
        <p14:creationId xmlns:p14="http://schemas.microsoft.com/office/powerpoint/2010/main" val="72011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410AFBDA54504B85CD87F53A594E92" ma:contentTypeVersion="21" ma:contentTypeDescription="Create a new document." ma:contentTypeScope="" ma:versionID="05dbdd90fb0dfea091235ab31b88061b">
  <xsd:schema xmlns:xsd="http://www.w3.org/2001/XMLSchema" xmlns:xs="http://www.w3.org/2001/XMLSchema" xmlns:p="http://schemas.microsoft.com/office/2006/metadata/properties" xmlns:ns2="4825397f-2fb5-4279-8e56-8dea97430ba7" xmlns:ns3="a0ab8891-c69c-4a3f-8f8d-bf7e2df02c9d" targetNamespace="http://schemas.microsoft.com/office/2006/metadata/properties" ma:root="true" ma:fieldsID="6659ccb678a4f344507b0f90a961f033" ns2:_="" ns3:_="">
    <xsd:import namespace="4825397f-2fb5-4279-8e56-8dea97430ba7"/>
    <xsd:import namespace="a0ab8891-c69c-4a3f-8f8d-bf7e2df02c9d"/>
    <xsd:element name="properties">
      <xsd:complexType>
        <xsd:sequence>
          <xsd:element name="documentManagement">
            <xsd:complexType>
              <xsd:all>
                <xsd:element ref="ns2:gdea0ecb5c704d08bc2c25f196aee515" minOccurs="0"/>
                <xsd:element ref="ns2:TaxCatchAll" minOccurs="0"/>
                <xsd:element ref="ns2:fcf53215e924478b86d266dbeb5a8a1a" minOccurs="0"/>
                <xsd:element ref="ns2:m51c5b9dc63a4fc88981502e182c81dd" minOccurs="0"/>
                <xsd:element ref="ns2:f5e24258c85645d797a3f6271c6282ca" minOccurs="0"/>
                <xsd:element ref="ns2:d2c5e62861434761a652b5782d7b5444"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25397f-2fb5-4279-8e56-8dea97430ba7" elementFormDefault="qualified">
    <xsd:import namespace="http://schemas.microsoft.com/office/2006/documentManagement/types"/>
    <xsd:import namespace="http://schemas.microsoft.com/office/infopath/2007/PartnerControls"/>
    <xsd:element name="gdea0ecb5c704d08bc2c25f196aee515" ma:index="9" nillable="true" ma:taxonomy="true" ma:internalName="gdea0ecb5c704d08bc2c25f196aee515" ma:taxonomyFieldName="TCM_x0020_Directorate" ma:displayName="TCM Directorate" ma:default="2;#DMO|978dfe65-20ad-498d-a3f3-a535edd8dba0" ma:fieldId="{0dea0ecb-5c70-4d08-bc2c-25f196aee515}" ma:sspId="392749a1-6d09-4485-8891-1ebdac6badf5" ma:termSetId="a29eaf09-f99d-4743-9c95-b9ec890c1618"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ad17b8e-9796-4b67-bfde-cd4c48efe9bf}" ma:internalName="TaxCatchAll" ma:showField="CatchAllData" ma:web="4825397f-2fb5-4279-8e56-8dea97430ba7">
      <xsd:complexType>
        <xsd:complexContent>
          <xsd:extension base="dms:MultiChoiceLookup">
            <xsd:sequence>
              <xsd:element name="Value" type="dms:Lookup" maxOccurs="unbounded" minOccurs="0" nillable="true"/>
            </xsd:sequence>
          </xsd:extension>
        </xsd:complexContent>
      </xsd:complexType>
    </xsd:element>
    <xsd:element name="fcf53215e924478b86d266dbeb5a8a1a" ma:index="12" nillable="true" ma:taxonomy="true" ma:internalName="fcf53215e924478b86d266dbeb5a8a1a" ma:taxonomyFieldName="TCM_x0020_Division" ma:displayName="TCM Division" ma:default="" ma:fieldId="{fcf53215-e924-478b-86d2-66dbeb5a8a1a}" ma:sspId="392749a1-6d09-4485-8891-1ebdac6badf5" ma:termSetId="553b83e2-9a54-41c9-ac28-4aa59cb08478" ma:anchorId="00000000-0000-0000-0000-000000000000" ma:open="false" ma:isKeyword="false">
      <xsd:complexType>
        <xsd:sequence>
          <xsd:element ref="pc:Terms" minOccurs="0" maxOccurs="1"/>
        </xsd:sequence>
      </xsd:complexType>
    </xsd:element>
    <xsd:element name="m51c5b9dc63a4fc88981502e182c81dd" ma:index="14" nillable="true" ma:taxonomy="true" ma:internalName="m51c5b9dc63a4fc88981502e182c81dd" ma:taxonomyFieldName="TCM_x0020_Branch" ma:displayName="TCM Branch" ma:default="1;#Counter Pollution|3f36e75a-14de-4ce5-8243-50611e5b9d55" ma:fieldId="{651c5b9d-c63a-4fc8-8981-502e182c81dd}" ma:sspId="392749a1-6d09-4485-8891-1ebdac6badf5" ma:termSetId="48a22a30-df61-456e-9731-55ee420af62c" ma:anchorId="00000000-0000-0000-0000-000000000000" ma:open="false" ma:isKeyword="false">
      <xsd:complexType>
        <xsd:sequence>
          <xsd:element ref="pc:Terms" minOccurs="0" maxOccurs="1"/>
        </xsd:sequence>
      </xsd:complexType>
    </xsd:element>
    <xsd:element name="f5e24258c85645d797a3f6271c6282ca" ma:index="16" nillable="true" ma:taxonomy="true" ma:internalName="f5e24258c85645d797a3f6271c6282ca" ma:taxonomyFieldName="TCM_x0020_Team" ma:displayName="TCM Team" ma:default="" ma:fieldId="{f5e24258-c856-45d7-97a3-f6271c6282ca}" ma:sspId="392749a1-6d09-4485-8891-1ebdac6badf5" ma:termSetId="3b98cdb9-451f-4786-b821-a41a3a8e29ed" ma:anchorId="00000000-0000-0000-0000-000000000000" ma:open="false" ma:isKeyword="false">
      <xsd:complexType>
        <xsd:sequence>
          <xsd:element ref="pc:Terms" minOccurs="0" maxOccurs="1"/>
        </xsd:sequence>
      </xsd:complexType>
    </xsd:element>
    <xsd:element name="d2c5e62861434761a652b5782d7b5444" ma:index="18" nillable="true" ma:taxonomy="true" ma:internalName="d2c5e62861434761a652b5782d7b5444" ma:taxonomyFieldName="Security_x0020_Marking" ma:displayName="Security Marking" ma:default="3;#OFFICIAL|2e655484-ebfc-4ea9-846a-aaf9328996e5" ma:fieldId="{d2c5e628-6143-4761-a652-b5782d7b5444}" ma:sspId="392749a1-6d09-4485-8891-1ebdac6badf5" ma:termSetId="22b29e82-2414-458d-9e9d-c78345a6fbcd" ma:anchorId="00000000-0000-0000-0000-000000000000" ma:open="false" ma:isKeyword="false">
      <xsd:complexType>
        <xsd:sequence>
          <xsd:element ref="pc:Terms" minOccurs="0" maxOccurs="1"/>
        </xsd:sequence>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ab8891-c69c-4a3f-8f8d-bf7e2df02c9d"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MediaServiceAutoTags" ma:index="26" nillable="true" ma:displayName="Tags" ma:internalName="MediaServiceAutoTags"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2c5e62861434761a652b5782d7b5444 xmlns="4825397f-2fb5-4279-8e56-8dea97430ba7">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2e655484-ebfc-4ea9-846a-aaf9328996e5</TermId>
        </TermInfo>
      </Terms>
    </d2c5e62861434761a652b5782d7b5444>
    <m51c5b9dc63a4fc88981502e182c81dd xmlns="4825397f-2fb5-4279-8e56-8dea97430ba7">
      <Terms xmlns="http://schemas.microsoft.com/office/infopath/2007/PartnerControls">
        <TermInfo xmlns="http://schemas.microsoft.com/office/infopath/2007/PartnerControls">
          <TermName xmlns="http://schemas.microsoft.com/office/infopath/2007/PartnerControls">Counter Pollution</TermName>
          <TermId xmlns="http://schemas.microsoft.com/office/infopath/2007/PartnerControls">3f36e75a-14de-4ce5-8243-50611e5b9d55</TermId>
        </TermInfo>
      </Terms>
    </m51c5b9dc63a4fc88981502e182c81dd>
    <f5e24258c85645d797a3f6271c6282ca xmlns="4825397f-2fb5-4279-8e56-8dea97430ba7">
      <Terms xmlns="http://schemas.microsoft.com/office/infopath/2007/PartnerControls"/>
    </f5e24258c85645d797a3f6271c6282ca>
    <TaxCatchAll xmlns="4825397f-2fb5-4279-8e56-8dea97430ba7"/>
    <fcf53215e924478b86d266dbeb5a8a1a xmlns="4825397f-2fb5-4279-8e56-8dea97430ba7">
      <Terms xmlns="http://schemas.microsoft.com/office/infopath/2007/PartnerControls"/>
    </fcf53215e924478b86d266dbeb5a8a1a>
    <gdea0ecb5c704d08bc2c25f196aee515 xmlns="4825397f-2fb5-4279-8e56-8dea97430ba7">
      <Terms xmlns="http://schemas.microsoft.com/office/infopath/2007/PartnerControls">
        <TermInfo xmlns="http://schemas.microsoft.com/office/infopath/2007/PartnerControls">
          <TermName xmlns="http://schemas.microsoft.com/office/infopath/2007/PartnerControls">DMO</TermName>
          <TermId xmlns="http://schemas.microsoft.com/office/infopath/2007/PartnerControls">978dfe65-20ad-498d-a3f3-a535edd8dba0</TermId>
        </TermInfo>
      </Terms>
    </gdea0ecb5c704d08bc2c25f196aee515>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583084-3AB0-456E-8C15-9750812737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25397f-2fb5-4279-8e56-8dea97430ba7"/>
    <ds:schemaRef ds:uri="a0ab8891-c69c-4a3f-8f8d-bf7e2df02c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1567F0-9599-48B9-A43D-5738345DD8B1}">
  <ds:schemaRefs>
    <ds:schemaRef ds:uri="http://schemas.microsoft.com/office/2006/metadata/properties"/>
    <ds:schemaRef ds:uri="http://purl.org/dc/terms/"/>
    <ds:schemaRef ds:uri="a0ab8891-c69c-4a3f-8f8d-bf7e2df02c9d"/>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4825397f-2fb5-4279-8e56-8dea97430ba7"/>
    <ds:schemaRef ds:uri="http://www.w3.org/XML/1998/namespace"/>
    <ds:schemaRef ds:uri="http://purl.org/dc/dcmitype/"/>
  </ds:schemaRefs>
</ds:datastoreItem>
</file>

<file path=customXml/itemProps3.xml><?xml version="1.0" encoding="utf-8"?>
<ds:datastoreItem xmlns:ds="http://schemas.openxmlformats.org/officeDocument/2006/customXml" ds:itemID="{204DE5B1-E912-4540-A4CF-6CE3E9C346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New_Logo_Template</Template>
  <TotalTime>4184</TotalTime>
  <Words>4212</Words>
  <Application>Microsoft Office PowerPoint</Application>
  <PresentationFormat>Widescreen</PresentationFormat>
  <Paragraphs>773</Paragraphs>
  <Slides>91</Slides>
  <Notes>24</Notes>
  <HiddenSlides>2</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91</vt:i4>
      </vt:variant>
    </vt:vector>
  </HeadingPairs>
  <TitlesOfParts>
    <vt:vector size="107" baseType="lpstr">
      <vt:lpstr>ＭＳ Ｐゴシック</vt:lpstr>
      <vt:lpstr>ＭＳ Ｐゴシック</vt:lpstr>
      <vt:lpstr>Antique Olive (PCL6)</vt:lpstr>
      <vt:lpstr>Arial</vt:lpstr>
      <vt:lpstr>Calibri</vt:lpstr>
      <vt:lpstr>Calibri Light</vt:lpstr>
      <vt:lpstr>Century Gothic</vt:lpstr>
      <vt:lpstr>Copperplate Gothic Bold</vt:lpstr>
      <vt:lpstr>Courier New</vt:lpstr>
      <vt:lpstr>Marlett</vt:lpstr>
      <vt:lpstr>MS Mincho</vt:lpstr>
      <vt:lpstr>Wingdings</vt:lpstr>
      <vt:lpstr>Default Design</vt:lpstr>
      <vt:lpstr>Document</vt:lpstr>
      <vt:lpstr>Acrobat Document</vt:lpstr>
      <vt:lpstr>Photo Editor Photo</vt:lpstr>
      <vt:lpstr>The UK Marine Pollution Preparedness and Response </vt:lpstr>
      <vt:lpstr>Scope</vt:lpstr>
      <vt:lpstr>Torrey Canyon</vt:lpstr>
      <vt:lpstr>Braer</vt:lpstr>
      <vt:lpstr>Sea Empress</vt:lpstr>
      <vt:lpstr>International Conventions  Two Key Conventions designed to protect the marine environment from pollution</vt:lpstr>
      <vt:lpstr>International Convention</vt:lpstr>
      <vt:lpstr>National Regulation and Guidelines </vt:lpstr>
      <vt:lpstr>Legacy/Dormant EU Legislation</vt:lpstr>
      <vt:lpstr>UK Strategic Overview</vt:lpstr>
      <vt:lpstr>UK Strategic Overview</vt:lpstr>
      <vt:lpstr>Counter Pollution Operations in UK</vt:lpstr>
      <vt:lpstr>Counter Pollution Operations in UK</vt:lpstr>
      <vt:lpstr>PowerPoint Presentation</vt:lpstr>
      <vt:lpstr>UK Exclusive Economic Zone  </vt:lpstr>
      <vt:lpstr>UK Continental Shelf</vt:lpstr>
      <vt:lpstr>PowerPoint Presentation</vt:lpstr>
      <vt:lpstr>PowerPoint Presentation</vt:lpstr>
      <vt:lpstr>PowerPoint Presentation</vt:lpstr>
      <vt:lpstr>PowerPoint Presentation</vt:lpstr>
      <vt:lpstr>Contingency Planning</vt:lpstr>
      <vt:lpstr>Why do we need Contingency Plans ?</vt:lpstr>
      <vt:lpstr>Lack of Planning – the consequences</vt:lpstr>
      <vt:lpstr>Fundamental Considerations</vt:lpstr>
      <vt:lpstr>National Contingency Plan</vt:lpstr>
      <vt:lpstr>Purpose of the UK NCP</vt:lpstr>
      <vt:lpstr>Oil and Gas Industry CP Responsibility</vt:lpstr>
      <vt:lpstr>Who needs Contingency Plans?</vt:lpstr>
      <vt:lpstr>Tiered Response</vt:lpstr>
      <vt:lpstr>Tiered Response</vt:lpstr>
      <vt:lpstr>Tiered Response</vt:lpstr>
      <vt:lpstr>Tier Level Determination</vt:lpstr>
      <vt:lpstr>PowerPoint Presentation</vt:lpstr>
      <vt:lpstr>MCA Counter Pollution and Salvage</vt:lpstr>
      <vt:lpstr>SCOPE AND PURPOSE   Prevention, Preparedness &amp; Response</vt:lpstr>
      <vt:lpstr>CPS Core Structure</vt:lpstr>
      <vt:lpstr>Counter Pollution Roles  4 Broad Strands of Activity: </vt:lpstr>
      <vt:lpstr>Counter Pollution Roles</vt:lpstr>
      <vt:lpstr>Counter Pollution Roles</vt:lpstr>
      <vt:lpstr>Counter Pollution Roles </vt:lpstr>
      <vt:lpstr>Counter Pollution Roles </vt:lpstr>
      <vt:lpstr>Surveillance &amp; Alerting</vt:lpstr>
      <vt:lpstr>Surveillance &amp; Alerting</vt:lpstr>
      <vt:lpstr>EOS delivered by Kongsberg/KSAT</vt:lpstr>
      <vt:lpstr>Synthetic Aperture Radar</vt:lpstr>
      <vt:lpstr>Near Real Time service</vt:lpstr>
      <vt:lpstr>PowerPoint Presentation</vt:lpstr>
      <vt:lpstr>PowerPoint Presentation</vt:lpstr>
      <vt:lpstr>Sentinel-1 images typical 250km x 1000km</vt:lpstr>
      <vt:lpstr>Alert report</vt:lpstr>
      <vt:lpstr>PowerPoint Presentation</vt:lpstr>
      <vt:lpstr>PowerPoint Presentation</vt:lpstr>
      <vt:lpstr>PowerPoint Presentation</vt:lpstr>
      <vt:lpstr>Satellite Surveillance as a deterrent… MSC Napoli</vt:lpstr>
      <vt:lpstr>25 February 2012  - Alert</vt:lpstr>
      <vt:lpstr>PowerPoint Presentation</vt:lpstr>
      <vt:lpstr>Maersk Kiera</vt:lpstr>
      <vt:lpstr>PowerPoint Presentation</vt:lpstr>
      <vt:lpstr>Responding</vt:lpstr>
      <vt:lpstr>Coastguard Incident Response</vt:lpstr>
      <vt:lpstr>Role of the MCA Duty CPSO</vt:lpstr>
      <vt:lpstr>PowerPoint Presentation</vt:lpstr>
      <vt:lpstr>Offshore Specific Alerting </vt:lpstr>
      <vt:lpstr>CPSO Initial Deliberations</vt:lpstr>
      <vt:lpstr>International Co-operation</vt:lpstr>
      <vt:lpstr>Fate of Oil - modelling</vt:lpstr>
      <vt:lpstr>Incident Management</vt:lpstr>
      <vt:lpstr>Potential Response Cells</vt:lpstr>
      <vt:lpstr>Incident Management</vt:lpstr>
      <vt:lpstr>Incident Management</vt:lpstr>
      <vt:lpstr>PowerPoint Presentation</vt:lpstr>
      <vt:lpstr>Incident Management</vt:lpstr>
      <vt:lpstr>Incident Management</vt:lpstr>
      <vt:lpstr>Offshore Incident</vt:lpstr>
      <vt:lpstr>PowerPoint Presentation</vt:lpstr>
      <vt:lpstr>MRC - Responsibilities</vt:lpstr>
      <vt:lpstr>MRC - Responsibilities</vt:lpstr>
      <vt:lpstr>MRC Responsibilities</vt:lpstr>
      <vt:lpstr>MRC Composition</vt:lpstr>
      <vt:lpstr>MRC Composition</vt:lpstr>
      <vt:lpstr>PowerPoint Presentation</vt:lpstr>
      <vt:lpstr>PowerPoint Presentation</vt:lpstr>
      <vt:lpstr>PowerPoint Presentation</vt:lpstr>
      <vt:lpstr>The Environment Group</vt:lpstr>
      <vt:lpstr>UK Standing Environment Groups</vt:lpstr>
      <vt:lpstr>Environment Group (EG)   Functions </vt:lpstr>
      <vt:lpstr>Environment Group (EG)   Function </vt:lpstr>
      <vt:lpstr>Environment Group Membership</vt:lpstr>
      <vt:lpstr>UK Standing Environment Groups</vt:lpstr>
      <vt:lpstr>PowerPoint Presentation</vt:lpstr>
      <vt:lpstr>PowerPoint Presentation</vt:lpstr>
    </vt:vector>
  </TitlesOfParts>
  <Company>MCA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Woznicki</dc:creator>
  <cp:lastModifiedBy>Bernie Bennett</cp:lastModifiedBy>
  <cp:revision>141</cp:revision>
  <dcterms:created xsi:type="dcterms:W3CDTF">2018-08-31T12:26:32Z</dcterms:created>
  <dcterms:modified xsi:type="dcterms:W3CDTF">2021-07-19T11:31:56Z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0x010100EA410AFBDA54504B85CD87F53A594E92</vt:lpwstr>
  </property>
</Properties>
</file>