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</p:sldIdLst>
  <p:sldSz cx="12192000" cy="6858000"/>
  <p:notesSz cx="12192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01802" y="1758518"/>
            <a:ext cx="11188395" cy="19043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6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0395" y="132587"/>
            <a:ext cx="2807208" cy="115214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191999" cy="685799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924680" y="176529"/>
            <a:ext cx="3674745" cy="848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565775" y="2364181"/>
            <a:ext cx="6467475" cy="14890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jpg"/><Relationship Id="rId4" Type="http://schemas.openxmlformats.org/officeDocument/2006/relationships/image" Target="../media/image4.pn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pn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jpg"/><Relationship Id="rId3" Type="http://schemas.openxmlformats.org/officeDocument/2006/relationships/image" Target="../media/image2.pn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image" Target="../media/image2.pn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Relationship Id="rId3" Type="http://schemas.openxmlformats.org/officeDocument/2006/relationships/image" Target="../media/image14.jpg"/><Relationship Id="rId4" Type="http://schemas.openxmlformats.org/officeDocument/2006/relationships/image" Target="../media/image15.jpg"/><Relationship Id="rId5" Type="http://schemas.openxmlformats.org/officeDocument/2006/relationships/image" Target="../media/image2.png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16.jpg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Relationship Id="rId3" Type="http://schemas.openxmlformats.org/officeDocument/2006/relationships/image" Target="../media/image2.png"/></Relationships>
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18.jpg"/></Relationships>
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jpg"/><Relationship Id="rId3" Type="http://schemas.openxmlformats.org/officeDocument/2006/relationships/image" Target="../media/image20.jpg"/><Relationship Id="rId4" Type="http://schemas.openxmlformats.org/officeDocument/2006/relationships/image" Target="../media/image21.jp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5.jpg"/></Relationships>
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22.jpg"/></Relationships>
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3.jpg"/><Relationship Id="rId3" Type="http://schemas.openxmlformats.org/officeDocument/2006/relationships/image" Target="../media/image24.jpg"/></Relationships>
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25.jpg"/></Relationships>
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6.jpg"/></Relationships>

</file>

<file path=ppt/slides/_rels/slide2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27.jpg"/><Relationship Id="rId4" Type="http://schemas.openxmlformats.org/officeDocument/2006/relationships/image" Target="../media/image28.jpg"/></Relationships>

</file>

<file path=ppt/slides/_rels/slide2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mailto:stephan.hennig@mcga.gov.uk" TargetMode="External"/><Relationship Id="rId3" Type="http://schemas.openxmlformats.org/officeDocument/2006/relationships/image" Target="../media/image2.png"/><Relationship Id="rId4" Type="http://schemas.openxmlformats.org/officeDocument/2006/relationships/image" Target="../media/image29.jpg"/><Relationship Id="rId5" Type="http://schemas.openxmlformats.org/officeDocument/2006/relationships/hyperlink" Target="mailto:Stephan.Hennig@mcga.gov.uk" TargetMode="External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6.png"/><Relationship Id="rId4" Type="http://schemas.openxmlformats.org/officeDocument/2006/relationships/image" Target="../media/image7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Relationship Id="rId3" Type="http://schemas.openxmlformats.org/officeDocument/2006/relationships/image" Target="../media/image2.pn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9.png"/><Relationship Id="rId4" Type="http://schemas.openxmlformats.org/officeDocument/2006/relationships/image" Target="../media/image10.pn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68451" y="1479245"/>
            <a:ext cx="10117455" cy="7575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800"/>
              <a:t>Maritime</a:t>
            </a:r>
            <a:r>
              <a:rPr dirty="0" sz="4800" spc="-10"/>
              <a:t> </a:t>
            </a:r>
            <a:r>
              <a:rPr dirty="0" sz="4800" spc="-15"/>
              <a:t>Emergency</a:t>
            </a:r>
            <a:r>
              <a:rPr dirty="0" sz="4800" spc="-10"/>
              <a:t> </a:t>
            </a:r>
            <a:r>
              <a:rPr dirty="0" sz="4800" spc="-15"/>
              <a:t>Response</a:t>
            </a:r>
            <a:r>
              <a:rPr dirty="0" sz="4800" spc="15"/>
              <a:t> </a:t>
            </a:r>
            <a:r>
              <a:rPr dirty="0" sz="4800"/>
              <a:t>in</a:t>
            </a:r>
            <a:r>
              <a:rPr dirty="0" sz="4800" spc="-5"/>
              <a:t> </a:t>
            </a:r>
            <a:r>
              <a:rPr dirty="0" sz="4800"/>
              <a:t>the</a:t>
            </a:r>
            <a:r>
              <a:rPr dirty="0" sz="4800" spc="-10"/>
              <a:t> </a:t>
            </a:r>
            <a:r>
              <a:rPr dirty="0" sz="4800"/>
              <a:t>UK</a:t>
            </a:r>
            <a:endParaRPr sz="48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0395" y="132587"/>
            <a:ext cx="2807208" cy="1152143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0" y="2677667"/>
            <a:ext cx="12175490" cy="2702560"/>
            <a:chOff x="0" y="2677667"/>
            <a:chExt cx="12175490" cy="270256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2679191"/>
              <a:ext cx="4058411" cy="270052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68495" y="2677667"/>
              <a:ext cx="8206740" cy="2702051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3740022" y="5846165"/>
            <a:ext cx="4704080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5">
                <a:latin typeface="Calibri"/>
                <a:cs typeface="Calibri"/>
              </a:rPr>
              <a:t>British</a:t>
            </a:r>
            <a:r>
              <a:rPr dirty="0" sz="2000" spc="1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Ports </a:t>
            </a:r>
            <a:r>
              <a:rPr dirty="0" sz="2000" spc="-5">
                <a:latin typeface="Calibri"/>
                <a:cs typeface="Calibri"/>
              </a:rPr>
              <a:t>Association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Briefing,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7</a:t>
            </a:r>
            <a:r>
              <a:rPr dirty="0" sz="2000" spc="-10">
                <a:latin typeface="Calibri"/>
                <a:cs typeface="Calibri"/>
              </a:rPr>
              <a:t> May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2021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28617" y="434086"/>
            <a:ext cx="4797425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5">
                <a:latin typeface="Arial MT"/>
                <a:cs typeface="Arial MT"/>
              </a:rPr>
              <a:t>Stakeholder</a:t>
            </a:r>
            <a:r>
              <a:rPr dirty="0" sz="4000" spc="-10">
                <a:latin typeface="Arial MT"/>
                <a:cs typeface="Arial MT"/>
              </a:rPr>
              <a:t> </a:t>
            </a:r>
            <a:r>
              <a:rPr dirty="0" sz="4000" spc="-5">
                <a:latin typeface="Arial MT"/>
                <a:cs typeface="Arial MT"/>
              </a:rPr>
              <a:t>interests</a:t>
            </a:r>
            <a:endParaRPr sz="4000">
              <a:latin typeface="Arial MT"/>
              <a:cs typeface="Arial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79272" y="1474470"/>
            <a:ext cx="4646930" cy="52387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dirty="0" sz="1800" spc="-5">
                <a:latin typeface="Calibri"/>
                <a:cs typeface="Calibri"/>
              </a:rPr>
              <a:t>Ship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owners</a:t>
            </a:r>
            <a:endParaRPr sz="18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dirty="0" sz="1800" spc="-5">
                <a:latin typeface="Calibri"/>
                <a:cs typeface="Calibri"/>
              </a:rPr>
              <a:t>Ship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charterers</a:t>
            </a:r>
            <a:endParaRPr sz="18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dirty="0" sz="1800" spc="-5">
                <a:latin typeface="Calibri"/>
                <a:cs typeface="Calibri"/>
              </a:rPr>
              <a:t>Ship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managers</a:t>
            </a:r>
            <a:endParaRPr sz="18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dirty="0" sz="1800" spc="-5">
                <a:latin typeface="Calibri"/>
                <a:cs typeface="Calibri"/>
              </a:rPr>
              <a:t>Hull</a:t>
            </a:r>
            <a:r>
              <a:rPr dirty="0" sz="1800">
                <a:latin typeface="Calibri"/>
                <a:cs typeface="Calibri"/>
              </a:rPr>
              <a:t> &amp;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Machinery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Insurers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(H&amp;M)</a:t>
            </a:r>
            <a:endParaRPr sz="18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dirty="0" sz="1800" spc="-10">
                <a:latin typeface="Calibri"/>
                <a:cs typeface="Calibri"/>
              </a:rPr>
              <a:t>Protection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&amp;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Indemnity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Clubs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(P&amp;I)</a:t>
            </a:r>
            <a:endParaRPr sz="18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dirty="0" sz="1800" spc="-10">
                <a:latin typeface="Calibri"/>
                <a:cs typeface="Calibri"/>
              </a:rPr>
              <a:t>Cargo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owners</a:t>
            </a:r>
            <a:endParaRPr sz="18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dirty="0" sz="1800" spc="-10">
                <a:latin typeface="Calibri"/>
                <a:cs typeface="Calibri"/>
              </a:rPr>
              <a:t>Cargo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insurers</a:t>
            </a:r>
            <a:endParaRPr sz="18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dirty="0" sz="1800" spc="-10">
                <a:latin typeface="Calibri"/>
                <a:cs typeface="Calibri"/>
              </a:rPr>
              <a:t>Salvage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Company</a:t>
            </a:r>
            <a:endParaRPr sz="18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dirty="0" sz="1800" spc="-10">
                <a:latin typeface="Calibri"/>
                <a:cs typeface="Calibri"/>
              </a:rPr>
              <a:t>Classification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Society</a:t>
            </a:r>
            <a:endParaRPr sz="18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dirty="0" sz="1800" spc="-5">
                <a:latin typeface="Calibri"/>
                <a:cs typeface="Calibri"/>
              </a:rPr>
              <a:t>Maritime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and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Coastguard</a:t>
            </a:r>
            <a:r>
              <a:rPr dirty="0" sz="1800" spc="-5">
                <a:latin typeface="Calibri"/>
                <a:cs typeface="Calibri"/>
              </a:rPr>
              <a:t> Agency </a:t>
            </a:r>
            <a:r>
              <a:rPr dirty="0" sz="1800" spc="-10">
                <a:latin typeface="Calibri"/>
                <a:cs typeface="Calibri"/>
              </a:rPr>
              <a:t>(MCA)</a:t>
            </a:r>
            <a:endParaRPr sz="1800">
              <a:latin typeface="Calibri"/>
              <a:cs typeface="Calibri"/>
            </a:endParaRPr>
          </a:p>
          <a:p>
            <a:pPr lvl="1" marL="756285" indent="-287020">
              <a:lnSpc>
                <a:spcPct val="100000"/>
              </a:lnSpc>
              <a:buFont typeface="Arial MT"/>
              <a:buChar char="•"/>
              <a:tabLst>
                <a:tab pos="756285" algn="l"/>
                <a:tab pos="756920" algn="l"/>
              </a:tabLst>
            </a:pPr>
            <a:r>
              <a:rPr dirty="0" sz="1800" spc="-5">
                <a:latin typeface="Calibri"/>
                <a:cs typeface="Calibri"/>
              </a:rPr>
              <a:t>HM </a:t>
            </a:r>
            <a:r>
              <a:rPr dirty="0" sz="1800" spc="-10">
                <a:latin typeface="Calibri"/>
                <a:cs typeface="Calibri"/>
              </a:rPr>
              <a:t>Coastguard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(SAR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&amp;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Counter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Pollution)</a:t>
            </a:r>
            <a:endParaRPr sz="1800">
              <a:latin typeface="Calibri"/>
              <a:cs typeface="Calibri"/>
            </a:endParaRPr>
          </a:p>
          <a:p>
            <a:pPr lvl="1" marL="756285" indent="-287020">
              <a:lnSpc>
                <a:spcPct val="100000"/>
              </a:lnSpc>
              <a:buFont typeface="Arial MT"/>
              <a:buChar char="•"/>
              <a:tabLst>
                <a:tab pos="756285" algn="l"/>
                <a:tab pos="756920" algn="l"/>
              </a:tabLst>
            </a:pPr>
            <a:r>
              <a:rPr dirty="0" sz="1800" spc="-5">
                <a:latin typeface="Calibri"/>
                <a:cs typeface="Calibri"/>
              </a:rPr>
              <a:t>Maritime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Services</a:t>
            </a:r>
            <a:endParaRPr sz="1800">
              <a:latin typeface="Calibri"/>
              <a:cs typeface="Calibri"/>
            </a:endParaRPr>
          </a:p>
          <a:p>
            <a:pPr lvl="1" marL="756285" indent="-287020">
              <a:lnSpc>
                <a:spcPct val="100000"/>
              </a:lnSpc>
              <a:buFont typeface="Arial MT"/>
              <a:buChar char="•"/>
              <a:tabLst>
                <a:tab pos="756285" algn="l"/>
                <a:tab pos="756920" algn="l"/>
              </a:tabLst>
            </a:pPr>
            <a:r>
              <a:rPr dirty="0" sz="1800" spc="-10">
                <a:latin typeface="Calibri"/>
                <a:cs typeface="Calibri"/>
              </a:rPr>
              <a:t>Investigations</a:t>
            </a:r>
            <a:endParaRPr sz="1800">
              <a:latin typeface="Calibri"/>
              <a:cs typeface="Calibri"/>
            </a:endParaRPr>
          </a:p>
          <a:p>
            <a:pPr lvl="1" marL="756285" indent="-287020">
              <a:lnSpc>
                <a:spcPct val="100000"/>
              </a:lnSpc>
              <a:buFont typeface="Arial MT"/>
              <a:buChar char="•"/>
              <a:tabLst>
                <a:tab pos="756285" algn="l"/>
                <a:tab pos="756920" algn="l"/>
              </a:tabLst>
            </a:pPr>
            <a:r>
              <a:rPr dirty="0" sz="1800" spc="-5">
                <a:latin typeface="Calibri"/>
                <a:cs typeface="Calibri"/>
              </a:rPr>
              <a:t>The </a:t>
            </a:r>
            <a:r>
              <a:rPr dirty="0" sz="1800" spc="-10">
                <a:latin typeface="Calibri"/>
                <a:cs typeface="Calibri"/>
              </a:rPr>
              <a:t>Receiver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of </a:t>
            </a:r>
            <a:r>
              <a:rPr dirty="0" sz="1800" spc="-20">
                <a:latin typeface="Calibri"/>
                <a:cs typeface="Calibri"/>
              </a:rPr>
              <a:t>Wreck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(amongst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others)</a:t>
            </a:r>
            <a:endParaRPr sz="18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dirty="0" sz="1800" spc="-5">
                <a:latin typeface="Calibri"/>
                <a:cs typeface="Calibri"/>
              </a:rPr>
              <a:t>Marine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Accident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Investigation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Branch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(MAIB)</a:t>
            </a:r>
            <a:endParaRPr sz="18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dirty="0" sz="1800" spc="-10">
                <a:latin typeface="Calibri"/>
                <a:cs typeface="Calibri"/>
              </a:rPr>
              <a:t>Local</a:t>
            </a:r>
            <a:r>
              <a:rPr dirty="0" sz="1800" spc="-5">
                <a:latin typeface="Calibri"/>
                <a:cs typeface="Calibri"/>
              </a:rPr>
              <a:t> Authority</a:t>
            </a:r>
            <a:endParaRPr sz="18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dirty="0" sz="1800" spc="-15">
                <a:latin typeface="Calibri"/>
                <a:cs typeface="Calibri"/>
              </a:rPr>
              <a:t>Strategic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Coordinating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Group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(SCG)</a:t>
            </a:r>
            <a:endParaRPr sz="18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dirty="0" sz="1800" spc="-15">
                <a:latin typeface="Calibri"/>
                <a:cs typeface="Calibri"/>
              </a:rPr>
              <a:t>Police</a:t>
            </a:r>
            <a:endParaRPr sz="18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dirty="0" sz="1800" spc="-15">
                <a:latin typeface="Calibri"/>
                <a:cs typeface="Calibri"/>
              </a:rPr>
              <a:t>Fire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and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Rescue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57825" y="1298575"/>
            <a:ext cx="6557645" cy="52387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dirty="0" sz="1800" spc="-5">
                <a:latin typeface="Calibri"/>
                <a:cs typeface="Calibri"/>
              </a:rPr>
              <a:t>Ambulance Service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/ NHS</a:t>
            </a:r>
            <a:endParaRPr sz="18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dirty="0" sz="1800" spc="-5">
                <a:latin typeface="Calibri"/>
                <a:cs typeface="Calibri"/>
              </a:rPr>
              <a:t>Public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Health</a:t>
            </a:r>
            <a:r>
              <a:rPr dirty="0" sz="1800">
                <a:latin typeface="Calibri"/>
                <a:cs typeface="Calibri"/>
              </a:rPr>
              <a:t> Bodies</a:t>
            </a:r>
            <a:endParaRPr sz="1800">
              <a:latin typeface="Calibri"/>
              <a:cs typeface="Calibri"/>
            </a:endParaRPr>
          </a:p>
          <a:p>
            <a:pPr marL="299085" marR="88900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dirty="0" sz="1800" spc="-10">
                <a:latin typeface="Calibri"/>
                <a:cs typeface="Calibri"/>
              </a:rPr>
              <a:t>Environment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Agency </a:t>
            </a:r>
            <a:r>
              <a:rPr dirty="0" sz="1800" spc="-10">
                <a:latin typeface="Calibri"/>
                <a:cs typeface="Calibri"/>
              </a:rPr>
              <a:t>(EA)/Scottish</a:t>
            </a:r>
            <a:r>
              <a:rPr dirty="0" sz="1800" spc="4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Environment Protection</a:t>
            </a:r>
            <a:r>
              <a:rPr dirty="0" sz="1800" spc="2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Agency </a:t>
            </a:r>
            <a:r>
              <a:rPr dirty="0" sz="1800" spc="-390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(SEPA)/Northern</a:t>
            </a:r>
            <a:r>
              <a:rPr dirty="0" sz="1800" spc="2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Ireland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Environment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Agency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(NIEA)</a:t>
            </a:r>
            <a:endParaRPr sz="18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dirty="0" sz="1800" spc="-5">
                <a:latin typeface="Calibri"/>
                <a:cs typeface="Calibri"/>
              </a:rPr>
              <a:t>Marine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Scotland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/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Marine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Management</a:t>
            </a:r>
            <a:r>
              <a:rPr dirty="0" sz="1800" spc="-10">
                <a:latin typeface="Calibri"/>
                <a:cs typeface="Calibri"/>
              </a:rPr>
              <a:t> Organisation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(MMO)</a:t>
            </a:r>
            <a:endParaRPr sz="18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dirty="0" sz="1800" spc="-5">
                <a:latin typeface="Calibri"/>
                <a:cs typeface="Calibri"/>
              </a:rPr>
              <a:t>Department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for</a:t>
            </a:r>
            <a:r>
              <a:rPr dirty="0" sz="1800" spc="-10">
                <a:latin typeface="Calibri"/>
                <a:cs typeface="Calibri"/>
              </a:rPr>
              <a:t> Agriculture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and </a:t>
            </a:r>
            <a:r>
              <a:rPr dirty="0" sz="1800" spc="-10">
                <a:latin typeface="Calibri"/>
                <a:cs typeface="Calibri"/>
              </a:rPr>
              <a:t>Rural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Affairs </a:t>
            </a:r>
            <a:r>
              <a:rPr dirty="0" sz="1800" spc="-5">
                <a:latin typeface="Calibri"/>
                <a:cs typeface="Calibri"/>
              </a:rPr>
              <a:t>(DEFRA)</a:t>
            </a:r>
            <a:endParaRPr sz="18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dirty="0" sz="1800" spc="-5">
                <a:latin typeface="Calibri"/>
                <a:cs typeface="Calibri"/>
              </a:rPr>
              <a:t>Department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for </a:t>
            </a:r>
            <a:r>
              <a:rPr dirty="0" sz="1800" spc="-20">
                <a:latin typeface="Calibri"/>
                <a:cs typeface="Calibri"/>
              </a:rPr>
              <a:t>Transport </a:t>
            </a:r>
            <a:r>
              <a:rPr dirty="0" sz="1800" spc="-10">
                <a:latin typeface="Calibri"/>
                <a:cs typeface="Calibri"/>
              </a:rPr>
              <a:t>(DfT)</a:t>
            </a:r>
            <a:endParaRPr sz="18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dirty="0" sz="1800" spc="-5">
                <a:latin typeface="Calibri"/>
                <a:cs typeface="Calibri"/>
              </a:rPr>
              <a:t>Department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for</a:t>
            </a:r>
            <a:r>
              <a:rPr dirty="0" sz="1800" spc="-5">
                <a:latin typeface="Calibri"/>
                <a:cs typeface="Calibri"/>
              </a:rPr>
              <a:t> Business,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Energy</a:t>
            </a:r>
            <a:r>
              <a:rPr dirty="0" sz="1800">
                <a:latin typeface="Calibri"/>
                <a:cs typeface="Calibri"/>
              </a:rPr>
              <a:t> and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Industrial </a:t>
            </a:r>
            <a:r>
              <a:rPr dirty="0" sz="1800" spc="-15">
                <a:latin typeface="Calibri"/>
                <a:cs typeface="Calibri"/>
              </a:rPr>
              <a:t>Strategy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(BEIS)</a:t>
            </a:r>
            <a:endParaRPr sz="18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dirty="0" sz="1800" spc="-15">
                <a:latin typeface="Calibri"/>
                <a:cs typeface="Calibri"/>
              </a:rPr>
              <a:t>Offshore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Regulator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for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Environment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and</a:t>
            </a:r>
            <a:r>
              <a:rPr dirty="0" sz="1800" spc="2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Decommissioning</a:t>
            </a:r>
            <a:r>
              <a:rPr dirty="0" sz="1800" spc="2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(OPRED)</a:t>
            </a:r>
            <a:endParaRPr sz="18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dirty="0" sz="1800" spc="-5">
                <a:latin typeface="Calibri"/>
                <a:cs typeface="Calibri"/>
              </a:rPr>
              <a:t>The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Health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and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Safety</a:t>
            </a:r>
            <a:r>
              <a:rPr dirty="0" sz="1800" spc="-10">
                <a:latin typeface="Calibri"/>
                <a:cs typeface="Calibri"/>
              </a:rPr>
              <a:t> Executive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(HSE)</a:t>
            </a:r>
            <a:endParaRPr sz="18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dirty="0" sz="1800" spc="-15">
                <a:latin typeface="Calibri"/>
                <a:cs typeface="Calibri"/>
              </a:rPr>
              <a:t>Port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Authority</a:t>
            </a:r>
            <a:endParaRPr sz="18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dirty="0" sz="1800" spc="-10">
                <a:latin typeface="Calibri"/>
                <a:cs typeface="Calibri"/>
              </a:rPr>
              <a:t>Scottish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Natural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Heritage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(SNH)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/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Natural</a:t>
            </a:r>
            <a:r>
              <a:rPr dirty="0" sz="1800" spc="-5">
                <a:latin typeface="Calibri"/>
                <a:cs typeface="Calibri"/>
              </a:rPr>
              <a:t> England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(NE)</a:t>
            </a:r>
            <a:endParaRPr sz="18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dirty="0" sz="1800" spc="-5">
                <a:latin typeface="Calibri"/>
                <a:cs typeface="Calibri"/>
              </a:rPr>
              <a:t>Joint </a:t>
            </a:r>
            <a:r>
              <a:rPr dirty="0" sz="1800" spc="-10">
                <a:latin typeface="Calibri"/>
                <a:cs typeface="Calibri"/>
              </a:rPr>
              <a:t>Nature </a:t>
            </a:r>
            <a:r>
              <a:rPr dirty="0" sz="1800" spc="-5">
                <a:latin typeface="Calibri"/>
                <a:cs typeface="Calibri"/>
              </a:rPr>
              <a:t>Conservation</a:t>
            </a:r>
            <a:r>
              <a:rPr dirty="0" sz="1800" spc="-10">
                <a:latin typeface="Calibri"/>
                <a:cs typeface="Calibri"/>
              </a:rPr>
              <a:t> Committee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(JNCC)</a:t>
            </a:r>
            <a:endParaRPr sz="18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dirty="0" sz="1800" spc="-5">
                <a:latin typeface="Calibri"/>
                <a:cs typeface="Calibri"/>
              </a:rPr>
              <a:t>The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Crown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Estate</a:t>
            </a:r>
            <a:endParaRPr sz="18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dirty="0" sz="1800" spc="-10">
                <a:latin typeface="Calibri"/>
                <a:cs typeface="Calibri"/>
              </a:rPr>
              <a:t>Devolved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Administrations</a:t>
            </a:r>
            <a:endParaRPr sz="18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dirty="0" sz="1800" spc="-5">
                <a:latin typeface="Calibri"/>
                <a:cs typeface="Calibri"/>
              </a:rPr>
              <a:t>Other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Coastal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States</a:t>
            </a:r>
            <a:endParaRPr sz="18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dirty="0" sz="1800" spc="-10">
                <a:latin typeface="Calibri"/>
                <a:cs typeface="Calibri"/>
              </a:rPr>
              <a:t>European</a:t>
            </a:r>
            <a:r>
              <a:rPr dirty="0" sz="1800" spc="-5">
                <a:latin typeface="Calibri"/>
                <a:cs typeface="Calibri"/>
              </a:rPr>
              <a:t> Maritime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Safety</a:t>
            </a:r>
            <a:r>
              <a:rPr dirty="0" sz="1800" spc="-5">
                <a:latin typeface="Calibri"/>
                <a:cs typeface="Calibri"/>
              </a:rPr>
              <a:t> Agency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(EMSA)</a:t>
            </a:r>
            <a:endParaRPr sz="18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dirty="0" sz="1800" spc="-10">
                <a:latin typeface="Calibri"/>
                <a:cs typeface="Calibri"/>
              </a:rPr>
              <a:t>COBR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/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SGoRR</a:t>
            </a:r>
            <a:endParaRPr sz="18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dirty="0" sz="1800" spc="-20">
                <a:latin typeface="Calibri"/>
                <a:cs typeface="Calibri"/>
              </a:rPr>
              <a:t>Etc. </a:t>
            </a:r>
            <a:r>
              <a:rPr dirty="0" sz="1800" spc="-15">
                <a:latin typeface="Calibri"/>
                <a:cs typeface="Calibri"/>
              </a:rPr>
              <a:t>etc.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0395" y="132587"/>
            <a:ext cx="2807208" cy="115214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31235" y="1639875"/>
            <a:ext cx="8246195" cy="464814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210047" y="413765"/>
            <a:ext cx="3896360" cy="6654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200"/>
              <a:t>Incident</a:t>
            </a:r>
            <a:r>
              <a:rPr dirty="0" sz="4200" spc="-25"/>
              <a:t> </a:t>
            </a:r>
            <a:r>
              <a:rPr dirty="0" sz="4200" spc="-5"/>
              <a:t>response</a:t>
            </a:r>
            <a:endParaRPr sz="4200"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0395" y="132587"/>
            <a:ext cx="2807208" cy="1152143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65219" y="413765"/>
            <a:ext cx="6400165" cy="6654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200" spc="-5"/>
              <a:t>SOSREP</a:t>
            </a:r>
            <a:r>
              <a:rPr dirty="0" sz="4200" spc="-65"/>
              <a:t> </a:t>
            </a:r>
            <a:r>
              <a:rPr dirty="0" sz="4200"/>
              <a:t>incident</a:t>
            </a:r>
            <a:r>
              <a:rPr dirty="0" sz="4200" spc="-30"/>
              <a:t> </a:t>
            </a:r>
            <a:r>
              <a:rPr dirty="0" sz="4200"/>
              <a:t>involvement</a:t>
            </a:r>
            <a:endParaRPr sz="42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4300" y="1793748"/>
            <a:ext cx="5388864" cy="4041648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724525" y="1511553"/>
            <a:ext cx="6132195" cy="45986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5600" marR="114935" indent="-342900">
              <a:lnSpc>
                <a:spcPct val="100000"/>
              </a:lnSpc>
              <a:spcBef>
                <a:spcPts val="100"/>
              </a:spcBef>
              <a:buChar char="-"/>
              <a:tabLst>
                <a:tab pos="354965" algn="l"/>
                <a:tab pos="355600" algn="l"/>
              </a:tabLst>
            </a:pPr>
            <a:r>
              <a:rPr dirty="0" sz="2400">
                <a:latin typeface="Calibri"/>
                <a:cs typeface="Calibri"/>
              </a:rPr>
              <a:t>MCA </a:t>
            </a:r>
            <a:r>
              <a:rPr dirty="0" sz="2400" spc="-5">
                <a:latin typeface="Calibri"/>
                <a:cs typeface="Calibri"/>
              </a:rPr>
              <a:t>Duty </a:t>
            </a:r>
            <a:r>
              <a:rPr dirty="0" sz="2400" spc="-10">
                <a:latin typeface="Calibri"/>
                <a:cs typeface="Calibri"/>
              </a:rPr>
              <a:t>Counter pollution </a:t>
            </a:r>
            <a:r>
              <a:rPr dirty="0" sz="2400">
                <a:latin typeface="Calibri"/>
                <a:cs typeface="Calibri"/>
              </a:rPr>
              <a:t>&amp; </a:t>
            </a:r>
            <a:r>
              <a:rPr dirty="0" sz="2400" spc="-15">
                <a:latin typeface="Calibri"/>
                <a:cs typeface="Calibri"/>
              </a:rPr>
              <a:t>salvage </a:t>
            </a:r>
            <a:r>
              <a:rPr dirty="0" sz="2400" spc="-10">
                <a:latin typeface="Calibri"/>
                <a:cs typeface="Calibri"/>
              </a:rPr>
              <a:t>officer </a:t>
            </a:r>
            <a:r>
              <a:rPr dirty="0" sz="2400" spc="-53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liaises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with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ship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/</a:t>
            </a:r>
            <a:r>
              <a:rPr dirty="0" sz="2400" spc="-10">
                <a:latin typeface="Calibri"/>
                <a:cs typeface="Calibri"/>
              </a:rPr>
              <a:t> owners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/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insurers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/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port</a:t>
            </a:r>
            <a:r>
              <a:rPr dirty="0" sz="2400" spc="-10">
                <a:latin typeface="Calibri"/>
                <a:cs typeface="Calibri"/>
              </a:rPr>
              <a:t> etc.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200"/>
              </a:spcBef>
              <a:buChar char="-"/>
              <a:tabLst>
                <a:tab pos="354965" algn="l"/>
                <a:tab pos="355600" algn="l"/>
              </a:tabLst>
            </a:pPr>
            <a:r>
              <a:rPr dirty="0" sz="2400" spc="-5">
                <a:latin typeface="Calibri"/>
                <a:cs typeface="Calibri"/>
              </a:rPr>
              <a:t>SOSREP</a:t>
            </a:r>
            <a:r>
              <a:rPr dirty="0" sz="2400" spc="-25">
                <a:latin typeface="Calibri"/>
                <a:cs typeface="Calibri"/>
              </a:rPr>
              <a:t> kept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appraised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of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plans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&amp;</a:t>
            </a:r>
            <a:r>
              <a:rPr dirty="0" sz="2400" spc="-10">
                <a:latin typeface="Calibri"/>
                <a:cs typeface="Calibri"/>
              </a:rPr>
              <a:t> intentions</a:t>
            </a:r>
            <a:r>
              <a:rPr dirty="0" sz="2400">
                <a:latin typeface="Calibri"/>
                <a:cs typeface="Calibri"/>
              </a:rPr>
              <a:t> –</a:t>
            </a:r>
            <a:endParaRPr sz="24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dirty="0" sz="2400" spc="-5">
                <a:latin typeface="Calibri"/>
                <a:cs typeface="Calibri"/>
              </a:rPr>
              <a:t>incident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monitoring;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200"/>
              </a:spcBef>
              <a:buChar char="-"/>
              <a:tabLst>
                <a:tab pos="354965" algn="l"/>
                <a:tab pos="355600" algn="l"/>
              </a:tabLst>
            </a:pPr>
            <a:r>
              <a:rPr dirty="0" sz="2400" spc="-5">
                <a:latin typeface="Calibri"/>
                <a:cs typeface="Calibri"/>
              </a:rPr>
              <a:t>Support</a:t>
            </a:r>
            <a:r>
              <a:rPr dirty="0" sz="2400" spc="-20">
                <a:latin typeface="Calibri"/>
                <a:cs typeface="Calibri"/>
              </a:rPr>
              <a:t> for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all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parties;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200"/>
              </a:spcBef>
              <a:buChar char="-"/>
              <a:tabLst>
                <a:tab pos="354965" algn="l"/>
                <a:tab pos="355600" algn="l"/>
              </a:tabLst>
            </a:pPr>
            <a:r>
              <a:rPr dirty="0" sz="2400" spc="-10">
                <a:latin typeface="Calibri"/>
                <a:cs typeface="Calibri"/>
              </a:rPr>
              <a:t>Intervention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Warning;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205"/>
              </a:spcBef>
              <a:buChar char="-"/>
              <a:tabLst>
                <a:tab pos="354965" algn="l"/>
                <a:tab pos="355600" algn="l"/>
              </a:tabLst>
            </a:pPr>
            <a:r>
              <a:rPr dirty="0" sz="2400" spc="-15">
                <a:latin typeface="Calibri"/>
                <a:cs typeface="Calibri"/>
              </a:rPr>
              <a:t>Safety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Direction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–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Schedule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3A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MSA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1995;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200"/>
              </a:spcBef>
              <a:buChar char="-"/>
              <a:tabLst>
                <a:tab pos="354965" algn="l"/>
                <a:tab pos="355600" algn="l"/>
              </a:tabLst>
            </a:pPr>
            <a:r>
              <a:rPr dirty="0" sz="2400" spc="-30">
                <a:latin typeface="Calibri"/>
                <a:cs typeface="Calibri"/>
              </a:rPr>
              <a:t>Temporary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Exclusion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Zone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–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S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100A MSA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1995;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200"/>
              </a:spcBef>
              <a:buChar char="-"/>
              <a:tabLst>
                <a:tab pos="354965" algn="l"/>
                <a:tab pos="355600" algn="l"/>
              </a:tabLst>
            </a:pPr>
            <a:r>
              <a:rPr dirty="0" sz="2400" spc="-10">
                <a:latin typeface="Calibri"/>
                <a:cs typeface="Calibri"/>
              </a:rPr>
              <a:t>Formal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response</a:t>
            </a:r>
            <a:r>
              <a:rPr dirty="0" sz="2400" spc="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cell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set-up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under</a:t>
            </a:r>
            <a:r>
              <a:rPr dirty="0" sz="2400">
                <a:latin typeface="Calibri"/>
                <a:cs typeface="Calibri"/>
              </a:rPr>
              <a:t> NCP</a:t>
            </a:r>
            <a:endParaRPr sz="24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dirty="0" sz="2400" spc="-10">
                <a:latin typeface="Calibri"/>
                <a:cs typeface="Calibri"/>
              </a:rPr>
              <a:t>arrangements.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0395" y="132587"/>
            <a:ext cx="2807208" cy="115214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65219" y="413765"/>
            <a:ext cx="4464685" cy="6654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200"/>
              <a:t>Also</a:t>
            </a:r>
            <a:r>
              <a:rPr dirty="0" sz="4200" spc="-65"/>
              <a:t> </a:t>
            </a:r>
            <a:r>
              <a:rPr dirty="0" sz="4200"/>
              <a:t>responsible</a:t>
            </a:r>
            <a:r>
              <a:rPr dirty="0" sz="4200" spc="-45"/>
              <a:t> </a:t>
            </a:r>
            <a:r>
              <a:rPr dirty="0" sz="4200" spc="-5"/>
              <a:t>for:</a:t>
            </a:r>
            <a:endParaRPr sz="4200"/>
          </a:p>
        </p:txBody>
      </p:sp>
      <p:sp>
        <p:nvSpPr>
          <p:cNvPr id="3" name="object 3"/>
          <p:cNvSpPr txBox="1"/>
          <p:nvPr/>
        </p:nvSpPr>
        <p:spPr>
          <a:xfrm>
            <a:off x="702970" y="1582292"/>
            <a:ext cx="8161655" cy="1854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dirty="0" sz="2400" spc="-5">
                <a:latin typeface="Calibri"/>
                <a:cs typeface="Calibri"/>
              </a:rPr>
              <a:t>Designation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of </a:t>
            </a:r>
            <a:r>
              <a:rPr dirty="0" sz="2400">
                <a:latin typeface="Calibri"/>
                <a:cs typeface="Calibri"/>
              </a:rPr>
              <a:t>a </a:t>
            </a:r>
            <a:r>
              <a:rPr dirty="0" sz="2400" spc="-5">
                <a:latin typeface="Calibri"/>
                <a:cs typeface="Calibri"/>
              </a:rPr>
              <a:t>place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of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refuge</a:t>
            </a:r>
            <a:r>
              <a:rPr dirty="0" sz="2400" spc="10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for</a:t>
            </a:r>
            <a:r>
              <a:rPr dirty="0" sz="2400">
                <a:latin typeface="Calibri"/>
                <a:cs typeface="Calibri"/>
              </a:rPr>
              <a:t> a</a:t>
            </a:r>
            <a:r>
              <a:rPr dirty="0" sz="2400" spc="-5">
                <a:latin typeface="Calibri"/>
                <a:cs typeface="Calibri"/>
              </a:rPr>
              <a:t> ship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in </a:t>
            </a:r>
            <a:r>
              <a:rPr dirty="0" sz="2400" spc="-5">
                <a:latin typeface="Calibri"/>
                <a:cs typeface="Calibri"/>
              </a:rPr>
              <a:t>need of </a:t>
            </a:r>
            <a:r>
              <a:rPr dirty="0" sz="2400" spc="-10">
                <a:latin typeface="Calibri"/>
                <a:cs typeface="Calibri"/>
              </a:rPr>
              <a:t>assistance;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 MT"/>
              <a:buChar char="•"/>
            </a:pPr>
            <a:endParaRPr sz="235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dirty="0" sz="2400" spc="-20">
                <a:latin typeface="Calibri"/>
                <a:cs typeface="Calibri"/>
              </a:rPr>
              <a:t>Wreck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removal </a:t>
            </a:r>
            <a:r>
              <a:rPr dirty="0" sz="2400">
                <a:latin typeface="Calibri"/>
                <a:cs typeface="Calibri"/>
              </a:rPr>
              <a:t>–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s255D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MSA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1995;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Arial MT"/>
              <a:buChar char="•"/>
            </a:pPr>
            <a:endParaRPr sz="235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dirty="0" sz="2400" spc="-5">
                <a:latin typeface="Calibri"/>
                <a:cs typeface="Calibri"/>
              </a:rPr>
              <a:t>Support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in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maritime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security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incidents.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3672" y="3994403"/>
            <a:ext cx="3896867" cy="2589276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59679" y="3989839"/>
            <a:ext cx="1702330" cy="2554216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513319" y="3994403"/>
            <a:ext cx="4255008" cy="255422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20395" y="132587"/>
            <a:ext cx="2807208" cy="1152143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0395" y="132587"/>
            <a:ext cx="2807208" cy="115214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165219" y="413765"/>
            <a:ext cx="5720715" cy="6654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200" spc="-5"/>
              <a:t>SOSREP</a:t>
            </a:r>
            <a:r>
              <a:rPr dirty="0" sz="4200" spc="-50"/>
              <a:t> </a:t>
            </a:r>
            <a:r>
              <a:rPr dirty="0" sz="4200"/>
              <a:t>&amp;</a:t>
            </a:r>
            <a:r>
              <a:rPr dirty="0" sz="4200" spc="-35"/>
              <a:t> </a:t>
            </a:r>
            <a:r>
              <a:rPr dirty="0" sz="4200" spc="-5"/>
              <a:t>port</a:t>
            </a:r>
            <a:r>
              <a:rPr dirty="0" sz="4200" spc="-30"/>
              <a:t> </a:t>
            </a:r>
            <a:r>
              <a:rPr dirty="0" sz="4200"/>
              <a:t>interaction</a:t>
            </a:r>
            <a:endParaRPr sz="4200"/>
          </a:p>
        </p:txBody>
      </p:sp>
      <p:sp>
        <p:nvSpPr>
          <p:cNvPr id="4" name="object 4"/>
          <p:cNvSpPr txBox="1"/>
          <p:nvPr/>
        </p:nvSpPr>
        <p:spPr>
          <a:xfrm>
            <a:off x="78739" y="1632965"/>
            <a:ext cx="447421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dirty="0" sz="2400" spc="-10">
                <a:latin typeface="Calibri"/>
                <a:cs typeface="Calibri"/>
              </a:rPr>
              <a:t>Where </a:t>
            </a:r>
            <a:r>
              <a:rPr dirty="0" sz="2400" spc="-5">
                <a:latin typeface="Calibri"/>
                <a:cs typeface="Calibri"/>
              </a:rPr>
              <a:t>did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the</a:t>
            </a:r>
            <a:r>
              <a:rPr dirty="0" sz="2400" spc="-5">
                <a:latin typeface="Calibri"/>
                <a:cs typeface="Calibri"/>
              </a:rPr>
              <a:t> incident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originate?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739" y="2364181"/>
            <a:ext cx="4768850" cy="757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L="286385" marR="5080" indent="-286385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86385" algn="l"/>
                <a:tab pos="287020" algn="l"/>
              </a:tabLst>
            </a:pPr>
            <a:r>
              <a:rPr dirty="0" sz="2400" spc="-10">
                <a:latin typeface="Calibri"/>
                <a:cs typeface="Calibri"/>
              </a:rPr>
              <a:t>What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legal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powers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are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available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and</a:t>
            </a:r>
            <a:endParaRPr sz="2400">
              <a:latin typeface="Calibri"/>
              <a:cs typeface="Calibri"/>
            </a:endParaRPr>
          </a:p>
          <a:p>
            <a:pPr algn="r" marR="7620">
              <a:lnSpc>
                <a:spcPct val="100000"/>
              </a:lnSpc>
              <a:spcBef>
                <a:spcPts val="5"/>
              </a:spcBef>
            </a:pPr>
            <a:r>
              <a:rPr dirty="0" sz="2400" spc="-10">
                <a:latin typeface="Calibri"/>
                <a:cs typeface="Calibri"/>
              </a:rPr>
              <a:t>appropriate?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927100" indent="-915035">
              <a:lnSpc>
                <a:spcPct val="100000"/>
              </a:lnSpc>
              <a:spcBef>
                <a:spcPts val="100"/>
              </a:spcBef>
              <a:buChar char="-"/>
              <a:tabLst>
                <a:tab pos="927100" algn="l"/>
                <a:tab pos="927735" algn="l"/>
              </a:tabLst>
            </a:pPr>
            <a:r>
              <a:rPr dirty="0" spc="-10"/>
              <a:t>general</a:t>
            </a:r>
            <a:r>
              <a:rPr dirty="0" spc="-45"/>
              <a:t> </a:t>
            </a:r>
            <a:r>
              <a:rPr dirty="0" spc="-5"/>
              <a:t>directions</a:t>
            </a:r>
            <a:r>
              <a:rPr dirty="0" spc="-35"/>
              <a:t> </a:t>
            </a:r>
            <a:r>
              <a:rPr dirty="0"/>
              <a:t>(HM);</a:t>
            </a:r>
          </a:p>
          <a:p>
            <a:pPr marL="927100" indent="-915035">
              <a:lnSpc>
                <a:spcPct val="100000"/>
              </a:lnSpc>
              <a:spcBef>
                <a:spcPts val="5"/>
              </a:spcBef>
              <a:buChar char="-"/>
              <a:tabLst>
                <a:tab pos="927100" algn="l"/>
                <a:tab pos="927735" algn="l"/>
              </a:tabLst>
            </a:pPr>
            <a:r>
              <a:rPr dirty="0" spc="-5"/>
              <a:t>special</a:t>
            </a:r>
            <a:r>
              <a:rPr dirty="0" spc="-40"/>
              <a:t> </a:t>
            </a:r>
            <a:r>
              <a:rPr dirty="0" spc="-5"/>
              <a:t>directions</a:t>
            </a:r>
            <a:r>
              <a:rPr dirty="0" spc="-45"/>
              <a:t> </a:t>
            </a:r>
            <a:r>
              <a:rPr dirty="0"/>
              <a:t>(HM);</a:t>
            </a:r>
          </a:p>
          <a:p>
            <a:pPr marL="927100" indent="-915035">
              <a:lnSpc>
                <a:spcPct val="100000"/>
              </a:lnSpc>
              <a:buChar char="-"/>
              <a:tabLst>
                <a:tab pos="927100" algn="l"/>
                <a:tab pos="927735" algn="l"/>
              </a:tabLst>
            </a:pPr>
            <a:r>
              <a:rPr dirty="0" spc="-10"/>
              <a:t>Dangerous</a:t>
            </a:r>
            <a:r>
              <a:rPr dirty="0" spc="-15"/>
              <a:t> </a:t>
            </a:r>
            <a:r>
              <a:rPr dirty="0" spc="-20"/>
              <a:t>Vessels</a:t>
            </a:r>
            <a:r>
              <a:rPr dirty="0" spc="5"/>
              <a:t> </a:t>
            </a:r>
            <a:r>
              <a:rPr dirty="0"/>
              <a:t>Act</a:t>
            </a:r>
            <a:r>
              <a:rPr dirty="0" spc="-30"/>
              <a:t> </a:t>
            </a:r>
            <a:r>
              <a:rPr dirty="0" spc="-5"/>
              <a:t>1985</a:t>
            </a:r>
            <a:r>
              <a:rPr dirty="0" spc="-15"/>
              <a:t> </a:t>
            </a:r>
            <a:r>
              <a:rPr dirty="0" spc="-5"/>
              <a:t>(HM</a:t>
            </a:r>
            <a:r>
              <a:rPr dirty="0" spc="-20"/>
              <a:t> </a:t>
            </a:r>
            <a:r>
              <a:rPr dirty="0"/>
              <a:t>&amp;</a:t>
            </a:r>
            <a:r>
              <a:rPr dirty="0" spc="-5"/>
              <a:t> </a:t>
            </a:r>
            <a:r>
              <a:rPr dirty="0" spc="-10"/>
              <a:t>SOSREP);</a:t>
            </a:r>
          </a:p>
          <a:p>
            <a:pPr marL="927100" indent="-915035">
              <a:lnSpc>
                <a:spcPct val="100000"/>
              </a:lnSpc>
              <a:buChar char="-"/>
              <a:tabLst>
                <a:tab pos="927100" algn="l"/>
                <a:tab pos="927735" algn="l"/>
              </a:tabLst>
            </a:pPr>
            <a:r>
              <a:rPr dirty="0" spc="-5"/>
              <a:t>Schedule</a:t>
            </a:r>
            <a:r>
              <a:rPr dirty="0" spc="-25"/>
              <a:t> </a:t>
            </a:r>
            <a:r>
              <a:rPr dirty="0"/>
              <a:t>3A</a:t>
            </a:r>
            <a:r>
              <a:rPr dirty="0" spc="-15"/>
              <a:t> </a:t>
            </a:r>
            <a:r>
              <a:rPr dirty="0" spc="-5"/>
              <a:t>MSA</a:t>
            </a:r>
            <a:r>
              <a:rPr dirty="0" spc="-40"/>
              <a:t> </a:t>
            </a:r>
            <a:r>
              <a:rPr dirty="0" spc="-5"/>
              <a:t>1995</a:t>
            </a:r>
            <a:r>
              <a:rPr dirty="0" spc="-20"/>
              <a:t> </a:t>
            </a:r>
            <a:r>
              <a:rPr dirty="0" spc="-5"/>
              <a:t>(SOSREP).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8739" y="3827475"/>
            <a:ext cx="12070715" cy="25869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dirty="0" sz="2400">
                <a:latin typeface="Calibri"/>
                <a:cs typeface="Calibri"/>
              </a:rPr>
              <a:t>Managing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expectations.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Arial MT"/>
              <a:buChar char="•"/>
            </a:pPr>
            <a:endParaRPr sz="235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dirty="0" sz="2400">
                <a:latin typeface="Calibri"/>
                <a:cs typeface="Calibri"/>
              </a:rPr>
              <a:t>Is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the</a:t>
            </a:r>
            <a:r>
              <a:rPr dirty="0" sz="2400" spc="-5">
                <a:latin typeface="Calibri"/>
                <a:cs typeface="Calibri"/>
              </a:rPr>
              <a:t> response </a:t>
            </a:r>
            <a:r>
              <a:rPr dirty="0" sz="2400">
                <a:latin typeface="Calibri"/>
                <a:cs typeface="Calibri"/>
              </a:rPr>
              <a:t>/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recovery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within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the</a:t>
            </a:r>
            <a:r>
              <a:rPr dirty="0" sz="2400" spc="-15">
                <a:latin typeface="Calibri"/>
                <a:cs typeface="Calibri"/>
              </a:rPr>
              <a:t> port’s</a:t>
            </a:r>
            <a:r>
              <a:rPr dirty="0" sz="2400" spc="-5">
                <a:latin typeface="Calibri"/>
                <a:cs typeface="Calibri"/>
              </a:rPr>
              <a:t> capacity?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 MT"/>
              <a:buChar char="•"/>
            </a:pPr>
            <a:endParaRPr sz="235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dirty="0" sz="2400" spc="-10">
                <a:latin typeface="Calibri"/>
                <a:cs typeface="Calibri"/>
              </a:rPr>
              <a:t>Cooperation,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support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and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guidance.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 MT"/>
              <a:buChar char="•"/>
            </a:pPr>
            <a:endParaRPr sz="235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dirty="0" sz="2400" spc="-5">
                <a:latin typeface="Calibri"/>
                <a:cs typeface="Calibri"/>
              </a:rPr>
              <a:t>S15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Schedule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3A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MSA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1995</a:t>
            </a:r>
            <a:r>
              <a:rPr dirty="0" sz="2400" spc="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– </a:t>
            </a:r>
            <a:r>
              <a:rPr dirty="0" sz="2400" spc="-15">
                <a:latin typeface="Calibri"/>
                <a:cs typeface="Calibri"/>
              </a:rPr>
              <a:t>cost </a:t>
            </a:r>
            <a:r>
              <a:rPr dirty="0" sz="2400" spc="-5">
                <a:latin typeface="Calibri"/>
                <a:cs typeface="Calibri"/>
              </a:rPr>
              <a:t>of </a:t>
            </a:r>
            <a:r>
              <a:rPr dirty="0" sz="2400" spc="-10">
                <a:latin typeface="Calibri"/>
                <a:cs typeface="Calibri"/>
              </a:rPr>
              <a:t>compliance </a:t>
            </a:r>
            <a:r>
              <a:rPr dirty="0" sz="2400">
                <a:latin typeface="Calibri"/>
                <a:cs typeface="Calibri"/>
              </a:rPr>
              <a:t>with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direction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recovered</a:t>
            </a:r>
            <a:r>
              <a:rPr dirty="0" sz="2400" spc="15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from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the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ship </a:t>
            </a:r>
            <a:r>
              <a:rPr dirty="0" sz="2400" spc="-45">
                <a:latin typeface="Calibri"/>
                <a:cs typeface="Calibri"/>
              </a:rPr>
              <a:t>owner.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7507" y="1515236"/>
            <a:ext cx="9493885" cy="51288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00"/>
              </a:spcBef>
              <a:buSzPct val="75000"/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dirty="0" sz="2400" spc="-5">
                <a:latin typeface="Calibri"/>
                <a:cs typeface="Calibri"/>
              </a:rPr>
              <a:t>Salvage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Control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Unit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(SCU)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for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shipping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incidents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(49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SCUs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since</a:t>
            </a:r>
            <a:r>
              <a:rPr dirty="0" sz="2400" spc="2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1999);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Font typeface="Arial MT"/>
              <a:buChar char="•"/>
            </a:pPr>
            <a:endParaRPr sz="33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buSzPct val="75000"/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dirty="0" sz="2400" spc="-5">
                <a:latin typeface="Calibri"/>
                <a:cs typeface="Calibri"/>
              </a:rPr>
              <a:t>Operations Control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Unit</a:t>
            </a:r>
            <a:r>
              <a:rPr dirty="0" sz="2400" spc="-5">
                <a:latin typeface="Calibri"/>
                <a:cs typeface="Calibri"/>
              </a:rPr>
              <a:t> (OCU)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for </a:t>
            </a:r>
            <a:r>
              <a:rPr dirty="0" sz="2400" spc="-10">
                <a:latin typeface="Calibri"/>
                <a:cs typeface="Calibri"/>
              </a:rPr>
              <a:t>offshore</a:t>
            </a:r>
            <a:r>
              <a:rPr dirty="0" sz="2400" spc="1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incidents</a:t>
            </a:r>
            <a:r>
              <a:rPr dirty="0" sz="2400" spc="1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(2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OCUs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since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1999);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3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buSzPct val="75000"/>
              <a:buChar char="•"/>
              <a:tabLst>
                <a:tab pos="355600" algn="l"/>
                <a:tab pos="356235" algn="l"/>
              </a:tabLst>
            </a:pPr>
            <a:r>
              <a:rPr dirty="0" sz="2400">
                <a:latin typeface="Calibri"/>
                <a:cs typeface="Calibri"/>
              </a:rPr>
              <a:t>Cell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purpose:</a:t>
            </a:r>
            <a:endParaRPr sz="2400">
              <a:latin typeface="Calibri"/>
              <a:cs typeface="Calibri"/>
            </a:endParaRPr>
          </a:p>
          <a:p>
            <a:pPr lvl="1" marL="1062990" indent="-136525">
              <a:lnSpc>
                <a:spcPct val="100000"/>
              </a:lnSpc>
              <a:spcBef>
                <a:spcPts val="1805"/>
              </a:spcBef>
              <a:buChar char="-"/>
              <a:tabLst>
                <a:tab pos="1063625" algn="l"/>
              </a:tabLst>
            </a:pPr>
            <a:r>
              <a:rPr dirty="0" sz="2000">
                <a:latin typeface="Calibri"/>
                <a:cs typeface="Calibri"/>
              </a:rPr>
              <a:t>Monitor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and</a:t>
            </a:r>
            <a:r>
              <a:rPr dirty="0" sz="2000" spc="-5">
                <a:latin typeface="Calibri"/>
                <a:cs typeface="Calibri"/>
              </a:rPr>
              <a:t> focus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on operations;</a:t>
            </a:r>
            <a:endParaRPr sz="2000">
              <a:latin typeface="Calibri"/>
              <a:cs typeface="Calibri"/>
            </a:endParaRPr>
          </a:p>
          <a:p>
            <a:pPr lvl="1" marL="1062990" indent="-136525">
              <a:lnSpc>
                <a:spcPct val="100000"/>
              </a:lnSpc>
              <a:spcBef>
                <a:spcPts val="480"/>
              </a:spcBef>
              <a:buChar char="-"/>
              <a:tabLst>
                <a:tab pos="1063625" algn="l"/>
              </a:tabLst>
            </a:pPr>
            <a:r>
              <a:rPr dirty="0" sz="2000">
                <a:latin typeface="Calibri"/>
                <a:cs typeface="Calibri"/>
              </a:rPr>
              <a:t>Approve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salvage/containment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plans;</a:t>
            </a:r>
            <a:endParaRPr sz="2000">
              <a:latin typeface="Calibri"/>
              <a:cs typeface="Calibri"/>
            </a:endParaRPr>
          </a:p>
          <a:p>
            <a:pPr lvl="1" marL="1062990" indent="-136525">
              <a:lnSpc>
                <a:spcPct val="100000"/>
              </a:lnSpc>
              <a:spcBef>
                <a:spcPts val="480"/>
              </a:spcBef>
              <a:buChar char="-"/>
              <a:tabLst>
                <a:tab pos="1063625" algn="l"/>
              </a:tabLst>
            </a:pPr>
            <a:r>
              <a:rPr dirty="0" sz="2000" spc="-5">
                <a:latin typeface="Calibri"/>
                <a:cs typeface="Calibri"/>
              </a:rPr>
              <a:t>Discussion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forum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for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relevant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parties;</a:t>
            </a:r>
            <a:endParaRPr sz="2000">
              <a:latin typeface="Calibri"/>
              <a:cs typeface="Calibri"/>
            </a:endParaRPr>
          </a:p>
          <a:p>
            <a:pPr lvl="1" marL="1062990" indent="-136525">
              <a:lnSpc>
                <a:spcPct val="100000"/>
              </a:lnSpc>
              <a:spcBef>
                <a:spcPts val="480"/>
              </a:spcBef>
              <a:buChar char="-"/>
              <a:tabLst>
                <a:tab pos="1063625" algn="l"/>
              </a:tabLst>
            </a:pPr>
            <a:r>
              <a:rPr dirty="0" sz="2000" spc="-5">
                <a:latin typeface="Calibri"/>
                <a:cs typeface="Calibri"/>
              </a:rPr>
              <a:t>Provide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an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avenue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for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state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intervention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– if</a:t>
            </a:r>
            <a:r>
              <a:rPr dirty="0" sz="2000" spc="-5">
                <a:latin typeface="Calibri"/>
                <a:cs typeface="Calibri"/>
              </a:rPr>
              <a:t> necessary;</a:t>
            </a:r>
            <a:endParaRPr sz="20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25"/>
              </a:spcBef>
              <a:buFont typeface="Calibri"/>
              <a:buChar char="-"/>
            </a:pPr>
            <a:endParaRPr sz="1550">
              <a:latin typeface="Calibri"/>
              <a:cs typeface="Calibri"/>
            </a:endParaRPr>
          </a:p>
          <a:p>
            <a:pPr marL="2756535">
              <a:lnSpc>
                <a:spcPct val="100000"/>
              </a:lnSpc>
              <a:spcBef>
                <a:spcPts val="5"/>
              </a:spcBef>
            </a:pPr>
            <a:r>
              <a:rPr dirty="0" sz="2000">
                <a:latin typeface="Calibri"/>
                <a:cs typeface="Calibri"/>
              </a:rPr>
              <a:t>Not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committee.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8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buSzPct val="75000"/>
              <a:buChar char="•"/>
              <a:tabLst>
                <a:tab pos="355600" algn="l"/>
                <a:tab pos="356235" algn="l"/>
              </a:tabLst>
            </a:pPr>
            <a:r>
              <a:rPr dirty="0" sz="2400">
                <a:latin typeface="Calibri"/>
                <a:cs typeface="Calibri"/>
              </a:rPr>
              <a:t>Accurate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record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of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key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decisions via minutes/actions.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695191" y="413765"/>
            <a:ext cx="4854575" cy="6654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200" spc="-5"/>
              <a:t>SOSREP</a:t>
            </a:r>
            <a:r>
              <a:rPr dirty="0" sz="4200" spc="-65"/>
              <a:t> </a:t>
            </a:r>
            <a:r>
              <a:rPr dirty="0" sz="4200"/>
              <a:t>response</a:t>
            </a:r>
            <a:r>
              <a:rPr dirty="0" sz="4200" spc="-35"/>
              <a:t> </a:t>
            </a:r>
            <a:r>
              <a:rPr dirty="0" sz="4200" spc="-5"/>
              <a:t>cells</a:t>
            </a:r>
            <a:endParaRPr sz="420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0395" y="132587"/>
            <a:ext cx="2807208" cy="1152143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315200" y="4114799"/>
            <a:ext cx="4876800" cy="2743197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8526" y="1682622"/>
            <a:ext cx="9551035" cy="21475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SzPct val="75000"/>
              <a:buChar char="•"/>
              <a:tabLst>
                <a:tab pos="354965" algn="l"/>
                <a:tab pos="355600" algn="l"/>
              </a:tabLst>
            </a:pPr>
            <a:r>
              <a:rPr dirty="0" sz="2400" spc="-5">
                <a:latin typeface="Calibri"/>
                <a:cs typeface="Calibri"/>
              </a:rPr>
              <a:t>SOSREP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SITREPs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and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ministerial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briefings;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Calibri"/>
              <a:buChar char="•"/>
            </a:pPr>
            <a:endParaRPr sz="33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SzPct val="75000"/>
              <a:buChar char="•"/>
              <a:tabLst>
                <a:tab pos="354965" algn="l"/>
                <a:tab pos="355600" algn="l"/>
              </a:tabLst>
            </a:pPr>
            <a:r>
              <a:rPr dirty="0" sz="2400">
                <a:latin typeface="Calibri"/>
                <a:cs typeface="Calibri"/>
              </a:rPr>
              <a:t>Media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crisis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team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(see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NCP);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Font typeface="Calibri"/>
              <a:buChar char="•"/>
            </a:pPr>
            <a:endParaRPr sz="33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SzPct val="75000"/>
              <a:buChar char="•"/>
              <a:tabLst>
                <a:tab pos="354965" algn="l"/>
                <a:tab pos="355600" algn="l"/>
              </a:tabLst>
            </a:pPr>
            <a:r>
              <a:rPr dirty="0" sz="2400" spc="-5">
                <a:latin typeface="Calibri"/>
                <a:cs typeface="Calibri"/>
              </a:rPr>
              <a:t>Openness,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transparency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and trust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are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key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factors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in </a:t>
            </a:r>
            <a:r>
              <a:rPr dirty="0" sz="2400" spc="-5">
                <a:latin typeface="Calibri"/>
                <a:cs typeface="Calibri"/>
              </a:rPr>
              <a:t>successful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operations.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742435" y="4741926"/>
            <a:ext cx="315277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Calibri"/>
                <a:cs typeface="Calibri"/>
              </a:rPr>
              <a:t>But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no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matter </a:t>
            </a:r>
            <a:r>
              <a:rPr dirty="0" sz="1800" spc="-5">
                <a:latin typeface="Calibri"/>
                <a:cs typeface="Calibri"/>
              </a:rPr>
              <a:t>how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hard </a:t>
            </a:r>
            <a:r>
              <a:rPr dirty="0" sz="1800">
                <a:latin typeface="Calibri"/>
                <a:cs typeface="Calibri"/>
              </a:rPr>
              <a:t>you </a:t>
            </a:r>
            <a:r>
              <a:rPr dirty="0" sz="1800" spc="-5">
                <a:latin typeface="Calibri"/>
                <a:cs typeface="Calibri"/>
              </a:rPr>
              <a:t>try...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004564" y="6388100"/>
            <a:ext cx="274510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Calibri"/>
                <a:cs typeface="Calibri"/>
              </a:rPr>
              <a:t>…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the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accusation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was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untrue.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314191" y="413765"/>
            <a:ext cx="7355840" cy="6654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200" spc="-5"/>
              <a:t>SOSREP</a:t>
            </a:r>
            <a:r>
              <a:rPr dirty="0" sz="4200" spc="-45"/>
              <a:t> </a:t>
            </a:r>
            <a:r>
              <a:rPr dirty="0" sz="4200" spc="-5"/>
              <a:t>communications</a:t>
            </a:r>
            <a:r>
              <a:rPr dirty="0" sz="4200" spc="-40"/>
              <a:t> </a:t>
            </a:r>
            <a:r>
              <a:rPr dirty="0" sz="4200"/>
              <a:t>&amp;</a:t>
            </a:r>
            <a:r>
              <a:rPr dirty="0" sz="4200" spc="-25"/>
              <a:t> </a:t>
            </a:r>
            <a:r>
              <a:rPr dirty="0" sz="4200"/>
              <a:t>media</a:t>
            </a:r>
            <a:endParaRPr sz="4200"/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5652" y="5189220"/>
            <a:ext cx="9360408" cy="1046988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0395" y="132587"/>
            <a:ext cx="2807208" cy="1152143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32941" y="3064255"/>
            <a:ext cx="9093835" cy="9398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791200" algn="l"/>
              </a:tabLst>
            </a:pPr>
            <a:r>
              <a:rPr dirty="0" sz="6000" spc="-15"/>
              <a:t>Selected</a:t>
            </a:r>
            <a:r>
              <a:rPr dirty="0" sz="6000" spc="30"/>
              <a:t> </a:t>
            </a:r>
            <a:r>
              <a:rPr dirty="0" sz="6000" spc="-5"/>
              <a:t>incidents	since</a:t>
            </a:r>
            <a:r>
              <a:rPr dirty="0" sz="6000" spc="-95"/>
              <a:t> </a:t>
            </a:r>
            <a:r>
              <a:rPr dirty="0" sz="6000" spc="-5"/>
              <a:t>2007</a:t>
            </a:r>
            <a:endParaRPr sz="60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0395" y="132587"/>
            <a:ext cx="2807208" cy="1152143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8526" y="1710664"/>
            <a:ext cx="7499984" cy="4552950"/>
          </a:xfrm>
          <a:prstGeom prst="rect">
            <a:avLst/>
          </a:prstGeom>
        </p:spPr>
        <p:txBody>
          <a:bodyPr wrap="square" lIns="0" tIns="90170" rIns="0" bIns="0" rtlCol="0" vert="horz">
            <a:spAutoFit/>
          </a:bodyPr>
          <a:lstStyle/>
          <a:p>
            <a:pPr marL="469900" indent="-457834">
              <a:lnSpc>
                <a:spcPct val="100000"/>
              </a:lnSpc>
              <a:spcBef>
                <a:spcPts val="710"/>
              </a:spcBef>
              <a:buFont typeface="Wingdings"/>
              <a:buChar char=""/>
              <a:tabLst>
                <a:tab pos="470534" algn="l"/>
              </a:tabLst>
            </a:pPr>
            <a:r>
              <a:rPr dirty="0" sz="3200" spc="-5">
                <a:latin typeface="Calibri"/>
                <a:cs typeface="Calibri"/>
              </a:rPr>
              <a:t>275m</a:t>
            </a:r>
            <a:r>
              <a:rPr dirty="0" sz="3200" spc="-25">
                <a:latin typeface="Calibri"/>
                <a:cs typeface="Calibri"/>
              </a:rPr>
              <a:t> </a:t>
            </a:r>
            <a:r>
              <a:rPr dirty="0" sz="3200" spc="-35">
                <a:latin typeface="Calibri"/>
                <a:cs typeface="Calibri"/>
              </a:rPr>
              <a:t>LOA</a:t>
            </a:r>
            <a:endParaRPr sz="3200">
              <a:latin typeface="Calibri"/>
              <a:cs typeface="Calibri"/>
            </a:endParaRPr>
          </a:p>
          <a:p>
            <a:pPr marL="469900" indent="-457834">
              <a:lnSpc>
                <a:spcPct val="100000"/>
              </a:lnSpc>
              <a:spcBef>
                <a:spcPts val="610"/>
              </a:spcBef>
              <a:buFont typeface="Wingdings"/>
              <a:buChar char=""/>
              <a:tabLst>
                <a:tab pos="470534" algn="l"/>
              </a:tabLst>
            </a:pPr>
            <a:r>
              <a:rPr dirty="0" sz="3200" spc="-5">
                <a:latin typeface="Calibri"/>
                <a:cs typeface="Calibri"/>
              </a:rPr>
              <a:t>2300</a:t>
            </a:r>
            <a:r>
              <a:rPr dirty="0" sz="3200" spc="-25">
                <a:latin typeface="Calibri"/>
                <a:cs typeface="Calibri"/>
              </a:rPr>
              <a:t> </a:t>
            </a:r>
            <a:r>
              <a:rPr dirty="0" sz="3200" spc="-5">
                <a:latin typeface="Calibri"/>
                <a:cs typeface="Calibri"/>
              </a:rPr>
              <a:t>TEU</a:t>
            </a:r>
            <a:endParaRPr sz="3200">
              <a:latin typeface="Calibri"/>
              <a:cs typeface="Calibri"/>
            </a:endParaRPr>
          </a:p>
          <a:p>
            <a:pPr marL="469900" indent="-457834">
              <a:lnSpc>
                <a:spcPct val="100000"/>
              </a:lnSpc>
              <a:spcBef>
                <a:spcPts val="615"/>
              </a:spcBef>
              <a:buFont typeface="Wingdings"/>
              <a:buChar char=""/>
              <a:tabLst>
                <a:tab pos="470534" algn="l"/>
              </a:tabLst>
            </a:pPr>
            <a:r>
              <a:rPr dirty="0" sz="3200" spc="-10">
                <a:latin typeface="Calibri"/>
                <a:cs typeface="Calibri"/>
              </a:rPr>
              <a:t>Structural</a:t>
            </a:r>
            <a:r>
              <a:rPr dirty="0" sz="3200">
                <a:latin typeface="Calibri"/>
                <a:cs typeface="Calibri"/>
              </a:rPr>
              <a:t> </a:t>
            </a:r>
            <a:r>
              <a:rPr dirty="0" sz="3200" spc="-5">
                <a:latin typeface="Calibri"/>
                <a:cs typeface="Calibri"/>
              </a:rPr>
              <a:t>damage,</a:t>
            </a:r>
            <a:r>
              <a:rPr dirty="0" sz="3200" spc="-10">
                <a:latin typeface="Calibri"/>
                <a:cs typeface="Calibri"/>
              </a:rPr>
              <a:t> </a:t>
            </a:r>
            <a:r>
              <a:rPr dirty="0" sz="3200" spc="-15">
                <a:latin typeface="Calibri"/>
                <a:cs typeface="Calibri"/>
              </a:rPr>
              <a:t>crack</a:t>
            </a:r>
            <a:r>
              <a:rPr dirty="0" sz="3200" spc="-3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in the</a:t>
            </a:r>
            <a:r>
              <a:rPr dirty="0" sz="3200" spc="-20">
                <a:latin typeface="Calibri"/>
                <a:cs typeface="Calibri"/>
              </a:rPr>
              <a:t> </a:t>
            </a:r>
            <a:r>
              <a:rPr dirty="0" sz="3200" spc="-5">
                <a:latin typeface="Calibri"/>
                <a:cs typeface="Calibri"/>
              </a:rPr>
              <a:t>hull;</a:t>
            </a:r>
            <a:endParaRPr sz="3200">
              <a:latin typeface="Calibri"/>
              <a:cs typeface="Calibri"/>
            </a:endParaRPr>
          </a:p>
          <a:p>
            <a:pPr marL="469900" indent="-457834">
              <a:lnSpc>
                <a:spcPct val="100000"/>
              </a:lnSpc>
              <a:spcBef>
                <a:spcPts val="625"/>
              </a:spcBef>
              <a:buFont typeface="Wingdings"/>
              <a:buChar char=""/>
              <a:tabLst>
                <a:tab pos="470534" algn="l"/>
              </a:tabLst>
            </a:pPr>
            <a:r>
              <a:rPr dirty="0" sz="3200">
                <a:latin typeface="Calibri"/>
                <a:cs typeface="Calibri"/>
              </a:rPr>
              <a:t>26</a:t>
            </a:r>
            <a:r>
              <a:rPr dirty="0" sz="3200" spc="-40">
                <a:latin typeface="Calibri"/>
                <a:cs typeface="Calibri"/>
              </a:rPr>
              <a:t> </a:t>
            </a:r>
            <a:r>
              <a:rPr dirty="0" sz="3200" spc="-15">
                <a:latin typeface="Calibri"/>
                <a:cs typeface="Calibri"/>
              </a:rPr>
              <a:t>crew</a:t>
            </a:r>
            <a:r>
              <a:rPr dirty="0" sz="3200" spc="-55">
                <a:latin typeface="Calibri"/>
                <a:cs typeface="Calibri"/>
              </a:rPr>
              <a:t> </a:t>
            </a:r>
            <a:r>
              <a:rPr dirty="0" sz="3200" spc="-5">
                <a:latin typeface="Calibri"/>
                <a:cs typeface="Calibri"/>
              </a:rPr>
              <a:t>rescued;</a:t>
            </a:r>
            <a:endParaRPr sz="3200">
              <a:latin typeface="Calibri"/>
              <a:cs typeface="Calibri"/>
            </a:endParaRPr>
          </a:p>
          <a:p>
            <a:pPr marL="469900" indent="-457834">
              <a:lnSpc>
                <a:spcPct val="100000"/>
              </a:lnSpc>
              <a:spcBef>
                <a:spcPts val="610"/>
              </a:spcBef>
              <a:buFont typeface="Wingdings"/>
              <a:buChar char=""/>
              <a:tabLst>
                <a:tab pos="470534" algn="l"/>
              </a:tabLst>
            </a:pPr>
            <a:r>
              <a:rPr dirty="0" sz="3200" spc="-10">
                <a:latin typeface="Calibri"/>
                <a:cs typeface="Calibri"/>
              </a:rPr>
              <a:t>3500mt</a:t>
            </a:r>
            <a:r>
              <a:rPr dirty="0" sz="3200" spc="-50">
                <a:latin typeface="Calibri"/>
                <a:cs typeface="Calibri"/>
              </a:rPr>
              <a:t> </a:t>
            </a:r>
            <a:r>
              <a:rPr dirty="0" sz="3200" spc="-25">
                <a:latin typeface="Calibri"/>
                <a:cs typeface="Calibri"/>
              </a:rPr>
              <a:t>bunkers;</a:t>
            </a:r>
            <a:endParaRPr sz="3200">
              <a:latin typeface="Calibri"/>
              <a:cs typeface="Calibri"/>
            </a:endParaRPr>
          </a:p>
          <a:p>
            <a:pPr marL="469900" indent="-457834">
              <a:lnSpc>
                <a:spcPct val="100000"/>
              </a:lnSpc>
              <a:spcBef>
                <a:spcPts val="615"/>
              </a:spcBef>
              <a:buFont typeface="Wingdings"/>
              <a:buChar char=""/>
              <a:tabLst>
                <a:tab pos="470534" algn="l"/>
              </a:tabLst>
            </a:pPr>
            <a:r>
              <a:rPr dirty="0" sz="3200">
                <a:latin typeface="Calibri"/>
                <a:cs typeface="Calibri"/>
              </a:rPr>
              <a:t>Place</a:t>
            </a:r>
            <a:r>
              <a:rPr dirty="0" sz="3200" spc="-25">
                <a:latin typeface="Calibri"/>
                <a:cs typeface="Calibri"/>
              </a:rPr>
              <a:t> </a:t>
            </a:r>
            <a:r>
              <a:rPr dirty="0" sz="3200" spc="-5">
                <a:latin typeface="Calibri"/>
                <a:cs typeface="Calibri"/>
              </a:rPr>
              <a:t>of</a:t>
            </a:r>
            <a:r>
              <a:rPr dirty="0" sz="3200" spc="-10">
                <a:latin typeface="Calibri"/>
                <a:cs typeface="Calibri"/>
              </a:rPr>
              <a:t> </a:t>
            </a:r>
            <a:r>
              <a:rPr dirty="0" sz="3200" spc="-20">
                <a:latin typeface="Calibri"/>
                <a:cs typeface="Calibri"/>
              </a:rPr>
              <a:t>Refuge:</a:t>
            </a:r>
            <a:r>
              <a:rPr dirty="0" sz="3200" spc="-15">
                <a:latin typeface="Calibri"/>
                <a:cs typeface="Calibri"/>
              </a:rPr>
              <a:t> Portland</a:t>
            </a:r>
            <a:endParaRPr sz="3200">
              <a:latin typeface="Calibri"/>
              <a:cs typeface="Calibri"/>
            </a:endParaRPr>
          </a:p>
          <a:p>
            <a:pPr marL="469900" indent="-457834">
              <a:lnSpc>
                <a:spcPct val="100000"/>
              </a:lnSpc>
              <a:spcBef>
                <a:spcPts val="625"/>
              </a:spcBef>
              <a:buFont typeface="Wingdings"/>
              <a:buChar char=""/>
              <a:tabLst>
                <a:tab pos="470534" algn="l"/>
              </a:tabLst>
            </a:pPr>
            <a:r>
              <a:rPr dirty="0" sz="3200" spc="-10">
                <a:latin typeface="Calibri"/>
                <a:cs typeface="Calibri"/>
              </a:rPr>
              <a:t>Breaking</a:t>
            </a:r>
            <a:r>
              <a:rPr dirty="0" sz="3200" spc="-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apart </a:t>
            </a:r>
            <a:r>
              <a:rPr dirty="0" sz="3200" spc="-10">
                <a:latin typeface="Calibri"/>
                <a:cs typeface="Calibri"/>
              </a:rPr>
              <a:t>whilst</a:t>
            </a:r>
            <a:r>
              <a:rPr dirty="0" sz="3200" spc="15">
                <a:latin typeface="Calibri"/>
                <a:cs typeface="Calibri"/>
              </a:rPr>
              <a:t> </a:t>
            </a:r>
            <a:r>
              <a:rPr dirty="0" sz="3200" spc="-10">
                <a:latin typeface="Calibri"/>
                <a:cs typeface="Calibri"/>
              </a:rPr>
              <a:t>grounding</a:t>
            </a:r>
            <a:r>
              <a:rPr dirty="0" sz="3200" spc="20">
                <a:latin typeface="Calibri"/>
                <a:cs typeface="Calibri"/>
              </a:rPr>
              <a:t> </a:t>
            </a:r>
            <a:r>
              <a:rPr dirty="0" sz="3200" spc="-30">
                <a:latin typeface="Calibri"/>
                <a:cs typeface="Calibri"/>
              </a:rPr>
              <a:t>Lyme</a:t>
            </a:r>
            <a:r>
              <a:rPr dirty="0" sz="3200">
                <a:latin typeface="Calibri"/>
                <a:cs typeface="Calibri"/>
              </a:rPr>
              <a:t> </a:t>
            </a:r>
            <a:r>
              <a:rPr dirty="0" sz="3200" spc="-15">
                <a:latin typeface="Calibri"/>
                <a:cs typeface="Calibri"/>
              </a:rPr>
              <a:t>Bay;</a:t>
            </a:r>
            <a:endParaRPr sz="3200">
              <a:latin typeface="Calibri"/>
              <a:cs typeface="Calibri"/>
            </a:endParaRPr>
          </a:p>
          <a:p>
            <a:pPr marL="469900" indent="-457834">
              <a:lnSpc>
                <a:spcPct val="100000"/>
              </a:lnSpc>
              <a:spcBef>
                <a:spcPts val="610"/>
              </a:spcBef>
              <a:buFont typeface="Wingdings"/>
              <a:buChar char=""/>
              <a:tabLst>
                <a:tab pos="470534" algn="l"/>
              </a:tabLst>
            </a:pPr>
            <a:r>
              <a:rPr dirty="0" sz="3200">
                <a:latin typeface="Calibri"/>
                <a:cs typeface="Calibri"/>
              </a:rPr>
              <a:t>SCU</a:t>
            </a:r>
            <a:r>
              <a:rPr dirty="0" sz="3200" spc="-40">
                <a:latin typeface="Calibri"/>
                <a:cs typeface="Calibri"/>
              </a:rPr>
              <a:t> </a:t>
            </a:r>
            <a:r>
              <a:rPr dirty="0" sz="3200" spc="-10">
                <a:latin typeface="Calibri"/>
                <a:cs typeface="Calibri"/>
              </a:rPr>
              <a:t>established.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0395" y="132587"/>
            <a:ext cx="2807208" cy="1152143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987165" y="176529"/>
            <a:ext cx="3557270" cy="125349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ts val="6395"/>
              </a:lnSpc>
              <a:spcBef>
                <a:spcPts val="100"/>
              </a:spcBef>
            </a:pPr>
            <a:r>
              <a:rPr dirty="0"/>
              <a:t>MSC</a:t>
            </a:r>
            <a:r>
              <a:rPr dirty="0" spc="-100"/>
              <a:t> </a:t>
            </a:r>
            <a:r>
              <a:rPr dirty="0"/>
              <a:t>NAPOLI</a:t>
            </a:r>
          </a:p>
          <a:p>
            <a:pPr algn="ctr">
              <a:lnSpc>
                <a:spcPts val="3275"/>
              </a:lnSpc>
            </a:pPr>
            <a:r>
              <a:rPr dirty="0" sz="2800" spc="-5"/>
              <a:t>18.01.2007</a:t>
            </a:r>
            <a:endParaRPr sz="2800"/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109204" y="923544"/>
            <a:ext cx="4082796" cy="5891781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46531" y="132587"/>
            <a:ext cx="11625580" cy="6494145"/>
            <a:chOff x="446531" y="132587"/>
            <a:chExt cx="11625580" cy="649414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710172" y="132587"/>
              <a:ext cx="5361432" cy="360883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37887" y="3355848"/>
              <a:ext cx="4953000" cy="327050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6531" y="1741932"/>
              <a:ext cx="4709160" cy="3054096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198526" y="5708396"/>
            <a:ext cx="3843020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400" spc="-5">
                <a:latin typeface="Calibri"/>
                <a:cs typeface="Calibri"/>
              </a:rPr>
              <a:t>After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924</a:t>
            </a:r>
            <a:r>
              <a:rPr dirty="0" sz="2400" spc="-20">
                <a:latin typeface="Calibri"/>
                <a:cs typeface="Calibri"/>
              </a:rPr>
              <a:t> days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the</a:t>
            </a:r>
            <a:r>
              <a:rPr dirty="0" sz="2400" spc="-10">
                <a:latin typeface="Calibri"/>
                <a:cs typeface="Calibri"/>
              </a:rPr>
              <a:t> last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piece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of </a:t>
            </a:r>
            <a:r>
              <a:rPr dirty="0" sz="2400" spc="-53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wreck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was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removed.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57394" y="567690"/>
            <a:ext cx="2076450" cy="6654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200" spc="-10"/>
              <a:t>Overview</a:t>
            </a:r>
            <a:endParaRPr sz="4200"/>
          </a:p>
        </p:txBody>
      </p:sp>
      <p:sp>
        <p:nvSpPr>
          <p:cNvPr id="3" name="object 3"/>
          <p:cNvSpPr txBox="1"/>
          <p:nvPr/>
        </p:nvSpPr>
        <p:spPr>
          <a:xfrm>
            <a:off x="1270508" y="2347087"/>
            <a:ext cx="6075680" cy="30137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Font typeface="Wingdings"/>
              <a:buChar char=""/>
              <a:tabLst>
                <a:tab pos="355600" algn="l"/>
              </a:tabLst>
            </a:pPr>
            <a:r>
              <a:rPr dirty="0" sz="3200" spc="-5">
                <a:latin typeface="Calibri"/>
                <a:cs typeface="Calibri"/>
              </a:rPr>
              <a:t>The</a:t>
            </a:r>
            <a:r>
              <a:rPr dirty="0" sz="3200" spc="-10">
                <a:latin typeface="Calibri"/>
                <a:cs typeface="Calibri"/>
              </a:rPr>
              <a:t> </a:t>
            </a:r>
            <a:r>
              <a:rPr dirty="0" sz="3200" spc="-15">
                <a:latin typeface="Calibri"/>
                <a:cs typeface="Calibri"/>
              </a:rPr>
              <a:t>role</a:t>
            </a:r>
            <a:r>
              <a:rPr dirty="0" sz="3200" spc="-25">
                <a:latin typeface="Calibri"/>
                <a:cs typeface="Calibri"/>
              </a:rPr>
              <a:t> </a:t>
            </a:r>
            <a:r>
              <a:rPr dirty="0" sz="3200" spc="-5">
                <a:latin typeface="Calibri"/>
                <a:cs typeface="Calibri"/>
              </a:rPr>
              <a:t>of the</a:t>
            </a:r>
            <a:r>
              <a:rPr dirty="0" sz="3200" spc="-10">
                <a:latin typeface="Calibri"/>
                <a:cs typeface="Calibri"/>
              </a:rPr>
              <a:t> </a:t>
            </a:r>
            <a:r>
              <a:rPr dirty="0" sz="3200" spc="-25">
                <a:latin typeface="Calibri"/>
                <a:cs typeface="Calibri"/>
              </a:rPr>
              <a:t>State</a:t>
            </a:r>
            <a:r>
              <a:rPr dirty="0" sz="3200">
                <a:latin typeface="Calibri"/>
                <a:cs typeface="Calibri"/>
              </a:rPr>
              <a:t> &amp;</a:t>
            </a:r>
            <a:r>
              <a:rPr dirty="0" sz="3200" spc="-1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the</a:t>
            </a:r>
            <a:r>
              <a:rPr dirty="0" sz="3200" spc="-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NCP;</a:t>
            </a:r>
            <a:endParaRPr sz="3200">
              <a:latin typeface="Calibri"/>
              <a:cs typeface="Calibri"/>
            </a:endParaRPr>
          </a:p>
          <a:p>
            <a:pPr marL="447040" indent="-434340">
              <a:lnSpc>
                <a:spcPct val="100000"/>
              </a:lnSpc>
              <a:spcBef>
                <a:spcPts val="2315"/>
              </a:spcBef>
              <a:buFont typeface="Wingdings"/>
              <a:buChar char=""/>
              <a:tabLst>
                <a:tab pos="447040" algn="l"/>
              </a:tabLst>
            </a:pPr>
            <a:r>
              <a:rPr dirty="0" sz="3200">
                <a:latin typeface="Calibri"/>
                <a:cs typeface="Calibri"/>
              </a:rPr>
              <a:t>SOSREP</a:t>
            </a:r>
            <a:r>
              <a:rPr dirty="0" sz="3200" spc="-1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-</a:t>
            </a:r>
            <a:r>
              <a:rPr dirty="0" sz="3200" spc="-5">
                <a:latin typeface="Calibri"/>
                <a:cs typeface="Calibri"/>
              </a:rPr>
              <a:t> </a:t>
            </a:r>
            <a:r>
              <a:rPr dirty="0" sz="3200" spc="-15">
                <a:latin typeface="Calibri"/>
                <a:cs typeface="Calibri"/>
              </a:rPr>
              <a:t>role</a:t>
            </a:r>
            <a:r>
              <a:rPr dirty="0" sz="3200" spc="-2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and</a:t>
            </a:r>
            <a:r>
              <a:rPr dirty="0" sz="3200" spc="10">
                <a:latin typeface="Calibri"/>
                <a:cs typeface="Calibri"/>
              </a:rPr>
              <a:t> </a:t>
            </a:r>
            <a:r>
              <a:rPr dirty="0" sz="3200" spc="-10">
                <a:latin typeface="Calibri"/>
                <a:cs typeface="Calibri"/>
              </a:rPr>
              <a:t>responsibilities;</a:t>
            </a:r>
            <a:endParaRPr sz="3200">
              <a:latin typeface="Calibri"/>
              <a:cs typeface="Calibri"/>
            </a:endParaRPr>
          </a:p>
          <a:p>
            <a:pPr marL="447040" indent="-434340">
              <a:lnSpc>
                <a:spcPct val="100000"/>
              </a:lnSpc>
              <a:spcBef>
                <a:spcPts val="2930"/>
              </a:spcBef>
              <a:buFont typeface="Wingdings"/>
              <a:buChar char=""/>
              <a:tabLst>
                <a:tab pos="447040" algn="l"/>
              </a:tabLst>
            </a:pPr>
            <a:r>
              <a:rPr dirty="0" sz="3200" spc="-5">
                <a:latin typeface="Calibri"/>
                <a:cs typeface="Calibri"/>
              </a:rPr>
              <a:t>Case</a:t>
            </a:r>
            <a:r>
              <a:rPr dirty="0" sz="3200" spc="-60">
                <a:latin typeface="Calibri"/>
                <a:cs typeface="Calibri"/>
              </a:rPr>
              <a:t> </a:t>
            </a:r>
            <a:r>
              <a:rPr dirty="0" sz="3200" spc="-10">
                <a:latin typeface="Calibri"/>
                <a:cs typeface="Calibri"/>
              </a:rPr>
              <a:t>studies;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915"/>
              </a:spcBef>
              <a:buFont typeface="Wingdings"/>
              <a:buChar char=""/>
              <a:tabLst>
                <a:tab pos="355600" algn="l"/>
              </a:tabLst>
            </a:pPr>
            <a:r>
              <a:rPr dirty="0" sz="3200" spc="-15">
                <a:latin typeface="Calibri"/>
                <a:cs typeface="Calibri"/>
              </a:rPr>
              <a:t>Current</a:t>
            </a:r>
            <a:r>
              <a:rPr dirty="0" sz="3200">
                <a:latin typeface="Calibri"/>
                <a:cs typeface="Calibri"/>
              </a:rPr>
              <a:t> and</a:t>
            </a:r>
            <a:r>
              <a:rPr dirty="0" sz="3200" spc="15">
                <a:latin typeface="Calibri"/>
                <a:cs typeface="Calibri"/>
              </a:rPr>
              <a:t> </a:t>
            </a:r>
            <a:r>
              <a:rPr dirty="0" sz="3200" spc="-15">
                <a:latin typeface="Calibri"/>
                <a:cs typeface="Calibri"/>
              </a:rPr>
              <a:t>future</a:t>
            </a:r>
            <a:r>
              <a:rPr dirty="0" sz="3200">
                <a:latin typeface="Calibri"/>
                <a:cs typeface="Calibri"/>
              </a:rPr>
              <a:t> </a:t>
            </a:r>
            <a:r>
              <a:rPr dirty="0" sz="3200" spc="-5">
                <a:latin typeface="Calibri"/>
                <a:cs typeface="Calibri"/>
              </a:rPr>
              <a:t>challenges.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0395" y="132587"/>
            <a:ext cx="2807208" cy="1152143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382000" y="1924811"/>
            <a:ext cx="3560063" cy="4748784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0395" y="132587"/>
            <a:ext cx="2807208" cy="115214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Hoegh</a:t>
            </a:r>
            <a:r>
              <a:rPr dirty="0" spc="-65"/>
              <a:t> </a:t>
            </a:r>
            <a:r>
              <a:rPr dirty="0" spc="-25"/>
              <a:t>Osaka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98526" y="978154"/>
            <a:ext cx="6388735" cy="51587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95"/>
              </a:spcBef>
            </a:pPr>
            <a:r>
              <a:rPr dirty="0" sz="2800" spc="-5">
                <a:latin typeface="Calibri"/>
                <a:cs typeface="Calibri"/>
              </a:rPr>
              <a:t>03.01.2015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450">
              <a:latin typeface="Calibri"/>
              <a:cs typeface="Calibri"/>
            </a:endParaRPr>
          </a:p>
          <a:p>
            <a:pPr marL="469900" indent="-457834">
              <a:lnSpc>
                <a:spcPct val="100000"/>
              </a:lnSpc>
              <a:buFont typeface="Wingdings"/>
              <a:buChar char=""/>
              <a:tabLst>
                <a:tab pos="470534" algn="l"/>
              </a:tabLst>
            </a:pPr>
            <a:r>
              <a:rPr dirty="0" sz="3200" spc="-10">
                <a:latin typeface="Calibri"/>
                <a:cs typeface="Calibri"/>
              </a:rPr>
              <a:t>Pure</a:t>
            </a:r>
            <a:r>
              <a:rPr dirty="0" sz="3200" spc="-20">
                <a:latin typeface="Calibri"/>
                <a:cs typeface="Calibri"/>
              </a:rPr>
              <a:t> </a:t>
            </a:r>
            <a:r>
              <a:rPr dirty="0" sz="3200" spc="-10">
                <a:latin typeface="Calibri"/>
                <a:cs typeface="Calibri"/>
              </a:rPr>
              <a:t>car</a:t>
            </a:r>
            <a:r>
              <a:rPr dirty="0" sz="3200">
                <a:latin typeface="Calibri"/>
                <a:cs typeface="Calibri"/>
              </a:rPr>
              <a:t> and </a:t>
            </a:r>
            <a:r>
              <a:rPr dirty="0" sz="3200" spc="-5">
                <a:latin typeface="Calibri"/>
                <a:cs typeface="Calibri"/>
              </a:rPr>
              <a:t>truck</a:t>
            </a:r>
            <a:r>
              <a:rPr dirty="0" sz="3200">
                <a:latin typeface="Calibri"/>
                <a:cs typeface="Calibri"/>
              </a:rPr>
              <a:t> </a:t>
            </a:r>
            <a:r>
              <a:rPr dirty="0" sz="3200" spc="-5">
                <a:latin typeface="Calibri"/>
                <a:cs typeface="Calibri"/>
              </a:rPr>
              <a:t>carrier</a:t>
            </a:r>
            <a:r>
              <a:rPr dirty="0" sz="3200" spc="-25">
                <a:latin typeface="Calibri"/>
                <a:cs typeface="Calibri"/>
              </a:rPr>
              <a:t> </a:t>
            </a:r>
            <a:r>
              <a:rPr dirty="0" sz="3200" spc="-15">
                <a:latin typeface="Calibri"/>
                <a:cs typeface="Calibri"/>
              </a:rPr>
              <a:t>(PCTC);</a:t>
            </a:r>
            <a:endParaRPr sz="3200">
              <a:latin typeface="Calibri"/>
              <a:cs typeface="Calibri"/>
            </a:endParaRPr>
          </a:p>
          <a:p>
            <a:pPr marL="469900" indent="-457834">
              <a:lnSpc>
                <a:spcPct val="100000"/>
              </a:lnSpc>
              <a:spcBef>
                <a:spcPts val="615"/>
              </a:spcBef>
              <a:buFont typeface="Wingdings"/>
              <a:buChar char=""/>
              <a:tabLst>
                <a:tab pos="470534" algn="l"/>
              </a:tabLst>
            </a:pPr>
            <a:r>
              <a:rPr dirty="0" sz="3200" spc="-5">
                <a:latin typeface="Calibri"/>
                <a:cs typeface="Calibri"/>
              </a:rPr>
              <a:t>180m</a:t>
            </a:r>
            <a:r>
              <a:rPr dirty="0" sz="3200" spc="-20">
                <a:latin typeface="Calibri"/>
                <a:cs typeface="Calibri"/>
              </a:rPr>
              <a:t> </a:t>
            </a:r>
            <a:r>
              <a:rPr dirty="0" sz="3200" spc="-30">
                <a:latin typeface="Calibri"/>
                <a:cs typeface="Calibri"/>
              </a:rPr>
              <a:t>LOA;</a:t>
            </a:r>
            <a:endParaRPr sz="3200">
              <a:latin typeface="Calibri"/>
              <a:cs typeface="Calibri"/>
            </a:endParaRPr>
          </a:p>
          <a:p>
            <a:pPr marL="469900" indent="-457834">
              <a:lnSpc>
                <a:spcPct val="100000"/>
              </a:lnSpc>
              <a:spcBef>
                <a:spcPts val="610"/>
              </a:spcBef>
              <a:buFont typeface="Wingdings"/>
              <a:buChar char=""/>
              <a:tabLst>
                <a:tab pos="470534" algn="l"/>
              </a:tabLst>
            </a:pPr>
            <a:r>
              <a:rPr dirty="0" sz="3200" spc="-15">
                <a:latin typeface="Calibri"/>
                <a:cs typeface="Calibri"/>
              </a:rPr>
              <a:t>List,</a:t>
            </a:r>
            <a:r>
              <a:rPr dirty="0" sz="3200">
                <a:latin typeface="Calibri"/>
                <a:cs typeface="Calibri"/>
              </a:rPr>
              <a:t> </a:t>
            </a:r>
            <a:r>
              <a:rPr dirty="0" sz="3200" spc="-5">
                <a:latin typeface="Calibri"/>
                <a:cs typeface="Calibri"/>
              </a:rPr>
              <a:t>flooding</a:t>
            </a:r>
            <a:r>
              <a:rPr dirty="0" sz="3200">
                <a:latin typeface="Calibri"/>
                <a:cs typeface="Calibri"/>
              </a:rPr>
              <a:t> and</a:t>
            </a:r>
            <a:r>
              <a:rPr dirty="0" sz="3200" spc="5">
                <a:latin typeface="Calibri"/>
                <a:cs typeface="Calibri"/>
              </a:rPr>
              <a:t> </a:t>
            </a:r>
            <a:r>
              <a:rPr dirty="0" sz="3200" spc="-10">
                <a:latin typeface="Calibri"/>
                <a:cs typeface="Calibri"/>
              </a:rPr>
              <a:t>grounding;</a:t>
            </a:r>
            <a:endParaRPr sz="3200">
              <a:latin typeface="Calibri"/>
              <a:cs typeface="Calibri"/>
            </a:endParaRPr>
          </a:p>
          <a:p>
            <a:pPr marL="469900" marR="1323340" indent="-457834">
              <a:lnSpc>
                <a:spcPts val="3460"/>
              </a:lnSpc>
              <a:spcBef>
                <a:spcPts val="1060"/>
              </a:spcBef>
              <a:buFont typeface="Wingdings"/>
              <a:buChar char=""/>
              <a:tabLst>
                <a:tab pos="470534" algn="l"/>
              </a:tabLst>
            </a:pPr>
            <a:r>
              <a:rPr dirty="0" sz="3200" spc="-5">
                <a:latin typeface="Calibri"/>
                <a:cs typeface="Calibri"/>
              </a:rPr>
              <a:t>52°</a:t>
            </a:r>
            <a:r>
              <a:rPr dirty="0" sz="3200" spc="5">
                <a:latin typeface="Calibri"/>
                <a:cs typeface="Calibri"/>
              </a:rPr>
              <a:t> </a:t>
            </a:r>
            <a:r>
              <a:rPr dirty="0" sz="3200" spc="-15">
                <a:latin typeface="Calibri"/>
                <a:cs typeface="Calibri"/>
              </a:rPr>
              <a:t>list</a:t>
            </a:r>
            <a:r>
              <a:rPr dirty="0" sz="3200">
                <a:latin typeface="Calibri"/>
                <a:cs typeface="Calibri"/>
              </a:rPr>
              <a:t> </a:t>
            </a:r>
            <a:r>
              <a:rPr dirty="0" sz="3200" spc="-10">
                <a:latin typeface="Calibri"/>
                <a:cs typeface="Calibri"/>
              </a:rPr>
              <a:t>aground</a:t>
            </a:r>
            <a:r>
              <a:rPr dirty="0" sz="3200" spc="-15">
                <a:latin typeface="Calibri"/>
                <a:cs typeface="Calibri"/>
              </a:rPr>
              <a:t> </a:t>
            </a:r>
            <a:r>
              <a:rPr dirty="0" sz="3200" spc="-5">
                <a:latin typeface="Calibri"/>
                <a:cs typeface="Calibri"/>
              </a:rPr>
              <a:t>on </a:t>
            </a:r>
            <a:r>
              <a:rPr dirty="0" sz="3200" spc="-10">
                <a:latin typeface="Calibri"/>
                <a:cs typeface="Calibri"/>
              </a:rPr>
              <a:t>Bramble </a:t>
            </a:r>
            <a:r>
              <a:rPr dirty="0" sz="3200" spc="-71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Bank</a:t>
            </a:r>
            <a:r>
              <a:rPr dirty="0" sz="3200" spc="-1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in</a:t>
            </a:r>
            <a:r>
              <a:rPr dirty="0" sz="3200" spc="-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the </a:t>
            </a:r>
            <a:r>
              <a:rPr dirty="0" sz="3200" spc="-5">
                <a:latin typeface="Calibri"/>
                <a:cs typeface="Calibri"/>
              </a:rPr>
              <a:t>Solent;</a:t>
            </a:r>
            <a:endParaRPr sz="3200">
              <a:latin typeface="Calibri"/>
              <a:cs typeface="Calibri"/>
            </a:endParaRPr>
          </a:p>
          <a:p>
            <a:pPr marL="469900" indent="-457834">
              <a:lnSpc>
                <a:spcPct val="100000"/>
              </a:lnSpc>
              <a:spcBef>
                <a:spcPts val="560"/>
              </a:spcBef>
              <a:buFont typeface="Wingdings"/>
              <a:buChar char=""/>
              <a:tabLst>
                <a:tab pos="470534" algn="l"/>
              </a:tabLst>
            </a:pPr>
            <a:r>
              <a:rPr dirty="0" sz="3200" spc="-15">
                <a:latin typeface="Calibri"/>
                <a:cs typeface="Calibri"/>
              </a:rPr>
              <a:t>Crew</a:t>
            </a:r>
            <a:r>
              <a:rPr dirty="0" sz="3200" spc="-2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and</a:t>
            </a:r>
            <a:r>
              <a:rPr dirty="0" sz="3200" spc="5">
                <a:latin typeface="Calibri"/>
                <a:cs typeface="Calibri"/>
              </a:rPr>
              <a:t> </a:t>
            </a:r>
            <a:r>
              <a:rPr dirty="0" sz="3200" spc="-5">
                <a:latin typeface="Calibri"/>
                <a:cs typeface="Calibri"/>
              </a:rPr>
              <a:t>pilot</a:t>
            </a:r>
            <a:r>
              <a:rPr dirty="0" sz="3200">
                <a:latin typeface="Calibri"/>
                <a:cs typeface="Calibri"/>
              </a:rPr>
              <a:t> </a:t>
            </a:r>
            <a:r>
              <a:rPr dirty="0" sz="3200" spc="-35">
                <a:latin typeface="Calibri"/>
                <a:cs typeface="Calibri"/>
              </a:rPr>
              <a:t>taken</a:t>
            </a:r>
            <a:r>
              <a:rPr dirty="0" sz="3200" spc="-5">
                <a:latin typeface="Calibri"/>
                <a:cs typeface="Calibri"/>
              </a:rPr>
              <a:t> </a:t>
            </a:r>
            <a:r>
              <a:rPr dirty="0" sz="3200" spc="-15">
                <a:latin typeface="Calibri"/>
                <a:cs typeface="Calibri"/>
              </a:rPr>
              <a:t>off </a:t>
            </a:r>
            <a:r>
              <a:rPr dirty="0" sz="3200" spc="-5">
                <a:latin typeface="Calibri"/>
                <a:cs typeface="Calibri"/>
              </a:rPr>
              <a:t>ship;</a:t>
            </a:r>
            <a:endParaRPr sz="3200">
              <a:latin typeface="Calibri"/>
              <a:cs typeface="Calibri"/>
            </a:endParaRPr>
          </a:p>
          <a:p>
            <a:pPr marL="469900" indent="-457834">
              <a:lnSpc>
                <a:spcPct val="100000"/>
              </a:lnSpc>
              <a:spcBef>
                <a:spcPts val="610"/>
              </a:spcBef>
              <a:buFont typeface="Wingdings"/>
              <a:buChar char=""/>
              <a:tabLst>
                <a:tab pos="470534" algn="l"/>
              </a:tabLst>
            </a:pPr>
            <a:r>
              <a:rPr dirty="0" sz="3200" spc="-10">
                <a:latin typeface="Calibri"/>
                <a:cs typeface="Calibri"/>
              </a:rPr>
              <a:t>500mt</a:t>
            </a:r>
            <a:r>
              <a:rPr dirty="0" sz="3200" spc="-25">
                <a:latin typeface="Calibri"/>
                <a:cs typeface="Calibri"/>
              </a:rPr>
              <a:t> bunkers;</a:t>
            </a:r>
            <a:endParaRPr sz="3200">
              <a:latin typeface="Calibri"/>
              <a:cs typeface="Calibri"/>
            </a:endParaRPr>
          </a:p>
          <a:p>
            <a:pPr marL="469900" indent="-457834">
              <a:lnSpc>
                <a:spcPct val="100000"/>
              </a:lnSpc>
              <a:spcBef>
                <a:spcPts val="625"/>
              </a:spcBef>
              <a:buFont typeface="Wingdings"/>
              <a:buChar char=""/>
              <a:tabLst>
                <a:tab pos="470534" algn="l"/>
              </a:tabLst>
            </a:pPr>
            <a:r>
              <a:rPr dirty="0" sz="3200" spc="-5">
                <a:latin typeface="Calibri"/>
                <a:cs typeface="Calibri"/>
              </a:rPr>
              <a:t>1450</a:t>
            </a:r>
            <a:r>
              <a:rPr dirty="0" sz="3200" spc="-10">
                <a:latin typeface="Calibri"/>
                <a:cs typeface="Calibri"/>
              </a:rPr>
              <a:t> </a:t>
            </a:r>
            <a:r>
              <a:rPr dirty="0" sz="3200" spc="-5">
                <a:latin typeface="Calibri"/>
                <a:cs typeface="Calibri"/>
              </a:rPr>
              <a:t>vehicles</a:t>
            </a:r>
            <a:r>
              <a:rPr dirty="0" sz="3200" spc="-2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on</a:t>
            </a:r>
            <a:r>
              <a:rPr dirty="0" sz="3200" spc="-15">
                <a:latin typeface="Calibri"/>
                <a:cs typeface="Calibri"/>
              </a:rPr>
              <a:t> board.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96000" y="2941320"/>
            <a:ext cx="6096000" cy="3429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10756" y="0"/>
            <a:ext cx="5381244" cy="2967228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3310127"/>
            <a:ext cx="5324855" cy="354787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78739" y="1554556"/>
            <a:ext cx="10320655" cy="4421505"/>
          </a:xfrm>
          <a:prstGeom prst="rect">
            <a:avLst/>
          </a:prstGeom>
        </p:spPr>
        <p:txBody>
          <a:bodyPr wrap="square" lIns="0" tIns="67945" rIns="0" bIns="0" rtlCol="0" vert="horz">
            <a:spAutoFit/>
          </a:bodyPr>
          <a:lstStyle/>
          <a:p>
            <a:pPr marL="469900" marR="3688715" indent="-457200">
              <a:lnSpc>
                <a:spcPts val="3460"/>
              </a:lnSpc>
              <a:spcBef>
                <a:spcPts val="535"/>
              </a:spcBef>
              <a:buFont typeface="Wingdings"/>
              <a:buChar char=""/>
              <a:tabLst>
                <a:tab pos="469900" algn="l"/>
              </a:tabLst>
            </a:pPr>
            <a:r>
              <a:rPr dirty="0" sz="3200">
                <a:latin typeface="Calibri"/>
                <a:cs typeface="Calibri"/>
              </a:rPr>
              <a:t>SCU </a:t>
            </a:r>
            <a:r>
              <a:rPr dirty="0" sz="3200" spc="-10">
                <a:latin typeface="Calibri"/>
                <a:cs typeface="Calibri"/>
              </a:rPr>
              <a:t>established at </a:t>
            </a:r>
            <a:r>
              <a:rPr dirty="0" sz="3200" spc="-5">
                <a:latin typeface="Calibri"/>
                <a:cs typeface="Calibri"/>
              </a:rPr>
              <a:t>ABP </a:t>
            </a:r>
            <a:r>
              <a:rPr dirty="0" sz="3200" spc="-10">
                <a:latin typeface="Calibri"/>
                <a:cs typeface="Calibri"/>
              </a:rPr>
              <a:t>Southampton </a:t>
            </a:r>
            <a:r>
              <a:rPr dirty="0" sz="3200" spc="-71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in</a:t>
            </a:r>
            <a:r>
              <a:rPr dirty="0" sz="3200" spc="-5">
                <a:latin typeface="Calibri"/>
                <a:cs typeface="Calibri"/>
              </a:rPr>
              <a:t> </a:t>
            </a:r>
            <a:r>
              <a:rPr dirty="0" sz="3200" spc="-10">
                <a:latin typeface="Calibri"/>
                <a:cs typeface="Calibri"/>
              </a:rPr>
              <a:t>agreement</a:t>
            </a:r>
            <a:r>
              <a:rPr dirty="0" sz="3200" spc="-2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with </a:t>
            </a:r>
            <a:r>
              <a:rPr dirty="0" sz="3200" spc="-5">
                <a:latin typeface="Calibri"/>
                <a:cs typeface="Calibri"/>
              </a:rPr>
              <a:t>HM;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Font typeface="Wingdings"/>
              <a:buChar char=""/>
            </a:pP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Wingdings"/>
              <a:buChar char=""/>
            </a:pPr>
            <a:endParaRPr sz="4750">
              <a:latin typeface="Calibri"/>
              <a:cs typeface="Calibri"/>
            </a:endParaRPr>
          </a:p>
          <a:p>
            <a:pPr lvl="1" marL="6101715" marR="56515" indent="-457200">
              <a:lnSpc>
                <a:spcPts val="3460"/>
              </a:lnSpc>
              <a:buFont typeface="Wingdings"/>
              <a:buChar char=""/>
              <a:tabLst>
                <a:tab pos="6102350" algn="l"/>
              </a:tabLst>
            </a:pPr>
            <a:r>
              <a:rPr dirty="0" sz="3200">
                <a:latin typeface="Calibri"/>
                <a:cs typeface="Calibri"/>
              </a:rPr>
              <a:t>29 </a:t>
            </a:r>
            <a:r>
              <a:rPr dirty="0" sz="3200" spc="-5">
                <a:latin typeface="Calibri"/>
                <a:cs typeface="Calibri"/>
              </a:rPr>
              <a:t>SCU meetings; </a:t>
            </a:r>
            <a:r>
              <a:rPr dirty="0" sz="3200">
                <a:latin typeface="Calibri"/>
                <a:cs typeface="Calibri"/>
              </a:rPr>
              <a:t>5 </a:t>
            </a:r>
            <a:r>
              <a:rPr dirty="0" sz="3200" spc="-10">
                <a:latin typeface="Calibri"/>
                <a:cs typeface="Calibri"/>
              </a:rPr>
              <a:t>press </a:t>
            </a:r>
            <a:r>
              <a:rPr dirty="0" sz="3200" spc="-710">
                <a:latin typeface="Calibri"/>
                <a:cs typeface="Calibri"/>
              </a:rPr>
              <a:t> </a:t>
            </a:r>
            <a:r>
              <a:rPr dirty="0" sz="3200" spc="-15">
                <a:latin typeface="Calibri"/>
                <a:cs typeface="Calibri"/>
              </a:rPr>
              <a:t>conferences;</a:t>
            </a:r>
            <a:endParaRPr sz="32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55"/>
              </a:spcBef>
              <a:buFont typeface="Wingdings"/>
              <a:buChar char=""/>
            </a:pPr>
            <a:endParaRPr sz="3000">
              <a:latin typeface="Calibri"/>
              <a:cs typeface="Calibri"/>
            </a:endParaRPr>
          </a:p>
          <a:p>
            <a:pPr lvl="1" marL="6101715" marR="5080" indent="-457200">
              <a:lnSpc>
                <a:spcPts val="3460"/>
              </a:lnSpc>
              <a:buFont typeface="Wingdings"/>
              <a:buChar char=""/>
              <a:tabLst>
                <a:tab pos="6102350" algn="l"/>
              </a:tabLst>
            </a:pPr>
            <a:r>
              <a:rPr dirty="0" sz="3200" spc="-20">
                <a:latin typeface="Calibri"/>
                <a:cs typeface="Calibri"/>
              </a:rPr>
              <a:t>Refloated</a:t>
            </a:r>
            <a:r>
              <a:rPr dirty="0" sz="3200" spc="-1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and</a:t>
            </a:r>
            <a:r>
              <a:rPr dirty="0" sz="3200" spc="-5">
                <a:latin typeface="Calibri"/>
                <a:cs typeface="Calibri"/>
              </a:rPr>
              <a:t> berthed </a:t>
            </a:r>
            <a:r>
              <a:rPr dirty="0" sz="3200">
                <a:latin typeface="Calibri"/>
                <a:cs typeface="Calibri"/>
              </a:rPr>
              <a:t> </a:t>
            </a:r>
            <a:r>
              <a:rPr dirty="0" sz="3200" spc="-10">
                <a:latin typeface="Calibri"/>
                <a:cs typeface="Calibri"/>
              </a:rPr>
              <a:t>Southampton</a:t>
            </a:r>
            <a:r>
              <a:rPr dirty="0" sz="3200" spc="2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22</a:t>
            </a:r>
            <a:r>
              <a:rPr dirty="0" sz="3200" spc="-15">
                <a:latin typeface="Calibri"/>
                <a:cs typeface="Calibri"/>
              </a:rPr>
              <a:t> </a:t>
            </a:r>
            <a:r>
              <a:rPr dirty="0" sz="3200" spc="-30">
                <a:latin typeface="Calibri"/>
                <a:cs typeface="Calibri"/>
              </a:rPr>
              <a:t>January.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0395" y="132587"/>
            <a:ext cx="2807208" cy="115214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213097" y="176529"/>
            <a:ext cx="3098165" cy="125349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ts val="6395"/>
              </a:lnSpc>
              <a:spcBef>
                <a:spcPts val="100"/>
              </a:spcBef>
            </a:pPr>
            <a:r>
              <a:rPr dirty="0" spc="-15"/>
              <a:t>Celtica</a:t>
            </a:r>
            <a:r>
              <a:rPr dirty="0" spc="-75"/>
              <a:t> </a:t>
            </a:r>
            <a:r>
              <a:rPr dirty="0" spc="-30"/>
              <a:t>Hav</a:t>
            </a:r>
          </a:p>
          <a:p>
            <a:pPr algn="ctr" marL="2540">
              <a:lnSpc>
                <a:spcPts val="3275"/>
              </a:lnSpc>
            </a:pPr>
            <a:r>
              <a:rPr dirty="0" sz="2800" spc="-5"/>
              <a:t>27.03.2018</a:t>
            </a:r>
            <a:endParaRPr sz="2800"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19444" y="3252215"/>
            <a:ext cx="5972556" cy="3553966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18668" y="1842091"/>
            <a:ext cx="5825490" cy="3858895"/>
          </a:xfrm>
          <a:prstGeom prst="rect">
            <a:avLst/>
          </a:prstGeom>
        </p:spPr>
        <p:txBody>
          <a:bodyPr wrap="square" lIns="0" tIns="89535" rIns="0" bIns="0" rtlCol="0" vert="horz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705"/>
              </a:spcBef>
              <a:buFont typeface="Wingdings"/>
              <a:buChar char=""/>
              <a:tabLst>
                <a:tab pos="469900" algn="l"/>
              </a:tabLst>
            </a:pPr>
            <a:r>
              <a:rPr dirty="0" sz="3200">
                <a:latin typeface="Calibri"/>
                <a:cs typeface="Calibri"/>
              </a:rPr>
              <a:t>82m</a:t>
            </a:r>
            <a:r>
              <a:rPr dirty="0" sz="3200" spc="-35">
                <a:latin typeface="Calibri"/>
                <a:cs typeface="Calibri"/>
              </a:rPr>
              <a:t> </a:t>
            </a:r>
            <a:r>
              <a:rPr dirty="0" sz="3200" spc="-30">
                <a:latin typeface="Calibri"/>
                <a:cs typeface="Calibri"/>
              </a:rPr>
              <a:t>LOA;</a:t>
            </a:r>
            <a:endParaRPr sz="3200">
              <a:latin typeface="Calibri"/>
              <a:cs typeface="Calibri"/>
            </a:endParaRPr>
          </a:p>
          <a:p>
            <a:pPr marL="469900" marR="194945" indent="-457200">
              <a:lnSpc>
                <a:spcPts val="3460"/>
              </a:lnSpc>
              <a:spcBef>
                <a:spcPts val="1045"/>
              </a:spcBef>
              <a:buFont typeface="Wingdings"/>
              <a:buChar char=""/>
              <a:tabLst>
                <a:tab pos="469900" algn="l"/>
              </a:tabLst>
            </a:pPr>
            <a:r>
              <a:rPr dirty="0" sz="3200" spc="-10">
                <a:latin typeface="Calibri"/>
                <a:cs typeface="Calibri"/>
              </a:rPr>
              <a:t>Grounded</a:t>
            </a:r>
            <a:r>
              <a:rPr dirty="0" sz="3200" spc="-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in</a:t>
            </a:r>
            <a:r>
              <a:rPr dirty="0" sz="3200" spc="5">
                <a:latin typeface="Calibri"/>
                <a:cs typeface="Calibri"/>
              </a:rPr>
              <a:t> </a:t>
            </a:r>
            <a:r>
              <a:rPr dirty="0" sz="3200" spc="-10">
                <a:latin typeface="Calibri"/>
                <a:cs typeface="Calibri"/>
              </a:rPr>
              <a:t>approaches</a:t>
            </a:r>
            <a:r>
              <a:rPr dirty="0" sz="3200" spc="-20">
                <a:latin typeface="Calibri"/>
                <a:cs typeface="Calibri"/>
              </a:rPr>
              <a:t> to</a:t>
            </a:r>
            <a:r>
              <a:rPr dirty="0" sz="3200" spc="-1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the </a:t>
            </a:r>
            <a:r>
              <a:rPr dirty="0" sz="3200" spc="-710">
                <a:latin typeface="Calibri"/>
                <a:cs typeface="Calibri"/>
              </a:rPr>
              <a:t> </a:t>
            </a:r>
            <a:r>
              <a:rPr dirty="0" sz="3200" spc="-10">
                <a:latin typeface="Calibri"/>
                <a:cs typeface="Calibri"/>
              </a:rPr>
              <a:t>River</a:t>
            </a:r>
            <a:r>
              <a:rPr dirty="0" sz="3200" spc="-5">
                <a:latin typeface="Calibri"/>
                <a:cs typeface="Calibri"/>
              </a:rPr>
              <a:t> Neath;</a:t>
            </a:r>
            <a:endParaRPr sz="32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560"/>
              </a:spcBef>
              <a:buFont typeface="Wingdings"/>
              <a:buChar char=""/>
              <a:tabLst>
                <a:tab pos="469900" algn="l"/>
              </a:tabLst>
            </a:pPr>
            <a:r>
              <a:rPr dirty="0" sz="3200">
                <a:latin typeface="Calibri"/>
                <a:cs typeface="Calibri"/>
              </a:rPr>
              <a:t>Bound</a:t>
            </a:r>
            <a:r>
              <a:rPr dirty="0" sz="3200" spc="-5">
                <a:latin typeface="Calibri"/>
                <a:cs typeface="Calibri"/>
              </a:rPr>
              <a:t> </a:t>
            </a:r>
            <a:r>
              <a:rPr dirty="0" sz="3200" spc="-30">
                <a:latin typeface="Calibri"/>
                <a:cs typeface="Calibri"/>
              </a:rPr>
              <a:t>for</a:t>
            </a:r>
            <a:r>
              <a:rPr dirty="0" sz="3200" spc="-15">
                <a:latin typeface="Calibri"/>
                <a:cs typeface="Calibri"/>
              </a:rPr>
              <a:t> </a:t>
            </a:r>
            <a:r>
              <a:rPr dirty="0" sz="3200" spc="-10">
                <a:latin typeface="Calibri"/>
                <a:cs typeface="Calibri"/>
              </a:rPr>
              <a:t>Briton</a:t>
            </a:r>
            <a:r>
              <a:rPr dirty="0" sz="3200" spc="5">
                <a:latin typeface="Calibri"/>
                <a:cs typeface="Calibri"/>
              </a:rPr>
              <a:t> </a:t>
            </a:r>
            <a:r>
              <a:rPr dirty="0" sz="3200" spc="-10">
                <a:latin typeface="Calibri"/>
                <a:cs typeface="Calibri"/>
              </a:rPr>
              <a:t>Ferry;</a:t>
            </a:r>
            <a:endParaRPr sz="32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625"/>
              </a:spcBef>
              <a:buFont typeface="Wingdings"/>
              <a:buChar char=""/>
              <a:tabLst>
                <a:tab pos="469900" algn="l"/>
              </a:tabLst>
            </a:pPr>
            <a:r>
              <a:rPr dirty="0" sz="3200" spc="-10">
                <a:latin typeface="Calibri"/>
                <a:cs typeface="Calibri"/>
              </a:rPr>
              <a:t>2000mt</a:t>
            </a:r>
            <a:r>
              <a:rPr dirty="0" sz="3200">
                <a:latin typeface="Calibri"/>
                <a:cs typeface="Calibri"/>
              </a:rPr>
              <a:t> </a:t>
            </a:r>
            <a:r>
              <a:rPr dirty="0" sz="3200" spc="-15">
                <a:latin typeface="Calibri"/>
                <a:cs typeface="Calibri"/>
              </a:rPr>
              <a:t>anthracite;</a:t>
            </a:r>
            <a:endParaRPr sz="32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615"/>
              </a:spcBef>
              <a:buFont typeface="Wingdings"/>
              <a:buChar char=""/>
              <a:tabLst>
                <a:tab pos="469900" algn="l"/>
              </a:tabLst>
            </a:pPr>
            <a:r>
              <a:rPr dirty="0" sz="3200" spc="-10">
                <a:latin typeface="Calibri"/>
                <a:cs typeface="Calibri"/>
              </a:rPr>
              <a:t>20mt</a:t>
            </a:r>
            <a:r>
              <a:rPr dirty="0" sz="3200" spc="-2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MGO;</a:t>
            </a:r>
            <a:endParaRPr sz="32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610"/>
              </a:spcBef>
              <a:buFont typeface="Wingdings"/>
              <a:buChar char=""/>
              <a:tabLst>
                <a:tab pos="469900" algn="l"/>
              </a:tabLst>
            </a:pPr>
            <a:r>
              <a:rPr dirty="0" sz="3200" spc="-15">
                <a:latin typeface="Calibri"/>
                <a:cs typeface="Calibri"/>
              </a:rPr>
              <a:t>Crew</a:t>
            </a:r>
            <a:r>
              <a:rPr dirty="0" sz="3200" spc="-3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+</a:t>
            </a:r>
            <a:r>
              <a:rPr dirty="0" sz="3200" spc="-15">
                <a:latin typeface="Calibri"/>
                <a:cs typeface="Calibri"/>
              </a:rPr>
              <a:t> </a:t>
            </a:r>
            <a:r>
              <a:rPr dirty="0" sz="3200" spc="-5">
                <a:latin typeface="Calibri"/>
                <a:cs typeface="Calibri"/>
              </a:rPr>
              <a:t>pilot</a:t>
            </a:r>
            <a:r>
              <a:rPr dirty="0" sz="3200" spc="-15">
                <a:latin typeface="Calibri"/>
                <a:cs typeface="Calibri"/>
              </a:rPr>
              <a:t> </a:t>
            </a:r>
            <a:r>
              <a:rPr dirty="0" sz="3200" spc="-5">
                <a:latin typeface="Calibri"/>
                <a:cs typeface="Calibri"/>
              </a:rPr>
              <a:t>remained</a:t>
            </a:r>
            <a:r>
              <a:rPr dirty="0" sz="3200" spc="-3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on</a:t>
            </a:r>
            <a:r>
              <a:rPr dirty="0" sz="3200" spc="-15">
                <a:latin typeface="Calibri"/>
                <a:cs typeface="Calibri"/>
              </a:rPr>
              <a:t> </a:t>
            </a:r>
            <a:r>
              <a:rPr dirty="0" sz="3200" spc="-10">
                <a:latin typeface="Calibri"/>
                <a:cs typeface="Calibri"/>
              </a:rPr>
              <a:t>board.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80631" y="280415"/>
            <a:ext cx="5340096" cy="4242815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98526" y="1526720"/>
            <a:ext cx="11593830" cy="4791075"/>
          </a:xfrm>
          <a:prstGeom prst="rect">
            <a:avLst/>
          </a:prstGeom>
        </p:spPr>
        <p:txBody>
          <a:bodyPr wrap="square" lIns="0" tIns="90805" rIns="0" bIns="0" rtlCol="0" vert="horz">
            <a:spAutoFit/>
          </a:bodyPr>
          <a:lstStyle/>
          <a:p>
            <a:pPr marL="469900" indent="-457834">
              <a:lnSpc>
                <a:spcPct val="100000"/>
              </a:lnSpc>
              <a:spcBef>
                <a:spcPts val="715"/>
              </a:spcBef>
              <a:buFont typeface="Wingdings"/>
              <a:buChar char=""/>
              <a:tabLst>
                <a:tab pos="470534" algn="l"/>
              </a:tabLst>
            </a:pPr>
            <a:r>
              <a:rPr dirty="0" sz="3200" spc="-20">
                <a:latin typeface="Calibri"/>
                <a:cs typeface="Calibri"/>
              </a:rPr>
              <a:t>Refloated;</a:t>
            </a:r>
            <a:endParaRPr sz="3200">
              <a:latin typeface="Calibri"/>
              <a:cs typeface="Calibri"/>
            </a:endParaRPr>
          </a:p>
          <a:p>
            <a:pPr marL="469900" marR="5608320" indent="-457834">
              <a:lnSpc>
                <a:spcPts val="3460"/>
              </a:lnSpc>
              <a:spcBef>
                <a:spcPts val="1045"/>
              </a:spcBef>
              <a:buFont typeface="Wingdings"/>
              <a:buChar char=""/>
              <a:tabLst>
                <a:tab pos="470534" algn="l"/>
              </a:tabLst>
            </a:pPr>
            <a:r>
              <a:rPr dirty="0" sz="3200" spc="-10">
                <a:latin typeface="Calibri"/>
                <a:cs typeface="Calibri"/>
              </a:rPr>
              <a:t>Damage</a:t>
            </a:r>
            <a:r>
              <a:rPr dirty="0" sz="3200" spc="-5">
                <a:latin typeface="Calibri"/>
                <a:cs typeface="Calibri"/>
              </a:rPr>
              <a:t> </a:t>
            </a:r>
            <a:r>
              <a:rPr dirty="0" sz="3200" spc="-20">
                <a:latin typeface="Calibri"/>
                <a:cs typeface="Calibri"/>
              </a:rPr>
              <a:t>to</a:t>
            </a:r>
            <a:r>
              <a:rPr dirty="0" sz="3200" spc="5">
                <a:latin typeface="Calibri"/>
                <a:cs typeface="Calibri"/>
              </a:rPr>
              <a:t> </a:t>
            </a:r>
            <a:r>
              <a:rPr dirty="0" sz="3200" spc="-5">
                <a:latin typeface="Calibri"/>
                <a:cs typeface="Calibri"/>
              </a:rPr>
              <a:t>shell </a:t>
            </a:r>
            <a:r>
              <a:rPr dirty="0" sz="3200" spc="-10">
                <a:latin typeface="Calibri"/>
                <a:cs typeface="Calibri"/>
              </a:rPr>
              <a:t>plating</a:t>
            </a:r>
            <a:r>
              <a:rPr dirty="0" sz="3200" spc="2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with </a:t>
            </a:r>
            <a:r>
              <a:rPr dirty="0" sz="3200" spc="5">
                <a:latin typeface="Calibri"/>
                <a:cs typeface="Calibri"/>
              </a:rPr>
              <a:t> </a:t>
            </a:r>
            <a:r>
              <a:rPr dirty="0" sz="3200" spc="-20">
                <a:latin typeface="Calibri"/>
                <a:cs typeface="Calibri"/>
              </a:rPr>
              <a:t>water </a:t>
            </a:r>
            <a:r>
              <a:rPr dirty="0" sz="3200" spc="-5">
                <a:latin typeface="Calibri"/>
                <a:cs typeface="Calibri"/>
              </a:rPr>
              <a:t>ingress </a:t>
            </a:r>
            <a:r>
              <a:rPr dirty="0" sz="3200" spc="-20">
                <a:latin typeface="Calibri"/>
                <a:cs typeface="Calibri"/>
              </a:rPr>
              <a:t>into </a:t>
            </a:r>
            <a:r>
              <a:rPr dirty="0" sz="3200" spc="-5">
                <a:latin typeface="Calibri"/>
                <a:cs typeface="Calibri"/>
              </a:rPr>
              <a:t>double </a:t>
            </a:r>
            <a:r>
              <a:rPr dirty="0" sz="3200" spc="-20">
                <a:latin typeface="Calibri"/>
                <a:cs typeface="Calibri"/>
              </a:rPr>
              <a:t>bottom </a:t>
            </a:r>
            <a:r>
              <a:rPr dirty="0" sz="3200" spc="-71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WB</a:t>
            </a:r>
            <a:r>
              <a:rPr dirty="0" sz="3200" spc="-5">
                <a:latin typeface="Calibri"/>
                <a:cs typeface="Calibri"/>
              </a:rPr>
              <a:t> </a:t>
            </a:r>
            <a:r>
              <a:rPr dirty="0" sz="3200" spc="-20">
                <a:latin typeface="Calibri"/>
                <a:cs typeface="Calibri"/>
              </a:rPr>
              <a:t>tanks</a:t>
            </a:r>
            <a:r>
              <a:rPr dirty="0" sz="3200" spc="-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and</a:t>
            </a:r>
            <a:r>
              <a:rPr dirty="0" sz="3200" spc="1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engine</a:t>
            </a:r>
            <a:r>
              <a:rPr dirty="0" sz="3200" spc="-5">
                <a:latin typeface="Calibri"/>
                <a:cs typeface="Calibri"/>
              </a:rPr>
              <a:t> </a:t>
            </a:r>
            <a:r>
              <a:rPr dirty="0" sz="3200" spc="-15">
                <a:latin typeface="Calibri"/>
                <a:cs typeface="Calibri"/>
              </a:rPr>
              <a:t>room;</a:t>
            </a:r>
            <a:endParaRPr sz="3200">
              <a:latin typeface="Calibri"/>
              <a:cs typeface="Calibri"/>
            </a:endParaRPr>
          </a:p>
          <a:p>
            <a:pPr marL="469900" indent="-457834">
              <a:lnSpc>
                <a:spcPct val="100000"/>
              </a:lnSpc>
              <a:spcBef>
                <a:spcPts val="555"/>
              </a:spcBef>
              <a:buFont typeface="Wingdings"/>
              <a:buChar char=""/>
              <a:tabLst>
                <a:tab pos="470534" algn="l"/>
              </a:tabLst>
            </a:pPr>
            <a:r>
              <a:rPr dirty="0" sz="3200" spc="-5">
                <a:latin typeface="Calibri"/>
                <a:cs typeface="Calibri"/>
              </a:rPr>
              <a:t>Nine</a:t>
            </a:r>
            <a:r>
              <a:rPr dirty="0" sz="3200" spc="-20">
                <a:latin typeface="Calibri"/>
                <a:cs typeface="Calibri"/>
              </a:rPr>
              <a:t> </a:t>
            </a:r>
            <a:r>
              <a:rPr dirty="0" sz="3200" spc="-5">
                <a:latin typeface="Calibri"/>
                <a:cs typeface="Calibri"/>
              </a:rPr>
              <a:t>pumps</a:t>
            </a:r>
            <a:r>
              <a:rPr dirty="0" sz="3200">
                <a:latin typeface="Calibri"/>
                <a:cs typeface="Calibri"/>
              </a:rPr>
              <a:t> </a:t>
            </a:r>
            <a:r>
              <a:rPr dirty="0" sz="3200" spc="-15">
                <a:latin typeface="Calibri"/>
                <a:cs typeface="Calibri"/>
              </a:rPr>
              <a:t>stemming</a:t>
            </a:r>
            <a:r>
              <a:rPr dirty="0" sz="3200" spc="15">
                <a:latin typeface="Calibri"/>
                <a:cs typeface="Calibri"/>
              </a:rPr>
              <a:t> </a:t>
            </a:r>
            <a:r>
              <a:rPr dirty="0" sz="3200" spc="-5">
                <a:latin typeface="Calibri"/>
                <a:cs typeface="Calibri"/>
              </a:rPr>
              <a:t>ingress;</a:t>
            </a:r>
            <a:endParaRPr sz="3200">
              <a:latin typeface="Calibri"/>
              <a:cs typeface="Calibri"/>
            </a:endParaRPr>
          </a:p>
          <a:p>
            <a:pPr marL="469900" marR="5706110" indent="-457834">
              <a:lnSpc>
                <a:spcPts val="3460"/>
              </a:lnSpc>
              <a:spcBef>
                <a:spcPts val="1055"/>
              </a:spcBef>
              <a:buFont typeface="Wingdings"/>
              <a:buChar char=""/>
              <a:tabLst>
                <a:tab pos="470534" algn="l"/>
              </a:tabLst>
            </a:pPr>
            <a:r>
              <a:rPr dirty="0" sz="3200" spc="-10">
                <a:latin typeface="Calibri"/>
                <a:cs typeface="Calibri"/>
              </a:rPr>
              <a:t>Swansea</a:t>
            </a:r>
            <a:r>
              <a:rPr dirty="0" sz="3200" spc="-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Harbour </a:t>
            </a:r>
            <a:r>
              <a:rPr dirty="0" sz="3200" spc="-10">
                <a:latin typeface="Calibri"/>
                <a:cs typeface="Calibri"/>
              </a:rPr>
              <a:t>approached </a:t>
            </a:r>
            <a:r>
              <a:rPr dirty="0" sz="3200">
                <a:latin typeface="Calibri"/>
                <a:cs typeface="Calibri"/>
              </a:rPr>
              <a:t>as </a:t>
            </a:r>
            <a:r>
              <a:rPr dirty="0" sz="3200" spc="-71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a</a:t>
            </a:r>
            <a:r>
              <a:rPr dirty="0" sz="3200" spc="-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Place</a:t>
            </a:r>
            <a:r>
              <a:rPr dirty="0" sz="3200" spc="-10">
                <a:latin typeface="Calibri"/>
                <a:cs typeface="Calibri"/>
              </a:rPr>
              <a:t> </a:t>
            </a:r>
            <a:r>
              <a:rPr dirty="0" sz="3200" spc="-5">
                <a:latin typeface="Calibri"/>
                <a:cs typeface="Calibri"/>
              </a:rPr>
              <a:t>of</a:t>
            </a:r>
            <a:r>
              <a:rPr dirty="0" sz="3200" spc="-10">
                <a:latin typeface="Calibri"/>
                <a:cs typeface="Calibri"/>
              </a:rPr>
              <a:t> </a:t>
            </a:r>
            <a:r>
              <a:rPr dirty="0" sz="3200" spc="-20">
                <a:latin typeface="Calibri"/>
                <a:cs typeface="Calibri"/>
              </a:rPr>
              <a:t>Refuge;</a:t>
            </a:r>
            <a:endParaRPr sz="3200">
              <a:latin typeface="Calibri"/>
              <a:cs typeface="Calibri"/>
            </a:endParaRPr>
          </a:p>
          <a:p>
            <a:pPr marL="469900" indent="-457834">
              <a:lnSpc>
                <a:spcPts val="3650"/>
              </a:lnSpc>
              <a:spcBef>
                <a:spcPts val="1970"/>
              </a:spcBef>
              <a:buFont typeface="Wingdings"/>
              <a:buChar char=""/>
              <a:tabLst>
                <a:tab pos="470534" algn="l"/>
              </a:tabLst>
            </a:pPr>
            <a:r>
              <a:rPr dirty="0" sz="3200" spc="-10">
                <a:latin typeface="Calibri"/>
                <a:cs typeface="Calibri"/>
              </a:rPr>
              <a:t>Following</a:t>
            </a:r>
            <a:r>
              <a:rPr dirty="0" sz="3200" spc="15">
                <a:latin typeface="Calibri"/>
                <a:cs typeface="Calibri"/>
              </a:rPr>
              <a:t> </a:t>
            </a:r>
            <a:r>
              <a:rPr dirty="0" sz="3200" spc="-10">
                <a:latin typeface="Calibri"/>
                <a:cs typeface="Calibri"/>
              </a:rPr>
              <a:t>negotiations</a:t>
            </a:r>
            <a:r>
              <a:rPr dirty="0" sz="3200" spc="15">
                <a:latin typeface="Calibri"/>
                <a:cs typeface="Calibri"/>
              </a:rPr>
              <a:t> </a:t>
            </a:r>
            <a:r>
              <a:rPr dirty="0" sz="3200" spc="-10">
                <a:latin typeface="Calibri"/>
                <a:cs typeface="Calibri"/>
              </a:rPr>
              <a:t>between</a:t>
            </a:r>
            <a:r>
              <a:rPr dirty="0" sz="3200" spc="-15">
                <a:latin typeface="Calibri"/>
                <a:cs typeface="Calibri"/>
              </a:rPr>
              <a:t> </a:t>
            </a:r>
            <a:r>
              <a:rPr dirty="0" sz="3200" spc="-5">
                <a:latin typeface="Calibri"/>
                <a:cs typeface="Calibri"/>
              </a:rPr>
              <a:t>HM,</a:t>
            </a:r>
            <a:r>
              <a:rPr dirty="0" sz="3200" spc="2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MCA</a:t>
            </a:r>
            <a:r>
              <a:rPr dirty="0" sz="3200" spc="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&amp;</a:t>
            </a:r>
            <a:r>
              <a:rPr dirty="0" sz="3200" spc="1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SOSREP</a:t>
            </a:r>
            <a:r>
              <a:rPr dirty="0" sz="3200" spc="-1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and</a:t>
            </a:r>
            <a:r>
              <a:rPr dirty="0" sz="3200" spc="20">
                <a:latin typeface="Calibri"/>
                <a:cs typeface="Calibri"/>
              </a:rPr>
              <a:t> </a:t>
            </a:r>
            <a:r>
              <a:rPr dirty="0" sz="3200" spc="-40">
                <a:latin typeface="Calibri"/>
                <a:cs typeface="Calibri"/>
              </a:rPr>
              <a:t>ship’s</a:t>
            </a:r>
            <a:r>
              <a:rPr dirty="0" sz="3200" spc="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P&amp;I</a:t>
            </a:r>
            <a:endParaRPr sz="3200">
              <a:latin typeface="Calibri"/>
              <a:cs typeface="Calibri"/>
            </a:endParaRPr>
          </a:p>
          <a:p>
            <a:pPr marL="469900">
              <a:lnSpc>
                <a:spcPts val="3650"/>
              </a:lnSpc>
            </a:pPr>
            <a:r>
              <a:rPr dirty="0" sz="3200" spc="-15">
                <a:latin typeface="Calibri"/>
                <a:cs typeface="Calibri"/>
              </a:rPr>
              <a:t>insurers,</a:t>
            </a:r>
            <a:r>
              <a:rPr dirty="0" sz="3200" spc="-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HM</a:t>
            </a:r>
            <a:r>
              <a:rPr dirty="0" sz="3200" spc="-5">
                <a:latin typeface="Calibri"/>
                <a:cs typeface="Calibri"/>
              </a:rPr>
              <a:t> </a:t>
            </a:r>
            <a:r>
              <a:rPr dirty="0" sz="3200" spc="-10">
                <a:latin typeface="Calibri"/>
                <a:cs typeface="Calibri"/>
              </a:rPr>
              <a:t>Swansea</a:t>
            </a:r>
            <a:r>
              <a:rPr dirty="0" sz="3200" spc="-5">
                <a:latin typeface="Calibri"/>
                <a:cs typeface="Calibri"/>
              </a:rPr>
              <a:t> made</a:t>
            </a:r>
            <a:r>
              <a:rPr dirty="0" sz="3200">
                <a:latin typeface="Calibri"/>
                <a:cs typeface="Calibri"/>
              </a:rPr>
              <a:t> </a:t>
            </a:r>
            <a:r>
              <a:rPr dirty="0" sz="3200" spc="-10">
                <a:latin typeface="Calibri"/>
                <a:cs typeface="Calibri"/>
              </a:rPr>
              <a:t>available</a:t>
            </a:r>
            <a:r>
              <a:rPr dirty="0" sz="3200" spc="1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a</a:t>
            </a:r>
            <a:r>
              <a:rPr dirty="0" sz="3200" spc="-5">
                <a:latin typeface="Calibri"/>
                <a:cs typeface="Calibri"/>
              </a:rPr>
              <a:t> berth.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0395" y="132587"/>
            <a:ext cx="2807208" cy="115214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490720" y="234772"/>
            <a:ext cx="4159250" cy="8636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5500" spc="-5"/>
              <a:t>The</a:t>
            </a:r>
            <a:r>
              <a:rPr dirty="0" sz="5500" spc="-65"/>
              <a:t> </a:t>
            </a:r>
            <a:r>
              <a:rPr dirty="0" spc="-10"/>
              <a:t>challenges</a:t>
            </a:r>
            <a:endParaRPr sz="5500"/>
          </a:p>
        </p:txBody>
      </p:sp>
      <p:sp>
        <p:nvSpPr>
          <p:cNvPr id="4" name="object 4"/>
          <p:cNvSpPr txBox="1"/>
          <p:nvPr/>
        </p:nvSpPr>
        <p:spPr>
          <a:xfrm>
            <a:off x="263753" y="1710587"/>
            <a:ext cx="9346565" cy="2698750"/>
          </a:xfrm>
          <a:prstGeom prst="rect">
            <a:avLst/>
          </a:prstGeom>
        </p:spPr>
        <p:txBody>
          <a:bodyPr wrap="square" lIns="0" tIns="40640" rIns="0" bIns="0" rtlCol="0" vert="horz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320"/>
              </a:spcBef>
              <a:buFont typeface="Wingdings"/>
              <a:buChar char=""/>
              <a:tabLst>
                <a:tab pos="469900" algn="l"/>
              </a:tabLst>
            </a:pPr>
            <a:r>
              <a:rPr dirty="0" sz="3200" spc="-15">
                <a:latin typeface="Calibri"/>
                <a:cs typeface="Calibri"/>
              </a:rPr>
              <a:t>Larger</a:t>
            </a:r>
            <a:r>
              <a:rPr dirty="0" sz="3200">
                <a:latin typeface="Calibri"/>
                <a:cs typeface="Calibri"/>
              </a:rPr>
              <a:t> </a:t>
            </a:r>
            <a:r>
              <a:rPr dirty="0" sz="3200" spc="-10">
                <a:latin typeface="Calibri"/>
                <a:cs typeface="Calibri"/>
              </a:rPr>
              <a:t>ships</a:t>
            </a:r>
            <a:r>
              <a:rPr dirty="0" sz="3200" spc="2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–</a:t>
            </a:r>
            <a:r>
              <a:rPr dirty="0" sz="3200" spc="5">
                <a:latin typeface="Calibri"/>
                <a:cs typeface="Calibri"/>
              </a:rPr>
              <a:t> </a:t>
            </a:r>
            <a:r>
              <a:rPr dirty="0" sz="3200" spc="-30">
                <a:latin typeface="Calibri"/>
                <a:cs typeface="Calibri"/>
              </a:rPr>
              <a:t>fewer </a:t>
            </a:r>
            <a:r>
              <a:rPr dirty="0" sz="3200" spc="-5">
                <a:latin typeface="Calibri"/>
                <a:cs typeface="Calibri"/>
              </a:rPr>
              <a:t>options</a:t>
            </a:r>
            <a:r>
              <a:rPr dirty="0" sz="3200" spc="10">
                <a:latin typeface="Calibri"/>
                <a:cs typeface="Calibri"/>
              </a:rPr>
              <a:t> </a:t>
            </a:r>
            <a:r>
              <a:rPr dirty="0" sz="3200" spc="-30">
                <a:latin typeface="Calibri"/>
                <a:cs typeface="Calibri"/>
              </a:rPr>
              <a:t>for</a:t>
            </a:r>
            <a:r>
              <a:rPr dirty="0" sz="3200">
                <a:latin typeface="Calibri"/>
                <a:cs typeface="Calibri"/>
              </a:rPr>
              <a:t> Places</a:t>
            </a:r>
            <a:r>
              <a:rPr dirty="0" sz="3200" spc="-15">
                <a:latin typeface="Calibri"/>
                <a:cs typeface="Calibri"/>
              </a:rPr>
              <a:t> </a:t>
            </a:r>
            <a:r>
              <a:rPr dirty="0" sz="3200" spc="-5">
                <a:latin typeface="Calibri"/>
                <a:cs typeface="Calibri"/>
              </a:rPr>
              <a:t>of </a:t>
            </a:r>
            <a:r>
              <a:rPr dirty="0" sz="3200" spc="-20">
                <a:latin typeface="Calibri"/>
                <a:cs typeface="Calibri"/>
              </a:rPr>
              <a:t>Refuge;</a:t>
            </a:r>
            <a:endParaRPr sz="3200">
              <a:latin typeface="Calibri"/>
              <a:cs typeface="Calibri"/>
            </a:endParaRPr>
          </a:p>
          <a:p>
            <a:pPr lvl="1" marL="927100" indent="-457200">
              <a:lnSpc>
                <a:spcPct val="100000"/>
              </a:lnSpc>
              <a:spcBef>
                <a:spcPts val="185"/>
              </a:spcBef>
              <a:buFont typeface="Wingdings"/>
              <a:buChar char=""/>
              <a:tabLst>
                <a:tab pos="926465" algn="l"/>
                <a:tab pos="927100" algn="l"/>
              </a:tabLst>
            </a:pPr>
            <a:r>
              <a:rPr dirty="0" sz="2800" spc="-15">
                <a:latin typeface="Calibri"/>
                <a:cs typeface="Calibri"/>
              </a:rPr>
              <a:t>Container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ships</a:t>
            </a:r>
            <a:r>
              <a:rPr dirty="0" sz="2800" spc="5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21,000+</a:t>
            </a:r>
            <a:r>
              <a:rPr dirty="0" sz="2800" spc="6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TEU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AND</a:t>
            </a:r>
            <a:r>
              <a:rPr dirty="0" sz="2800" spc="1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increase</a:t>
            </a:r>
            <a:r>
              <a:rPr dirty="0" sz="2800" spc="2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in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DG</a:t>
            </a:r>
            <a:r>
              <a:rPr dirty="0" sz="2800" spc="1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quantity;</a:t>
            </a:r>
            <a:endParaRPr sz="2800">
              <a:latin typeface="Calibri"/>
              <a:cs typeface="Calibri"/>
            </a:endParaRPr>
          </a:p>
          <a:p>
            <a:pPr lvl="1" marL="927100" indent="-457200">
              <a:lnSpc>
                <a:spcPct val="100000"/>
              </a:lnSpc>
              <a:spcBef>
                <a:spcPts val="170"/>
              </a:spcBef>
              <a:buFont typeface="Wingdings"/>
              <a:buChar char=""/>
              <a:tabLst>
                <a:tab pos="926465" algn="l"/>
                <a:tab pos="927100" algn="l"/>
              </a:tabLst>
            </a:pPr>
            <a:r>
              <a:rPr dirty="0" sz="2800" spc="-10">
                <a:latin typeface="Calibri"/>
                <a:cs typeface="Calibri"/>
              </a:rPr>
              <a:t>Cruise</a:t>
            </a:r>
            <a:r>
              <a:rPr dirty="0" sz="2800" spc="15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ships</a:t>
            </a:r>
            <a:r>
              <a:rPr dirty="0" sz="2800" spc="3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9,000</a:t>
            </a:r>
            <a:r>
              <a:rPr dirty="0" sz="2800" spc="2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people</a:t>
            </a:r>
            <a:r>
              <a:rPr dirty="0" sz="2800" spc="2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carrying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capacity;</a:t>
            </a:r>
            <a:endParaRPr sz="2800">
              <a:latin typeface="Calibri"/>
              <a:cs typeface="Calibri"/>
            </a:endParaRPr>
          </a:p>
          <a:p>
            <a:pPr marL="482600" indent="-414020">
              <a:lnSpc>
                <a:spcPct val="100000"/>
              </a:lnSpc>
              <a:spcBef>
                <a:spcPts val="910"/>
              </a:spcBef>
              <a:buFont typeface="Wingdings"/>
              <a:buChar char=""/>
              <a:tabLst>
                <a:tab pos="483234" algn="l"/>
              </a:tabLst>
            </a:pPr>
            <a:r>
              <a:rPr dirty="0" sz="3200" spc="-20">
                <a:latin typeface="Calibri"/>
                <a:cs typeface="Calibri"/>
              </a:rPr>
              <a:t>Remote</a:t>
            </a:r>
            <a:r>
              <a:rPr dirty="0" sz="3200">
                <a:latin typeface="Calibri"/>
                <a:cs typeface="Calibri"/>
              </a:rPr>
              <a:t> </a:t>
            </a:r>
            <a:r>
              <a:rPr dirty="0" sz="3200" spc="-10">
                <a:latin typeface="Calibri"/>
                <a:cs typeface="Calibri"/>
              </a:rPr>
              <a:t>locations</a:t>
            </a:r>
            <a:r>
              <a:rPr dirty="0" sz="3200">
                <a:latin typeface="Calibri"/>
                <a:cs typeface="Calibri"/>
              </a:rPr>
              <a:t> –</a:t>
            </a:r>
            <a:r>
              <a:rPr dirty="0" sz="3200" spc="1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access,</a:t>
            </a:r>
            <a:r>
              <a:rPr dirty="0" sz="3200" spc="-15">
                <a:latin typeface="Calibri"/>
                <a:cs typeface="Calibri"/>
              </a:rPr>
              <a:t> </a:t>
            </a:r>
            <a:r>
              <a:rPr dirty="0" sz="3200" spc="-10">
                <a:latin typeface="Calibri"/>
                <a:cs typeface="Calibri"/>
              </a:rPr>
              <a:t>transport</a:t>
            </a:r>
            <a:r>
              <a:rPr dirty="0" sz="3200" spc="20">
                <a:latin typeface="Calibri"/>
                <a:cs typeface="Calibri"/>
              </a:rPr>
              <a:t> </a:t>
            </a:r>
            <a:r>
              <a:rPr dirty="0" sz="3200" spc="-10">
                <a:latin typeface="Calibri"/>
                <a:cs typeface="Calibri"/>
              </a:rPr>
              <a:t>etc.;</a:t>
            </a:r>
            <a:endParaRPr sz="3200">
              <a:latin typeface="Calibri"/>
              <a:cs typeface="Calibri"/>
            </a:endParaRPr>
          </a:p>
          <a:p>
            <a:pPr marL="482600" indent="-414020">
              <a:lnSpc>
                <a:spcPct val="100000"/>
              </a:lnSpc>
              <a:spcBef>
                <a:spcPts val="1320"/>
              </a:spcBef>
              <a:buFont typeface="Wingdings"/>
              <a:buChar char=""/>
              <a:tabLst>
                <a:tab pos="483234" algn="l"/>
              </a:tabLst>
            </a:pPr>
            <a:r>
              <a:rPr dirty="0" sz="3200" spc="-5">
                <a:latin typeface="Calibri"/>
                <a:cs typeface="Calibri"/>
              </a:rPr>
              <a:t>Skill</a:t>
            </a:r>
            <a:r>
              <a:rPr dirty="0" sz="3200" spc="5">
                <a:latin typeface="Calibri"/>
                <a:cs typeface="Calibri"/>
              </a:rPr>
              <a:t> </a:t>
            </a:r>
            <a:r>
              <a:rPr dirty="0" sz="3200" spc="-15">
                <a:latin typeface="Calibri"/>
                <a:cs typeface="Calibri"/>
              </a:rPr>
              <a:t>fade,</a:t>
            </a:r>
            <a:r>
              <a:rPr dirty="0" sz="3200" spc="-1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loss</a:t>
            </a:r>
            <a:r>
              <a:rPr dirty="0" sz="3200" spc="-2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of</a:t>
            </a:r>
            <a:r>
              <a:rPr dirty="0" sz="3200" spc="-10">
                <a:latin typeface="Calibri"/>
                <a:cs typeface="Calibri"/>
              </a:rPr>
              <a:t> experience.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772656" y="4677155"/>
            <a:ext cx="4146804" cy="202539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24000" y="4677155"/>
            <a:ext cx="3895344" cy="2048256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566406" y="4271797"/>
            <a:ext cx="4329430" cy="25349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3420"/>
              </a:lnSpc>
            </a:pPr>
            <a:r>
              <a:rPr dirty="0" sz="3600" spc="-5">
                <a:latin typeface="Calibri"/>
                <a:cs typeface="Calibri"/>
              </a:rPr>
              <a:t>Thank</a:t>
            </a:r>
            <a:r>
              <a:rPr dirty="0" sz="3600" spc="-25">
                <a:latin typeface="Calibri"/>
                <a:cs typeface="Calibri"/>
              </a:rPr>
              <a:t> </a:t>
            </a:r>
            <a:r>
              <a:rPr dirty="0" sz="3600" spc="-15">
                <a:latin typeface="Calibri"/>
                <a:cs typeface="Calibri"/>
              </a:rPr>
              <a:t>you</a:t>
            </a:r>
            <a:r>
              <a:rPr dirty="0" sz="3600" spc="-5">
                <a:latin typeface="Calibri"/>
                <a:cs typeface="Calibri"/>
              </a:rPr>
              <a:t> </a:t>
            </a:r>
            <a:r>
              <a:rPr dirty="0" sz="3600" spc="-25">
                <a:latin typeface="Calibri"/>
                <a:cs typeface="Calibri"/>
              </a:rPr>
              <a:t>for </a:t>
            </a:r>
            <a:r>
              <a:rPr dirty="0" sz="3600" spc="-10">
                <a:latin typeface="Calibri"/>
                <a:cs typeface="Calibri"/>
              </a:rPr>
              <a:t>listening.</a:t>
            </a:r>
            <a:endParaRPr sz="36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36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36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4500">
              <a:latin typeface="Calibri"/>
              <a:cs typeface="Calibri"/>
            </a:endParaRPr>
          </a:p>
          <a:p>
            <a:pPr algn="ctr" marL="189230">
              <a:lnSpc>
                <a:spcPct val="100000"/>
              </a:lnSpc>
            </a:pPr>
            <a:r>
              <a:rPr dirty="0" sz="1800" spc="-15">
                <a:latin typeface="Calibri"/>
                <a:cs typeface="Calibri"/>
                <a:hlinkClick r:id="rId2"/>
              </a:rPr>
              <a:t>stephan.hennig@mcga.gov.uk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0395" y="132587"/>
            <a:ext cx="2807208" cy="1152143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2191999" cy="6857997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662810" y="1810004"/>
            <a:ext cx="3784600" cy="51371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spc="-25">
                <a:solidFill>
                  <a:srgbClr val="E1EFD9"/>
                </a:solidFill>
                <a:latin typeface="Times New Roman"/>
                <a:cs typeface="Times New Roman"/>
              </a:rPr>
              <a:t>Thank</a:t>
            </a:r>
            <a:r>
              <a:rPr dirty="0" sz="3200" spc="-40">
                <a:solidFill>
                  <a:srgbClr val="E1EFD9"/>
                </a:solidFill>
                <a:latin typeface="Times New Roman"/>
                <a:cs typeface="Times New Roman"/>
              </a:rPr>
              <a:t> </a:t>
            </a:r>
            <a:r>
              <a:rPr dirty="0" sz="3200" spc="-105">
                <a:solidFill>
                  <a:srgbClr val="E1EFD9"/>
                </a:solidFill>
                <a:latin typeface="Times New Roman"/>
                <a:cs typeface="Times New Roman"/>
              </a:rPr>
              <a:t>you</a:t>
            </a:r>
            <a:r>
              <a:rPr dirty="0" sz="3200" spc="-25">
                <a:solidFill>
                  <a:srgbClr val="E1EFD9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E1EFD9"/>
                </a:solidFill>
                <a:latin typeface="Times New Roman"/>
                <a:cs typeface="Times New Roman"/>
              </a:rPr>
              <a:t>for</a:t>
            </a:r>
            <a:r>
              <a:rPr dirty="0" sz="3200" spc="-20">
                <a:solidFill>
                  <a:srgbClr val="E1EFD9"/>
                </a:solidFill>
                <a:latin typeface="Times New Roman"/>
                <a:cs typeface="Times New Roman"/>
              </a:rPr>
              <a:t> </a:t>
            </a:r>
            <a:r>
              <a:rPr dirty="0" sz="3200" spc="-95">
                <a:solidFill>
                  <a:srgbClr val="E1EFD9"/>
                </a:solidFill>
                <a:latin typeface="Times New Roman"/>
                <a:cs typeface="Times New Roman"/>
              </a:rPr>
              <a:t>listening.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119996" y="6483197"/>
            <a:ext cx="285369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solidFill>
                  <a:srgbClr val="E1EFD9"/>
                </a:solidFill>
                <a:latin typeface="Calibri"/>
                <a:cs typeface="Calibri"/>
                <a:hlinkClick r:id="rId5"/>
              </a:rPr>
              <a:t>Stephan.Hennig@mcga.gov.uk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05705" y="552399"/>
            <a:ext cx="4433570" cy="6661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200" spc="-5"/>
              <a:t>The</a:t>
            </a:r>
            <a:r>
              <a:rPr dirty="0" sz="4200" spc="-20"/>
              <a:t> </a:t>
            </a:r>
            <a:r>
              <a:rPr dirty="0" sz="4200" spc="-25"/>
              <a:t>role</a:t>
            </a:r>
            <a:r>
              <a:rPr dirty="0" sz="4200" spc="-20"/>
              <a:t> </a:t>
            </a:r>
            <a:r>
              <a:rPr dirty="0" sz="4200" spc="-5"/>
              <a:t>of</a:t>
            </a:r>
            <a:r>
              <a:rPr dirty="0" sz="4200" spc="-15"/>
              <a:t> </a:t>
            </a:r>
            <a:r>
              <a:rPr dirty="0" sz="4200"/>
              <a:t>the</a:t>
            </a:r>
            <a:r>
              <a:rPr dirty="0" sz="4200" spc="-15"/>
              <a:t> </a:t>
            </a:r>
            <a:r>
              <a:rPr dirty="0" sz="4200" spc="-30"/>
              <a:t>State</a:t>
            </a:r>
            <a:endParaRPr sz="4200"/>
          </a:p>
        </p:txBody>
      </p:sp>
      <p:sp>
        <p:nvSpPr>
          <p:cNvPr id="3" name="object 3"/>
          <p:cNvSpPr txBox="1"/>
          <p:nvPr/>
        </p:nvSpPr>
        <p:spPr>
          <a:xfrm>
            <a:off x="2158110" y="1561846"/>
            <a:ext cx="6245860" cy="1802764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642110">
              <a:lnSpc>
                <a:spcPct val="100000"/>
              </a:lnSpc>
              <a:spcBef>
                <a:spcPts val="95"/>
              </a:spcBef>
            </a:pPr>
            <a:r>
              <a:rPr dirty="0" sz="4000" spc="-5">
                <a:latin typeface="Calibri"/>
                <a:cs typeface="Calibri"/>
              </a:rPr>
              <a:t>UK</a:t>
            </a:r>
            <a:r>
              <a:rPr dirty="0" sz="4000" spc="-40">
                <a:latin typeface="Calibri"/>
                <a:cs typeface="Calibri"/>
              </a:rPr>
              <a:t> </a:t>
            </a:r>
            <a:r>
              <a:rPr dirty="0" sz="4000" spc="-30">
                <a:latin typeface="Calibri"/>
                <a:cs typeface="Calibri"/>
              </a:rPr>
              <a:t>strategic</a:t>
            </a:r>
            <a:r>
              <a:rPr dirty="0" sz="4000" spc="-25">
                <a:latin typeface="Calibri"/>
                <a:cs typeface="Calibri"/>
              </a:rPr>
              <a:t> </a:t>
            </a:r>
            <a:r>
              <a:rPr dirty="0" sz="4000" spc="-10">
                <a:latin typeface="Calibri"/>
                <a:cs typeface="Calibri"/>
              </a:rPr>
              <a:t>overview:</a:t>
            </a:r>
            <a:endParaRPr sz="4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45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3000">
                <a:latin typeface="Calibri"/>
                <a:cs typeface="Calibri"/>
              </a:rPr>
              <a:t>-</a:t>
            </a:r>
            <a:r>
              <a:rPr dirty="0" sz="3000" spc="-25">
                <a:latin typeface="Calibri"/>
                <a:cs typeface="Calibri"/>
              </a:rPr>
              <a:t> </a:t>
            </a:r>
            <a:r>
              <a:rPr dirty="0" sz="3000" spc="-5">
                <a:latin typeface="Calibri"/>
                <a:cs typeface="Calibri"/>
              </a:rPr>
              <a:t>responsible </a:t>
            </a:r>
            <a:r>
              <a:rPr dirty="0" sz="3000" spc="-25">
                <a:latin typeface="Calibri"/>
                <a:cs typeface="Calibri"/>
              </a:rPr>
              <a:t>for</a:t>
            </a:r>
            <a:r>
              <a:rPr dirty="0" sz="3000" spc="-15">
                <a:latin typeface="Calibri"/>
                <a:cs typeface="Calibri"/>
              </a:rPr>
              <a:t> </a:t>
            </a:r>
            <a:r>
              <a:rPr dirty="0" sz="3000">
                <a:latin typeface="Calibri"/>
                <a:cs typeface="Calibri"/>
              </a:rPr>
              <a:t>maritime</a:t>
            </a:r>
            <a:r>
              <a:rPr dirty="0" sz="3000" spc="-20">
                <a:latin typeface="Calibri"/>
                <a:cs typeface="Calibri"/>
              </a:rPr>
              <a:t> safety</a:t>
            </a:r>
            <a:r>
              <a:rPr dirty="0" sz="3000" spc="-25">
                <a:latin typeface="Calibri"/>
                <a:cs typeface="Calibri"/>
              </a:rPr>
              <a:t> </a:t>
            </a:r>
            <a:r>
              <a:rPr dirty="0" sz="3000" spc="-5">
                <a:latin typeface="Calibri"/>
                <a:cs typeface="Calibri"/>
              </a:rPr>
              <a:t>policy;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158110" y="4581868"/>
            <a:ext cx="9194800" cy="20510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84785" marR="67945" indent="-172720">
              <a:lnSpc>
                <a:spcPct val="117700"/>
              </a:lnSpc>
              <a:spcBef>
                <a:spcPts val="95"/>
              </a:spcBef>
              <a:buFont typeface="Calibri"/>
              <a:buChar char="-"/>
              <a:tabLst>
                <a:tab pos="213995" algn="l"/>
              </a:tabLst>
            </a:pPr>
            <a:r>
              <a:rPr dirty="0"/>
              <a:t>	</a:t>
            </a:r>
            <a:r>
              <a:rPr dirty="0" sz="3000" spc="-20">
                <a:latin typeface="Calibri"/>
                <a:cs typeface="Calibri"/>
              </a:rPr>
              <a:t>Directorate </a:t>
            </a:r>
            <a:r>
              <a:rPr dirty="0" sz="3000" spc="-5">
                <a:latin typeface="Calibri"/>
                <a:cs typeface="Calibri"/>
              </a:rPr>
              <a:t>HM </a:t>
            </a:r>
            <a:r>
              <a:rPr dirty="0" sz="3000" spc="-10">
                <a:latin typeface="Calibri"/>
                <a:cs typeface="Calibri"/>
              </a:rPr>
              <a:t>Coastguard: </a:t>
            </a:r>
            <a:r>
              <a:rPr dirty="0" sz="3000">
                <a:latin typeface="Calibri"/>
                <a:cs typeface="Calibri"/>
              </a:rPr>
              <a:t>maritime </a:t>
            </a:r>
            <a:r>
              <a:rPr dirty="0" sz="3000" spc="-15">
                <a:latin typeface="Calibri"/>
                <a:cs typeface="Calibri"/>
              </a:rPr>
              <a:t>Search </a:t>
            </a:r>
            <a:r>
              <a:rPr dirty="0" sz="3000">
                <a:latin typeface="Calibri"/>
                <a:cs typeface="Calibri"/>
              </a:rPr>
              <a:t>and </a:t>
            </a:r>
            <a:r>
              <a:rPr dirty="0" sz="3000" spc="-5">
                <a:latin typeface="Calibri"/>
                <a:cs typeface="Calibri"/>
              </a:rPr>
              <a:t>Rescue; </a:t>
            </a:r>
            <a:r>
              <a:rPr dirty="0" sz="3000" spc="-665">
                <a:latin typeface="Calibri"/>
                <a:cs typeface="Calibri"/>
              </a:rPr>
              <a:t> </a:t>
            </a:r>
            <a:r>
              <a:rPr dirty="0" sz="3000" spc="-10">
                <a:latin typeface="Calibri"/>
                <a:cs typeface="Calibri"/>
              </a:rPr>
              <a:t>Counter</a:t>
            </a:r>
            <a:r>
              <a:rPr dirty="0" sz="3000" spc="-5">
                <a:latin typeface="Calibri"/>
                <a:cs typeface="Calibri"/>
              </a:rPr>
              <a:t> </a:t>
            </a:r>
            <a:r>
              <a:rPr dirty="0" sz="3000" spc="-10">
                <a:latin typeface="Calibri"/>
                <a:cs typeface="Calibri"/>
              </a:rPr>
              <a:t>Pollution,</a:t>
            </a:r>
            <a:r>
              <a:rPr dirty="0" sz="3000">
                <a:latin typeface="Calibri"/>
                <a:cs typeface="Calibri"/>
              </a:rPr>
              <a:t> </a:t>
            </a:r>
            <a:r>
              <a:rPr dirty="0" sz="3000" spc="-10">
                <a:latin typeface="Calibri"/>
                <a:cs typeface="Calibri"/>
              </a:rPr>
              <a:t>Receiver</a:t>
            </a:r>
            <a:r>
              <a:rPr dirty="0" sz="3000" spc="-40">
                <a:latin typeface="Calibri"/>
                <a:cs typeface="Calibri"/>
              </a:rPr>
              <a:t> </a:t>
            </a:r>
            <a:r>
              <a:rPr dirty="0" sz="3000" spc="-5">
                <a:latin typeface="Calibri"/>
                <a:cs typeface="Calibri"/>
              </a:rPr>
              <a:t>of </a:t>
            </a:r>
            <a:r>
              <a:rPr dirty="0" sz="3000" spc="-25">
                <a:latin typeface="Calibri"/>
                <a:cs typeface="Calibri"/>
              </a:rPr>
              <a:t>Wreck</a:t>
            </a:r>
            <a:r>
              <a:rPr dirty="0" sz="3000" spc="-20">
                <a:latin typeface="Calibri"/>
                <a:cs typeface="Calibri"/>
              </a:rPr>
              <a:t> </a:t>
            </a:r>
            <a:r>
              <a:rPr dirty="0" sz="3000" spc="-15">
                <a:latin typeface="Calibri"/>
                <a:cs typeface="Calibri"/>
              </a:rPr>
              <a:t>etc.;</a:t>
            </a:r>
            <a:endParaRPr sz="3000">
              <a:latin typeface="Calibri"/>
              <a:cs typeface="Calibri"/>
            </a:endParaRPr>
          </a:p>
          <a:p>
            <a:pPr marL="213360" indent="-201295">
              <a:lnSpc>
                <a:spcPts val="3420"/>
              </a:lnSpc>
              <a:spcBef>
                <a:spcPts val="640"/>
              </a:spcBef>
              <a:buChar char="-"/>
              <a:tabLst>
                <a:tab pos="213995" algn="l"/>
              </a:tabLst>
            </a:pPr>
            <a:r>
              <a:rPr dirty="0" sz="3000" spc="-5">
                <a:latin typeface="Calibri"/>
                <a:cs typeface="Calibri"/>
              </a:rPr>
              <a:t>Maritime</a:t>
            </a:r>
            <a:r>
              <a:rPr dirty="0" sz="3000" spc="5">
                <a:latin typeface="Calibri"/>
                <a:cs typeface="Calibri"/>
              </a:rPr>
              <a:t> </a:t>
            </a:r>
            <a:r>
              <a:rPr dirty="0" sz="3000">
                <a:latin typeface="Calibri"/>
                <a:cs typeface="Calibri"/>
              </a:rPr>
              <a:t>Services</a:t>
            </a:r>
            <a:r>
              <a:rPr dirty="0" sz="3000" spc="-5">
                <a:latin typeface="Calibri"/>
                <a:cs typeface="Calibri"/>
              </a:rPr>
              <a:t> </a:t>
            </a:r>
            <a:r>
              <a:rPr dirty="0" sz="3000">
                <a:latin typeface="Calibri"/>
                <a:cs typeface="Calibri"/>
              </a:rPr>
              <a:t>– </a:t>
            </a:r>
            <a:r>
              <a:rPr dirty="0" sz="3000" spc="-5">
                <a:latin typeface="Calibri"/>
                <a:cs typeface="Calibri"/>
              </a:rPr>
              <a:t>S&amp;I, </a:t>
            </a:r>
            <a:r>
              <a:rPr dirty="0" sz="3000" spc="-20">
                <a:latin typeface="Calibri"/>
                <a:cs typeface="Calibri"/>
              </a:rPr>
              <a:t>Nav</a:t>
            </a:r>
            <a:r>
              <a:rPr dirty="0" sz="3000" spc="5">
                <a:latin typeface="Calibri"/>
                <a:cs typeface="Calibri"/>
              </a:rPr>
              <a:t> </a:t>
            </a:r>
            <a:r>
              <a:rPr dirty="0" sz="3000" spc="-20">
                <a:latin typeface="Calibri"/>
                <a:cs typeface="Calibri"/>
              </a:rPr>
              <a:t>Safety </a:t>
            </a:r>
            <a:r>
              <a:rPr dirty="0" sz="3000" spc="-30">
                <a:latin typeface="Calibri"/>
                <a:cs typeface="Calibri"/>
              </a:rPr>
              <a:t>Training,</a:t>
            </a:r>
            <a:r>
              <a:rPr dirty="0" sz="3000" spc="5">
                <a:latin typeface="Calibri"/>
                <a:cs typeface="Calibri"/>
              </a:rPr>
              <a:t> </a:t>
            </a:r>
            <a:r>
              <a:rPr dirty="0" sz="3000" spc="-10">
                <a:latin typeface="Calibri"/>
                <a:cs typeface="Calibri"/>
              </a:rPr>
              <a:t>Certification,</a:t>
            </a:r>
            <a:endParaRPr sz="3000">
              <a:latin typeface="Calibri"/>
              <a:cs typeface="Calibri"/>
            </a:endParaRPr>
          </a:p>
          <a:p>
            <a:pPr marL="3356610">
              <a:lnSpc>
                <a:spcPts val="3420"/>
              </a:lnSpc>
            </a:pPr>
            <a:r>
              <a:rPr dirty="0" sz="3000" spc="-5">
                <a:latin typeface="Calibri"/>
                <a:cs typeface="Calibri"/>
              </a:rPr>
              <a:t>Flag</a:t>
            </a:r>
            <a:r>
              <a:rPr dirty="0" sz="3000" spc="-60">
                <a:latin typeface="Calibri"/>
                <a:cs typeface="Calibri"/>
              </a:rPr>
              <a:t> </a:t>
            </a:r>
            <a:r>
              <a:rPr dirty="0" sz="3000" spc="-15">
                <a:latin typeface="Calibri"/>
                <a:cs typeface="Calibri"/>
              </a:rPr>
              <a:t>etc.</a:t>
            </a:r>
            <a:endParaRPr sz="30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0395" y="132587"/>
            <a:ext cx="2807208" cy="1152143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4548" y="2478023"/>
            <a:ext cx="3709416" cy="39471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74548" y="3712464"/>
            <a:ext cx="5756148" cy="54406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2891" y="1690878"/>
            <a:ext cx="10659110" cy="43503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4965" marR="462915" indent="-342900">
              <a:lnSpc>
                <a:spcPct val="100000"/>
              </a:lnSpc>
              <a:spcBef>
                <a:spcPts val="100"/>
              </a:spcBef>
              <a:buSzPct val="75000"/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dirty="0" sz="2400">
                <a:latin typeface="Calibri"/>
                <a:cs typeface="Calibri"/>
              </a:rPr>
              <a:t>As a </a:t>
            </a:r>
            <a:r>
              <a:rPr dirty="0" sz="2400" spc="-15">
                <a:latin typeface="Calibri"/>
                <a:cs typeface="Calibri"/>
              </a:rPr>
              <a:t>Party to </a:t>
            </a:r>
            <a:r>
              <a:rPr dirty="0" sz="2400">
                <a:latin typeface="Calibri"/>
                <a:cs typeface="Calibri"/>
              </a:rPr>
              <a:t>the UN </a:t>
            </a:r>
            <a:r>
              <a:rPr dirty="0" sz="2400" spc="-10">
                <a:latin typeface="Calibri"/>
                <a:cs typeface="Calibri"/>
              </a:rPr>
              <a:t>Convention </a:t>
            </a:r>
            <a:r>
              <a:rPr dirty="0" sz="2400" spc="-5">
                <a:latin typeface="Calibri"/>
                <a:cs typeface="Calibri"/>
              </a:rPr>
              <a:t>on </a:t>
            </a:r>
            <a:r>
              <a:rPr dirty="0" sz="2400">
                <a:latin typeface="Calibri"/>
                <a:cs typeface="Calibri"/>
              </a:rPr>
              <a:t>the </a:t>
            </a:r>
            <a:r>
              <a:rPr dirty="0" sz="2400" spc="-5">
                <a:latin typeface="Calibri"/>
                <a:cs typeface="Calibri"/>
              </a:rPr>
              <a:t>Law of </a:t>
            </a:r>
            <a:r>
              <a:rPr dirty="0" sz="2400">
                <a:latin typeface="Calibri"/>
                <a:cs typeface="Calibri"/>
              </a:rPr>
              <a:t>the </a:t>
            </a:r>
            <a:r>
              <a:rPr dirty="0" sz="2400" spc="-5">
                <a:latin typeface="Calibri"/>
                <a:cs typeface="Calibri"/>
              </a:rPr>
              <a:t>Sea </a:t>
            </a:r>
            <a:r>
              <a:rPr dirty="0" sz="2400" spc="-10">
                <a:latin typeface="Calibri"/>
                <a:cs typeface="Calibri"/>
              </a:rPr>
              <a:t>(UNCLOS), </a:t>
            </a:r>
            <a:r>
              <a:rPr dirty="0" sz="2400">
                <a:latin typeface="Calibri"/>
                <a:cs typeface="Calibri"/>
              </a:rPr>
              <a:t>the UK </a:t>
            </a:r>
            <a:r>
              <a:rPr dirty="0" sz="2400" spc="-5">
                <a:latin typeface="Calibri"/>
                <a:cs typeface="Calibri"/>
              </a:rPr>
              <a:t>has </a:t>
            </a:r>
            <a:r>
              <a:rPr dirty="0" sz="2400">
                <a:latin typeface="Calibri"/>
                <a:cs typeface="Calibri"/>
              </a:rPr>
              <a:t>an </a:t>
            </a:r>
            <a:r>
              <a:rPr dirty="0" sz="2400" spc="-53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obligation:</a:t>
            </a:r>
            <a:endParaRPr sz="2400">
              <a:latin typeface="Calibri"/>
              <a:cs typeface="Calibri"/>
            </a:endParaRPr>
          </a:p>
          <a:p>
            <a:pPr marL="2755900">
              <a:lnSpc>
                <a:spcPts val="2365"/>
              </a:lnSpc>
            </a:pPr>
            <a:r>
              <a:rPr dirty="0" sz="2400" spc="-10">
                <a:latin typeface="Calibri"/>
                <a:cs typeface="Calibri"/>
              </a:rPr>
              <a:t>‘</a:t>
            </a:r>
            <a:r>
              <a:rPr dirty="0" sz="2400" spc="-10" i="1">
                <a:latin typeface="Calibri"/>
                <a:cs typeface="Calibri"/>
              </a:rPr>
              <a:t>to</a:t>
            </a:r>
            <a:r>
              <a:rPr dirty="0" sz="2400" spc="-15" i="1">
                <a:latin typeface="Calibri"/>
                <a:cs typeface="Calibri"/>
              </a:rPr>
              <a:t> </a:t>
            </a:r>
            <a:r>
              <a:rPr dirty="0" sz="2400" spc="-5" i="1">
                <a:latin typeface="Calibri"/>
                <a:cs typeface="Calibri"/>
              </a:rPr>
              <a:t>protect</a:t>
            </a:r>
            <a:r>
              <a:rPr dirty="0" sz="2400" spc="-15" i="1">
                <a:latin typeface="Calibri"/>
                <a:cs typeface="Calibri"/>
              </a:rPr>
              <a:t> </a:t>
            </a:r>
            <a:r>
              <a:rPr dirty="0" sz="2400" spc="-5" i="1">
                <a:latin typeface="Calibri"/>
                <a:cs typeface="Calibri"/>
              </a:rPr>
              <a:t>and </a:t>
            </a:r>
            <a:r>
              <a:rPr dirty="0" sz="2400" i="1">
                <a:latin typeface="Calibri"/>
                <a:cs typeface="Calibri"/>
              </a:rPr>
              <a:t>preserve the</a:t>
            </a:r>
            <a:r>
              <a:rPr dirty="0" sz="2400" spc="-15" i="1">
                <a:latin typeface="Calibri"/>
                <a:cs typeface="Calibri"/>
              </a:rPr>
              <a:t> </a:t>
            </a:r>
            <a:r>
              <a:rPr dirty="0" sz="2400" spc="-5" i="1">
                <a:latin typeface="Calibri"/>
                <a:cs typeface="Calibri"/>
              </a:rPr>
              <a:t>marine</a:t>
            </a:r>
            <a:r>
              <a:rPr dirty="0" sz="2400" i="1">
                <a:latin typeface="Calibri"/>
                <a:cs typeface="Calibri"/>
              </a:rPr>
              <a:t> </a:t>
            </a:r>
            <a:r>
              <a:rPr dirty="0" sz="2400" spc="-20" i="1">
                <a:latin typeface="Calibri"/>
                <a:cs typeface="Calibri"/>
              </a:rPr>
              <a:t>environment.’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730"/>
              </a:spcBef>
              <a:buSzPct val="75000"/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dirty="0" sz="2400">
                <a:latin typeface="Calibri"/>
                <a:cs typeface="Calibri"/>
              </a:rPr>
              <a:t>NCP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provides</a:t>
            </a:r>
            <a:r>
              <a:rPr dirty="0" sz="2400">
                <a:latin typeface="Calibri"/>
                <a:cs typeface="Calibri"/>
              </a:rPr>
              <a:t> the</a:t>
            </a:r>
            <a:r>
              <a:rPr dirty="0" sz="2400" spc="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incident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response</a:t>
            </a:r>
            <a:r>
              <a:rPr dirty="0" sz="2400" spc="5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framework;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Arial MT"/>
              <a:buChar char="•"/>
            </a:pPr>
            <a:endParaRPr sz="1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SzPct val="75000"/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dirty="0" sz="2400" spc="-114">
                <a:latin typeface="Calibri"/>
                <a:cs typeface="Calibri"/>
              </a:rPr>
              <a:t>To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ensure</a:t>
            </a:r>
            <a:r>
              <a:rPr dirty="0" sz="2400" spc="2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that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there</a:t>
            </a:r>
            <a:r>
              <a:rPr dirty="0" sz="2400" spc="1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is</a:t>
            </a:r>
            <a:r>
              <a:rPr dirty="0" sz="2400" spc="1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25">
                <a:latin typeface="Calibri"/>
                <a:cs typeface="Calibri"/>
              </a:rPr>
              <a:t>timely,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measured</a:t>
            </a:r>
            <a:r>
              <a:rPr dirty="0" sz="2400" spc="1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and</a:t>
            </a:r>
            <a:r>
              <a:rPr dirty="0" sz="2400" spc="5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effective</a:t>
            </a:r>
            <a:r>
              <a:rPr dirty="0" sz="2400" spc="1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response</a:t>
            </a:r>
            <a:r>
              <a:rPr dirty="0" sz="2400" spc="10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to</a:t>
            </a:r>
            <a:r>
              <a:rPr dirty="0" sz="2400" spc="-5">
                <a:latin typeface="Calibri"/>
                <a:cs typeface="Calibri"/>
              </a:rPr>
              <a:t> incidents;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789"/>
              </a:spcBef>
              <a:buSzPct val="75000"/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dirty="0" sz="2400" spc="-15">
                <a:latin typeface="Calibri"/>
                <a:cs typeface="Calibri"/>
              </a:rPr>
              <a:t>Parallel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command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structure</a:t>
            </a:r>
            <a:r>
              <a:rPr dirty="0" sz="2400" spc="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–</a:t>
            </a:r>
            <a:r>
              <a:rPr dirty="0" sz="2400" spc="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no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single incident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commander;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730"/>
              </a:spcBef>
              <a:buSzPct val="75000"/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dirty="0" sz="2400">
                <a:latin typeface="Calibri"/>
                <a:cs typeface="Calibri"/>
              </a:rPr>
              <a:t>NCP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Section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15: Harbour</a:t>
            </a:r>
            <a:r>
              <a:rPr dirty="0" sz="2400" spc="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authority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response,</a:t>
            </a:r>
            <a:r>
              <a:rPr dirty="0" sz="2400" spc="10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powers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and</a:t>
            </a:r>
            <a:r>
              <a:rPr dirty="0" sz="2400" spc="10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co-operation;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 MT"/>
              <a:buChar char="•"/>
            </a:pPr>
            <a:endParaRPr sz="1850">
              <a:latin typeface="Calibri"/>
              <a:cs typeface="Calibri"/>
            </a:endParaRPr>
          </a:p>
          <a:p>
            <a:pPr marL="354965" marR="5080" indent="-342900">
              <a:lnSpc>
                <a:spcPts val="2300"/>
              </a:lnSpc>
              <a:buSzPct val="75000"/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dirty="0" sz="2400" spc="-5">
                <a:latin typeface="Calibri"/>
                <a:cs typeface="Calibri"/>
              </a:rPr>
              <a:t>Department </a:t>
            </a:r>
            <a:r>
              <a:rPr dirty="0" sz="2400" spc="-20">
                <a:latin typeface="Calibri"/>
                <a:cs typeface="Calibri"/>
              </a:rPr>
              <a:t>for </a:t>
            </a:r>
            <a:r>
              <a:rPr dirty="0" sz="2400" spc="-25">
                <a:latin typeface="Calibri"/>
                <a:cs typeface="Calibri"/>
              </a:rPr>
              <a:t>Transport </a:t>
            </a:r>
            <a:r>
              <a:rPr dirty="0" sz="2400" spc="-5">
                <a:latin typeface="Calibri"/>
                <a:cs typeface="Calibri"/>
              </a:rPr>
              <a:t>(DfT) </a:t>
            </a:r>
            <a:r>
              <a:rPr dirty="0" sz="2400">
                <a:latin typeface="Calibri"/>
                <a:cs typeface="Calibri"/>
              </a:rPr>
              <a:t>and </a:t>
            </a:r>
            <a:r>
              <a:rPr dirty="0" sz="2400" spc="-5">
                <a:latin typeface="Calibri"/>
                <a:cs typeface="Calibri"/>
              </a:rPr>
              <a:t>Department </a:t>
            </a:r>
            <a:r>
              <a:rPr dirty="0" sz="2400" spc="-20">
                <a:latin typeface="Calibri"/>
                <a:cs typeface="Calibri"/>
              </a:rPr>
              <a:t>for </a:t>
            </a:r>
            <a:r>
              <a:rPr dirty="0" sz="2400">
                <a:latin typeface="Calibri"/>
                <a:cs typeface="Calibri"/>
              </a:rPr>
              <a:t>Business, </a:t>
            </a:r>
            <a:r>
              <a:rPr dirty="0" sz="2400" spc="-10">
                <a:latin typeface="Calibri"/>
                <a:cs typeface="Calibri"/>
              </a:rPr>
              <a:t>Energy </a:t>
            </a:r>
            <a:r>
              <a:rPr dirty="0" sz="2400">
                <a:latin typeface="Calibri"/>
                <a:cs typeface="Calibri"/>
              </a:rPr>
              <a:t>and </a:t>
            </a:r>
            <a:r>
              <a:rPr dirty="0" sz="2400" spc="-5">
                <a:latin typeface="Calibri"/>
                <a:cs typeface="Calibri"/>
              </a:rPr>
              <a:t>Industrial </a:t>
            </a:r>
            <a:r>
              <a:rPr dirty="0" sz="2400" spc="-530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Strategy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(BEIS)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are</a:t>
            </a:r>
            <a:r>
              <a:rPr dirty="0" sz="2400">
                <a:latin typeface="Calibri"/>
                <a:cs typeface="Calibri"/>
              </a:rPr>
              <a:t> the </a:t>
            </a:r>
            <a:r>
              <a:rPr dirty="0" sz="2400" spc="-5">
                <a:latin typeface="Calibri"/>
                <a:cs typeface="Calibri"/>
              </a:rPr>
              <a:t>Lead </a:t>
            </a:r>
            <a:r>
              <a:rPr dirty="0" sz="2400" spc="-10">
                <a:latin typeface="Calibri"/>
                <a:cs typeface="Calibri"/>
              </a:rPr>
              <a:t>Government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Departments</a:t>
            </a:r>
            <a:r>
              <a:rPr dirty="0" sz="2400" spc="-20">
                <a:latin typeface="Calibri"/>
                <a:cs typeface="Calibri"/>
              </a:rPr>
              <a:t> for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the </a:t>
            </a:r>
            <a:r>
              <a:rPr dirty="0" sz="2400" spc="-80">
                <a:latin typeface="Calibri"/>
                <a:cs typeface="Calibri"/>
              </a:rPr>
              <a:t>NCP.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561715" y="413765"/>
            <a:ext cx="7047230" cy="6654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200"/>
              <a:t>National</a:t>
            </a:r>
            <a:r>
              <a:rPr dirty="0" sz="4200" spc="-10"/>
              <a:t> </a:t>
            </a:r>
            <a:r>
              <a:rPr dirty="0" sz="4200"/>
              <a:t>Contingency</a:t>
            </a:r>
            <a:r>
              <a:rPr dirty="0" sz="4200" spc="-40"/>
              <a:t> </a:t>
            </a:r>
            <a:r>
              <a:rPr dirty="0" sz="4200"/>
              <a:t>Plan</a:t>
            </a:r>
            <a:r>
              <a:rPr dirty="0" sz="4200" spc="-45"/>
              <a:t> </a:t>
            </a:r>
            <a:r>
              <a:rPr dirty="0" sz="4200"/>
              <a:t>-</a:t>
            </a:r>
            <a:r>
              <a:rPr dirty="0" sz="4200" spc="-20"/>
              <a:t> </a:t>
            </a:r>
            <a:r>
              <a:rPr dirty="0" sz="4200"/>
              <a:t>NCP</a:t>
            </a:r>
            <a:endParaRPr sz="420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0395" y="132587"/>
            <a:ext cx="2807208" cy="115214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5947" y="1749551"/>
            <a:ext cx="6306311" cy="414070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917181" y="1976119"/>
            <a:ext cx="4674870" cy="3011170"/>
          </a:xfrm>
          <a:prstGeom prst="rect">
            <a:avLst/>
          </a:prstGeom>
        </p:spPr>
        <p:txBody>
          <a:bodyPr wrap="square" lIns="0" tIns="60960" rIns="0" bIns="0" rtlCol="0" vert="horz">
            <a:spAutoFit/>
          </a:bodyPr>
          <a:lstStyle/>
          <a:p>
            <a:pPr marL="469900" marR="979805" indent="-457200">
              <a:lnSpc>
                <a:spcPts val="3020"/>
              </a:lnSpc>
              <a:spcBef>
                <a:spcPts val="480"/>
              </a:spcBef>
              <a:buFont typeface="Wingdings"/>
              <a:buChar char=""/>
              <a:tabLst>
                <a:tab pos="469265" algn="l"/>
                <a:tab pos="469900" algn="l"/>
              </a:tabLst>
            </a:pPr>
            <a:r>
              <a:rPr dirty="0" sz="2800" spc="-10">
                <a:latin typeface="Calibri"/>
                <a:cs typeface="Calibri"/>
              </a:rPr>
              <a:t>Command </a:t>
            </a:r>
            <a:r>
              <a:rPr dirty="0" sz="2800" spc="-5">
                <a:latin typeface="Calibri"/>
                <a:cs typeface="Calibri"/>
              </a:rPr>
              <a:t>and </a:t>
            </a:r>
            <a:r>
              <a:rPr dirty="0" sz="2800" spc="-20">
                <a:latin typeface="Calibri"/>
                <a:cs typeface="Calibri"/>
              </a:rPr>
              <a:t>control </a:t>
            </a:r>
            <a:r>
              <a:rPr dirty="0" sz="2800" spc="-62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deemed</a:t>
            </a:r>
            <a:r>
              <a:rPr dirty="0" sz="2800" spc="-15">
                <a:latin typeface="Calibri"/>
                <a:cs typeface="Calibri"/>
              </a:rPr>
              <a:t> inefficient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&amp; 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inefficient;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Wingdings"/>
              <a:buChar char=""/>
            </a:pPr>
            <a:endParaRPr sz="4100">
              <a:latin typeface="Calibri"/>
              <a:cs typeface="Calibri"/>
            </a:endParaRPr>
          </a:p>
          <a:p>
            <a:pPr marL="469900" marR="5080" indent="-457200">
              <a:lnSpc>
                <a:spcPts val="3020"/>
              </a:lnSpc>
              <a:buFont typeface="Wingdings"/>
              <a:buChar char=""/>
              <a:tabLst>
                <a:tab pos="469265" algn="l"/>
                <a:tab pos="469900" algn="l"/>
              </a:tabLst>
            </a:pPr>
            <a:r>
              <a:rPr dirty="0" sz="2800" spc="-15">
                <a:latin typeface="Calibri"/>
                <a:cs typeface="Calibri"/>
              </a:rPr>
              <a:t>Lord</a:t>
            </a:r>
            <a:r>
              <a:rPr dirty="0" sz="2800" spc="-5">
                <a:latin typeface="Calibri"/>
                <a:cs typeface="Calibri"/>
              </a:rPr>
              <a:t> </a:t>
            </a:r>
            <a:r>
              <a:rPr dirty="0" sz="2800" spc="-25">
                <a:latin typeface="Calibri"/>
                <a:cs typeface="Calibri"/>
              </a:rPr>
              <a:t>Donaldson’s</a:t>
            </a:r>
            <a:r>
              <a:rPr dirty="0" sz="2800" spc="40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Review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of </a:t>
            </a:r>
            <a:r>
              <a:rPr dirty="0" sz="2800" spc="-5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Salvage </a:t>
            </a:r>
            <a:r>
              <a:rPr dirty="0" sz="2800" spc="-5">
                <a:latin typeface="Calibri"/>
                <a:cs typeface="Calibri"/>
              </a:rPr>
              <a:t>and </a:t>
            </a:r>
            <a:r>
              <a:rPr dirty="0" sz="2800" spc="-10">
                <a:latin typeface="Calibri"/>
                <a:cs typeface="Calibri"/>
              </a:rPr>
              <a:t>Intervention </a:t>
            </a:r>
            <a:r>
              <a:rPr dirty="0" sz="2800" spc="-5">
                <a:latin typeface="Calibri"/>
                <a:cs typeface="Calibri"/>
              </a:rPr>
              <a:t>and </a:t>
            </a:r>
            <a:r>
              <a:rPr dirty="0" sz="2800" spc="-62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their</a:t>
            </a:r>
            <a:r>
              <a:rPr dirty="0" sz="2800" spc="-10">
                <a:latin typeface="Calibri"/>
                <a:cs typeface="Calibri"/>
              </a:rPr>
              <a:t> Command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and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Control.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0395" y="132587"/>
            <a:ext cx="2807208" cy="1152143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727196" y="552399"/>
            <a:ext cx="7552690" cy="6661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200" spc="-10"/>
              <a:t>Introduction</a:t>
            </a:r>
            <a:r>
              <a:rPr dirty="0" sz="4200" spc="25"/>
              <a:t> </a:t>
            </a:r>
            <a:r>
              <a:rPr dirty="0" sz="4200" spc="-5"/>
              <a:t>of</a:t>
            </a:r>
            <a:r>
              <a:rPr dirty="0" sz="4200" spc="-15"/>
              <a:t> </a:t>
            </a:r>
            <a:r>
              <a:rPr dirty="0" sz="4200"/>
              <a:t>the</a:t>
            </a:r>
            <a:r>
              <a:rPr dirty="0" sz="4200" spc="5"/>
              <a:t> </a:t>
            </a:r>
            <a:r>
              <a:rPr dirty="0" sz="4200"/>
              <a:t>SOSREP</a:t>
            </a:r>
            <a:r>
              <a:rPr dirty="0" sz="4200" spc="-45"/>
              <a:t> </a:t>
            </a:r>
            <a:r>
              <a:rPr dirty="0" sz="4200" spc="-40"/>
              <a:t>system</a:t>
            </a:r>
            <a:endParaRPr sz="4200"/>
          </a:p>
        </p:txBody>
      </p:sp>
      <p:sp>
        <p:nvSpPr>
          <p:cNvPr id="6" name="object 6"/>
          <p:cNvSpPr txBox="1"/>
          <p:nvPr/>
        </p:nvSpPr>
        <p:spPr>
          <a:xfrm>
            <a:off x="247599" y="6167729"/>
            <a:ext cx="645922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Calibri"/>
                <a:cs typeface="Calibri"/>
              </a:rPr>
              <a:t>15 </a:t>
            </a:r>
            <a:r>
              <a:rPr dirty="0" sz="1800" spc="-5">
                <a:latin typeface="Calibri"/>
                <a:cs typeface="Calibri"/>
              </a:rPr>
              <a:t>February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1996,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Sea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Empress</a:t>
            </a:r>
            <a:r>
              <a:rPr dirty="0" sz="1800" spc="-5">
                <a:latin typeface="Calibri"/>
                <a:cs typeface="Calibri"/>
              </a:rPr>
              <a:t> grounded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approaching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Milford</a:t>
            </a:r>
            <a:r>
              <a:rPr dirty="0" sz="1800" spc="3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Haven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80645" rIns="0" bIns="0" rtlCol="0" vert="horz">
            <a:spAutoFit/>
          </a:bodyPr>
          <a:lstStyle/>
          <a:p>
            <a:pPr algn="ctr" marL="10795" marR="5080">
              <a:lnSpc>
                <a:spcPct val="90000"/>
              </a:lnSpc>
              <a:spcBef>
                <a:spcPts val="635"/>
              </a:spcBef>
            </a:pPr>
            <a:r>
              <a:rPr dirty="0" spc="-15"/>
              <a:t>There</a:t>
            </a:r>
            <a:r>
              <a:rPr dirty="0"/>
              <a:t> </a:t>
            </a:r>
            <a:r>
              <a:rPr dirty="0" spc="-5"/>
              <a:t>should</a:t>
            </a:r>
            <a:r>
              <a:rPr dirty="0"/>
              <a:t> be</a:t>
            </a:r>
            <a:r>
              <a:rPr dirty="0" spc="-10"/>
              <a:t> ‘ultimate’</a:t>
            </a:r>
            <a:r>
              <a:rPr dirty="0" spc="-20"/>
              <a:t> control</a:t>
            </a:r>
            <a:r>
              <a:rPr dirty="0" spc="-10"/>
              <a:t> </a:t>
            </a:r>
            <a:r>
              <a:rPr dirty="0"/>
              <a:t>of</a:t>
            </a:r>
            <a:r>
              <a:rPr dirty="0" spc="-5"/>
              <a:t> </a:t>
            </a:r>
            <a:r>
              <a:rPr dirty="0" spc="-15"/>
              <a:t>salvage</a:t>
            </a:r>
            <a:r>
              <a:rPr dirty="0"/>
              <a:t> </a:t>
            </a:r>
            <a:r>
              <a:rPr dirty="0" spc="-15"/>
              <a:t>by</a:t>
            </a:r>
            <a:r>
              <a:rPr dirty="0"/>
              <a:t> a </a:t>
            </a:r>
            <a:r>
              <a:rPr dirty="0" spc="-980"/>
              <a:t> </a:t>
            </a:r>
            <a:r>
              <a:rPr dirty="0" spc="-15"/>
              <a:t>Secretary</a:t>
            </a:r>
            <a:r>
              <a:rPr dirty="0" spc="-25"/>
              <a:t> </a:t>
            </a:r>
            <a:r>
              <a:rPr dirty="0" spc="-5"/>
              <a:t>of </a:t>
            </a:r>
            <a:r>
              <a:rPr dirty="0" spc="-55"/>
              <a:t>State’s</a:t>
            </a:r>
            <a:r>
              <a:rPr dirty="0" spc="-35"/>
              <a:t> </a:t>
            </a:r>
            <a:r>
              <a:rPr dirty="0" spc="-25"/>
              <a:t>Representative</a:t>
            </a:r>
            <a:r>
              <a:rPr dirty="0" spc="35"/>
              <a:t> </a:t>
            </a:r>
            <a:r>
              <a:rPr dirty="0" u="heavy">
                <a:uFill>
                  <a:solidFill>
                    <a:srgbClr val="000000"/>
                  </a:solidFill>
                </a:uFill>
              </a:rPr>
              <a:t>acting</a:t>
            </a:r>
            <a:r>
              <a:rPr dirty="0" u="heavy" spc="-25">
                <a:uFill>
                  <a:solidFill>
                    <a:srgbClr val="000000"/>
                  </a:solidFill>
                </a:uFill>
              </a:rPr>
              <a:t> </a:t>
            </a:r>
            <a:r>
              <a:rPr dirty="0" u="heavy">
                <a:uFill>
                  <a:solidFill>
                    <a:srgbClr val="000000"/>
                  </a:solidFill>
                </a:uFill>
              </a:rPr>
              <a:t>in</a:t>
            </a:r>
            <a:r>
              <a:rPr dirty="0" u="heavy" spc="5">
                <a:uFill>
                  <a:solidFill>
                    <a:srgbClr val="000000"/>
                  </a:solidFill>
                </a:uFill>
              </a:rPr>
              <a:t> the </a:t>
            </a:r>
            <a:r>
              <a:rPr dirty="0" spc="10"/>
              <a:t> </a:t>
            </a:r>
            <a:r>
              <a:rPr dirty="0" u="heavy" spc="-5">
                <a:uFill>
                  <a:solidFill>
                    <a:srgbClr val="000000"/>
                  </a:solidFill>
                </a:uFill>
              </a:rPr>
              <a:t>overriding</a:t>
            </a:r>
            <a:r>
              <a:rPr dirty="0" u="heavy" spc="5">
                <a:uFill>
                  <a:solidFill>
                    <a:srgbClr val="000000"/>
                  </a:solidFill>
                </a:uFill>
              </a:rPr>
              <a:t> </a:t>
            </a:r>
            <a:r>
              <a:rPr dirty="0" u="heavy" spc="-5">
                <a:uFill>
                  <a:solidFill>
                    <a:srgbClr val="000000"/>
                  </a:solidFill>
                </a:uFill>
              </a:rPr>
              <a:t>public </a:t>
            </a:r>
            <a:r>
              <a:rPr dirty="0" u="heavy" spc="-20">
                <a:uFill>
                  <a:solidFill>
                    <a:srgbClr val="000000"/>
                  </a:solidFill>
                </a:uFill>
              </a:rPr>
              <a:t>interest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771135" y="4101541"/>
            <a:ext cx="2646680" cy="10318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600" spc="-5">
                <a:latin typeface="Calibri"/>
                <a:cs typeface="Calibri"/>
              </a:rPr>
              <a:t>SOSREP</a:t>
            </a:r>
            <a:endParaRPr sz="66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0395" y="132587"/>
            <a:ext cx="2807208" cy="1152143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129016" y="5390388"/>
            <a:ext cx="2484120" cy="1322832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24000" y="4738115"/>
            <a:ext cx="3282696" cy="211988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1840" y="1540255"/>
            <a:ext cx="9829165" cy="46024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Clr>
                <a:srgbClr val="001F5F"/>
              </a:buClr>
              <a:buSzPct val="75000"/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dirty="0" sz="2800" spc="-10">
                <a:latin typeface="Calibri"/>
                <a:cs typeface="Calibri"/>
              </a:rPr>
              <a:t>One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person</a:t>
            </a:r>
            <a:r>
              <a:rPr dirty="0" sz="2800" spc="25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to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represent</a:t>
            </a:r>
            <a:r>
              <a:rPr dirty="0" sz="2800" spc="2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and</a:t>
            </a:r>
            <a:r>
              <a:rPr dirty="0" sz="2800" spc="1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act </a:t>
            </a:r>
            <a:r>
              <a:rPr dirty="0" sz="2800" spc="-5">
                <a:latin typeface="Calibri"/>
                <a:cs typeface="Calibri"/>
              </a:rPr>
              <a:t>on</a:t>
            </a:r>
            <a:r>
              <a:rPr dirty="0" sz="2800" spc="1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behalf</a:t>
            </a:r>
            <a:r>
              <a:rPr dirty="0" sz="2800" spc="1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of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Secretaries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of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State;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510"/>
              </a:spcBef>
              <a:buClr>
                <a:srgbClr val="001F5F"/>
              </a:buClr>
              <a:buSzPct val="75000"/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dirty="0" sz="2800" spc="-5">
                <a:latin typeface="Calibri"/>
                <a:cs typeface="Calibri"/>
              </a:rPr>
              <a:t>No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recourse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to</a:t>
            </a:r>
            <a:r>
              <a:rPr dirty="0" sz="2800" spc="-10">
                <a:latin typeface="Calibri"/>
                <a:cs typeface="Calibri"/>
              </a:rPr>
              <a:t> higher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authority;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495"/>
              </a:spcBef>
              <a:buClr>
                <a:srgbClr val="001F5F"/>
              </a:buClr>
              <a:buSzPct val="75000"/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dirty="0" sz="2800" spc="-15">
                <a:latin typeface="Calibri"/>
                <a:cs typeface="Calibri"/>
              </a:rPr>
              <a:t>Decisive</a:t>
            </a:r>
            <a:r>
              <a:rPr dirty="0" sz="2800" spc="15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voice</a:t>
            </a:r>
            <a:r>
              <a:rPr dirty="0" sz="2800" spc="-5">
                <a:latin typeface="Calibri"/>
                <a:cs typeface="Calibri"/>
              </a:rPr>
              <a:t> and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ultimate</a:t>
            </a:r>
            <a:r>
              <a:rPr dirty="0" sz="2800" spc="15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control;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510"/>
              </a:spcBef>
              <a:buClr>
                <a:srgbClr val="001F5F"/>
              </a:buClr>
              <a:buSzPct val="75000"/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dirty="0" sz="2800" spc="-10">
                <a:latin typeface="Calibri"/>
                <a:cs typeface="Calibri"/>
              </a:rPr>
              <a:t>Cannot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choose</a:t>
            </a:r>
            <a:r>
              <a:rPr dirty="0" sz="2800" spc="30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to</a:t>
            </a:r>
            <a:r>
              <a:rPr dirty="0" sz="2800" spc="-5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ignore</a:t>
            </a:r>
            <a:r>
              <a:rPr dirty="0" sz="2800" spc="1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a </a:t>
            </a:r>
            <a:r>
              <a:rPr dirty="0" sz="2800" spc="-10">
                <a:latin typeface="Calibri"/>
                <a:cs typeface="Calibri"/>
              </a:rPr>
              <a:t>situation;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510"/>
              </a:spcBef>
              <a:buClr>
                <a:srgbClr val="001F5F"/>
              </a:buClr>
              <a:buSzPct val="75000"/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dirty="0" sz="2800" spc="-45">
                <a:latin typeface="Calibri"/>
                <a:cs typeface="Calibri"/>
              </a:rPr>
              <a:t>Tacit</a:t>
            </a:r>
            <a:r>
              <a:rPr dirty="0" sz="2800" spc="-50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approval;</a:t>
            </a:r>
            <a:endParaRPr sz="2800">
              <a:latin typeface="Calibri"/>
              <a:cs typeface="Calibri"/>
            </a:endParaRPr>
          </a:p>
          <a:p>
            <a:pPr marL="335280" marR="348615" indent="-323215">
              <a:lnSpc>
                <a:spcPct val="100000"/>
              </a:lnSpc>
              <a:spcBef>
                <a:spcPts val="2495"/>
              </a:spcBef>
              <a:buClr>
                <a:srgbClr val="001F5F"/>
              </a:buClr>
              <a:buSzPct val="75000"/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dirty="0" sz="2800" spc="-10">
                <a:latin typeface="Calibri"/>
                <a:cs typeface="Calibri"/>
              </a:rPr>
              <a:t>During</a:t>
            </a:r>
            <a:r>
              <a:rPr dirty="0" sz="2800" spc="20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operations</a:t>
            </a:r>
            <a:r>
              <a:rPr dirty="0" sz="2800" spc="30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must</a:t>
            </a:r>
            <a:r>
              <a:rPr dirty="0" sz="2800" spc="2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be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fully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supported</a:t>
            </a:r>
            <a:r>
              <a:rPr dirty="0" sz="2800" spc="45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by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Ministers</a:t>
            </a:r>
            <a:r>
              <a:rPr dirty="0" sz="2800" spc="4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or </a:t>
            </a:r>
            <a:r>
              <a:rPr dirty="0" sz="2800" spc="-25">
                <a:latin typeface="Calibri"/>
                <a:cs typeface="Calibri"/>
              </a:rPr>
              <a:t>have </a:t>
            </a:r>
            <a:r>
              <a:rPr dirty="0" sz="2800" spc="-620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intervention</a:t>
            </a:r>
            <a:r>
              <a:rPr dirty="0" sz="2800" spc="25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powers</a:t>
            </a:r>
            <a:r>
              <a:rPr dirty="0" sz="2800" spc="10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removed.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0395" y="132587"/>
            <a:ext cx="2807208" cy="1152143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911090" y="552399"/>
            <a:ext cx="3622675" cy="6661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200" spc="-5"/>
              <a:t>SOSREP</a:t>
            </a:r>
            <a:r>
              <a:rPr dirty="0" sz="4200" spc="-95"/>
              <a:t> </a:t>
            </a:r>
            <a:r>
              <a:rPr dirty="0" sz="4200" spc="-5"/>
              <a:t>function</a:t>
            </a:r>
            <a:endParaRPr sz="42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4804" y="1592039"/>
            <a:ext cx="10808970" cy="3959225"/>
          </a:xfrm>
          <a:prstGeom prst="rect">
            <a:avLst/>
          </a:prstGeom>
        </p:spPr>
        <p:txBody>
          <a:bodyPr wrap="square" lIns="0" tIns="33655" rIns="0" bIns="0" rtlCol="0" vert="horz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265"/>
              </a:spcBef>
              <a:buClr>
                <a:srgbClr val="001F5F"/>
              </a:buClr>
              <a:buSzPct val="80357"/>
              <a:buFont typeface="Wingdings"/>
              <a:buChar char=""/>
              <a:tabLst>
                <a:tab pos="469265" algn="l"/>
                <a:tab pos="469900" algn="l"/>
              </a:tabLst>
            </a:pPr>
            <a:r>
              <a:rPr dirty="0" sz="2800" spc="-10">
                <a:latin typeface="Calibri"/>
                <a:cs typeface="Calibri"/>
              </a:rPr>
              <a:t>Monitor</a:t>
            </a:r>
            <a:r>
              <a:rPr dirty="0" sz="2800" spc="1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and</a:t>
            </a:r>
            <a:r>
              <a:rPr dirty="0" sz="2800" spc="25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evaluate</a:t>
            </a:r>
            <a:r>
              <a:rPr dirty="0" sz="2800" spc="-2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incident</a:t>
            </a:r>
            <a:r>
              <a:rPr dirty="0" sz="2800" spc="3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response</a:t>
            </a:r>
            <a:endParaRPr sz="2800">
              <a:latin typeface="Calibri"/>
              <a:cs typeface="Calibri"/>
            </a:endParaRPr>
          </a:p>
          <a:p>
            <a:pPr lvl="1" marL="1007744" indent="-538480">
              <a:lnSpc>
                <a:spcPct val="100000"/>
              </a:lnSpc>
              <a:spcBef>
                <a:spcPts val="170"/>
              </a:spcBef>
              <a:buClr>
                <a:srgbClr val="001F5F"/>
              </a:buClr>
              <a:buSzPct val="80357"/>
              <a:buFont typeface="Wingdings"/>
              <a:buChar char=""/>
              <a:tabLst>
                <a:tab pos="1007744" algn="l"/>
                <a:tab pos="1008380" algn="l"/>
              </a:tabLst>
            </a:pPr>
            <a:r>
              <a:rPr dirty="0" sz="2800" spc="-10">
                <a:latin typeface="Calibri"/>
                <a:cs typeface="Calibri"/>
              </a:rPr>
              <a:t>risk</a:t>
            </a:r>
            <a:r>
              <a:rPr dirty="0" sz="2800" spc="20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to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safety</a:t>
            </a:r>
            <a:r>
              <a:rPr dirty="0" sz="2800" spc="-10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and/or</a:t>
            </a:r>
            <a:r>
              <a:rPr dirty="0" sz="2800" spc="1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risk</a:t>
            </a:r>
            <a:r>
              <a:rPr dirty="0" sz="2800" spc="2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of </a:t>
            </a:r>
            <a:r>
              <a:rPr dirty="0" sz="2800" spc="-10">
                <a:latin typeface="Calibri"/>
                <a:cs typeface="Calibri"/>
              </a:rPr>
              <a:t>significant</a:t>
            </a:r>
            <a:r>
              <a:rPr dirty="0" sz="2800" spc="1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pollution</a:t>
            </a:r>
            <a:r>
              <a:rPr dirty="0" sz="2800" spc="30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at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sea/in</a:t>
            </a:r>
            <a:r>
              <a:rPr dirty="0" sz="2800" spc="1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port;</a:t>
            </a:r>
            <a:endParaRPr sz="28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2245"/>
              </a:spcBef>
              <a:buClr>
                <a:srgbClr val="001F5F"/>
              </a:buClr>
              <a:buSzPct val="80357"/>
              <a:buFont typeface="Wingdings"/>
              <a:buChar char=""/>
              <a:tabLst>
                <a:tab pos="469265" algn="l"/>
                <a:tab pos="469900" algn="l"/>
              </a:tabLst>
            </a:pPr>
            <a:r>
              <a:rPr dirty="0" sz="2800" spc="-5">
                <a:latin typeface="Calibri"/>
                <a:cs typeface="Calibri"/>
              </a:rPr>
              <a:t>Ability</a:t>
            </a:r>
            <a:r>
              <a:rPr dirty="0" sz="2800" spc="10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to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35">
                <a:latin typeface="Calibri"/>
                <a:cs typeface="Calibri"/>
              </a:rPr>
              <a:t>take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control</a:t>
            </a:r>
            <a:r>
              <a:rPr dirty="0" sz="2800" spc="1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if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deemed</a:t>
            </a:r>
            <a:r>
              <a:rPr dirty="0" sz="2800" spc="10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to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be</a:t>
            </a:r>
            <a:r>
              <a:rPr dirty="0" sz="2800" spc="1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in</a:t>
            </a:r>
            <a:r>
              <a:rPr dirty="0" sz="2800" spc="1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UK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interest;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001F5F"/>
              </a:buClr>
              <a:buFont typeface="Wingdings"/>
              <a:buChar char=""/>
            </a:pPr>
            <a:endParaRPr sz="22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buClr>
                <a:srgbClr val="001F5F"/>
              </a:buClr>
              <a:buSzPct val="80357"/>
              <a:buFont typeface="Wingdings"/>
              <a:buChar char=""/>
              <a:tabLst>
                <a:tab pos="469265" algn="l"/>
                <a:tab pos="469900" algn="l"/>
              </a:tabLst>
            </a:pPr>
            <a:r>
              <a:rPr dirty="0" sz="2800" spc="-10">
                <a:latin typeface="Calibri"/>
                <a:cs typeface="Calibri"/>
              </a:rPr>
              <a:t>Response</a:t>
            </a:r>
            <a:r>
              <a:rPr dirty="0" sz="2800" spc="25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must</a:t>
            </a:r>
            <a:r>
              <a:rPr dirty="0" sz="2800" spc="4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be</a:t>
            </a:r>
            <a:r>
              <a:rPr dirty="0" sz="2800" spc="10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commensurate</a:t>
            </a:r>
            <a:r>
              <a:rPr dirty="0" sz="2800" spc="3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with</a:t>
            </a:r>
            <a:r>
              <a:rPr dirty="0" sz="2800" spc="1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the</a:t>
            </a:r>
            <a:r>
              <a:rPr dirty="0" sz="2800" spc="1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risk;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001F5F"/>
              </a:buClr>
              <a:buFont typeface="Wingdings"/>
              <a:buChar char=""/>
            </a:pPr>
            <a:endParaRPr sz="225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buClr>
                <a:srgbClr val="001F5F"/>
              </a:buClr>
              <a:buSzPct val="80357"/>
              <a:buFont typeface="Wingdings"/>
              <a:buChar char=""/>
              <a:tabLst>
                <a:tab pos="469265" algn="l"/>
                <a:tab pos="469900" algn="l"/>
              </a:tabLst>
            </a:pPr>
            <a:r>
              <a:rPr dirty="0" sz="2800" spc="-15">
                <a:latin typeface="Calibri"/>
                <a:cs typeface="Calibri"/>
              </a:rPr>
              <a:t>Formal</a:t>
            </a:r>
            <a:r>
              <a:rPr dirty="0" sz="2800" spc="-10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salvage</a:t>
            </a:r>
            <a:r>
              <a:rPr dirty="0" sz="2800" spc="-10">
                <a:latin typeface="Calibri"/>
                <a:cs typeface="Calibri"/>
              </a:rPr>
              <a:t> plan</a:t>
            </a:r>
            <a:r>
              <a:rPr dirty="0" sz="2800" spc="20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approval;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Clr>
                <a:srgbClr val="001F5F"/>
              </a:buClr>
              <a:buFont typeface="Wingdings"/>
              <a:buChar char=""/>
            </a:pPr>
            <a:endParaRPr sz="225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buClr>
                <a:srgbClr val="001F5F"/>
              </a:buClr>
              <a:buSzPct val="80357"/>
              <a:buFont typeface="Wingdings"/>
              <a:buChar char=""/>
              <a:tabLst>
                <a:tab pos="469265" algn="l"/>
                <a:tab pos="469900" algn="l"/>
              </a:tabLst>
            </a:pPr>
            <a:r>
              <a:rPr dirty="0" u="heavy" sz="2800" spc="-1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Stakeholder</a:t>
            </a:r>
            <a:r>
              <a:rPr dirty="0" u="heavy" sz="2800" spc="1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2800" spc="-1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management</a:t>
            </a:r>
            <a:r>
              <a:rPr dirty="0" sz="2800" spc="-2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–</a:t>
            </a:r>
            <a:r>
              <a:rPr dirty="0" sz="2800" spc="10">
                <a:latin typeface="Calibri"/>
                <a:cs typeface="Calibri"/>
              </a:rPr>
              <a:t> </a:t>
            </a:r>
            <a:r>
              <a:rPr dirty="0" sz="2800" spc="-25">
                <a:latin typeface="Calibri"/>
                <a:cs typeface="Calibri"/>
              </a:rPr>
              <a:t>keep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all</a:t>
            </a:r>
            <a:r>
              <a:rPr dirty="0" sz="2800" spc="-10">
                <a:latin typeface="Calibri"/>
                <a:cs typeface="Calibri"/>
              </a:rPr>
              <a:t> parties</a:t>
            </a:r>
            <a:r>
              <a:rPr dirty="0" sz="2800" spc="2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appraised</a:t>
            </a:r>
            <a:r>
              <a:rPr dirty="0" sz="2800" spc="1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of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developments.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0395" y="132587"/>
            <a:ext cx="2807208" cy="1152143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645789" y="552399"/>
            <a:ext cx="6155055" cy="6661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200" spc="-5"/>
              <a:t>SOSREP</a:t>
            </a:r>
            <a:r>
              <a:rPr dirty="0" sz="4200" spc="-25"/>
              <a:t> role</a:t>
            </a:r>
            <a:r>
              <a:rPr dirty="0" sz="4200" spc="-5"/>
              <a:t> </a:t>
            </a:r>
            <a:r>
              <a:rPr dirty="0" sz="4200"/>
              <a:t>&amp;</a:t>
            </a:r>
            <a:r>
              <a:rPr dirty="0" sz="4200" spc="-5"/>
              <a:t> </a:t>
            </a:r>
            <a:r>
              <a:rPr dirty="0" sz="4200" spc="-10"/>
              <a:t>responsibility</a:t>
            </a:r>
            <a:endParaRPr sz="42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1415940"/>
            <a:ext cx="11790045" cy="5080635"/>
          </a:xfrm>
          <a:prstGeom prst="rect">
            <a:avLst/>
          </a:prstGeom>
        </p:spPr>
        <p:txBody>
          <a:bodyPr wrap="square" lIns="0" tIns="92075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25"/>
              </a:spcBef>
              <a:buSzPct val="74000"/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dirty="0" sz="2500" spc="-5">
                <a:latin typeface="Calibri"/>
                <a:cs typeface="Calibri"/>
              </a:rPr>
              <a:t>Purpose:</a:t>
            </a:r>
            <a:endParaRPr sz="2500">
              <a:latin typeface="Calibri"/>
              <a:cs typeface="Calibri"/>
            </a:endParaRPr>
          </a:p>
          <a:p>
            <a:pPr lvl="1" marL="1155700" indent="-229235">
              <a:lnSpc>
                <a:spcPct val="100000"/>
              </a:lnSpc>
              <a:spcBef>
                <a:spcPts val="555"/>
              </a:spcBef>
              <a:buSzPct val="75000"/>
              <a:buFont typeface="Wingdings"/>
              <a:buChar char=""/>
              <a:tabLst>
                <a:tab pos="1156335" algn="l"/>
              </a:tabLst>
            </a:pPr>
            <a:r>
              <a:rPr dirty="0" sz="2200" spc="-5">
                <a:latin typeface="Calibri"/>
                <a:cs typeface="Calibri"/>
              </a:rPr>
              <a:t>Removing,</a:t>
            </a:r>
            <a:r>
              <a:rPr dirty="0" sz="2200" spc="2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preventing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or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reducing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the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risk to</a:t>
            </a:r>
            <a:r>
              <a:rPr dirty="0" sz="2200" spc="1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safety</a:t>
            </a:r>
            <a:r>
              <a:rPr dirty="0" sz="2200" spc="1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or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of</a:t>
            </a:r>
            <a:r>
              <a:rPr dirty="0" sz="2200" spc="1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pollution;</a:t>
            </a:r>
            <a:endParaRPr sz="2200">
              <a:latin typeface="Calibri"/>
              <a:cs typeface="Calibri"/>
            </a:endParaRPr>
          </a:p>
          <a:p>
            <a:pPr lvl="1" marL="1155700" indent="-229235">
              <a:lnSpc>
                <a:spcPct val="100000"/>
              </a:lnSpc>
              <a:spcBef>
                <a:spcPts val="525"/>
              </a:spcBef>
              <a:buSzPct val="75000"/>
              <a:buFont typeface="Wingdings"/>
              <a:buChar char=""/>
              <a:tabLst>
                <a:tab pos="1156335" algn="l"/>
              </a:tabLst>
            </a:pPr>
            <a:r>
              <a:rPr dirty="0" sz="2200" spc="-10">
                <a:latin typeface="Calibri"/>
                <a:cs typeface="Calibri"/>
              </a:rPr>
              <a:t>Securing</a:t>
            </a:r>
            <a:r>
              <a:rPr dirty="0" sz="2200" spc="-5">
                <a:latin typeface="Calibri"/>
                <a:cs typeface="Calibri"/>
              </a:rPr>
              <a:t> safety</a:t>
            </a:r>
            <a:r>
              <a:rPr dirty="0" sz="2200" spc="1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of</a:t>
            </a:r>
            <a:r>
              <a:rPr dirty="0" sz="2200" spc="1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a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ship/installation,</a:t>
            </a:r>
            <a:r>
              <a:rPr dirty="0" sz="2200" spc="-3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persons</a:t>
            </a:r>
            <a:r>
              <a:rPr dirty="0" sz="2200" spc="1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or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property;</a:t>
            </a:r>
            <a:endParaRPr sz="2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80"/>
              </a:spcBef>
              <a:buSzPct val="74000"/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dirty="0" sz="2500" spc="-5">
                <a:latin typeface="Calibri"/>
                <a:cs typeface="Calibri"/>
              </a:rPr>
              <a:t>Application:</a:t>
            </a:r>
            <a:endParaRPr sz="2500">
              <a:latin typeface="Calibri"/>
              <a:cs typeface="Calibri"/>
            </a:endParaRPr>
          </a:p>
          <a:p>
            <a:pPr lvl="1" marL="1155700" indent="-229235">
              <a:lnSpc>
                <a:spcPct val="100000"/>
              </a:lnSpc>
              <a:spcBef>
                <a:spcPts val="555"/>
              </a:spcBef>
              <a:buSzPct val="75000"/>
              <a:buFont typeface="Wingdings"/>
              <a:buChar char=""/>
              <a:tabLst>
                <a:tab pos="1156335" algn="l"/>
              </a:tabLst>
            </a:pPr>
            <a:r>
              <a:rPr dirty="0" sz="2200" spc="-10">
                <a:latin typeface="Calibri"/>
                <a:cs typeface="Calibri"/>
              </a:rPr>
              <a:t>Safety</a:t>
            </a:r>
            <a:r>
              <a:rPr dirty="0" sz="2200" spc="3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–</a:t>
            </a:r>
            <a:r>
              <a:rPr dirty="0" sz="2200" spc="2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UK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Territorial</a:t>
            </a:r>
            <a:r>
              <a:rPr dirty="0" sz="2200" spc="-1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Waters</a:t>
            </a:r>
            <a:r>
              <a:rPr dirty="0" sz="2200" spc="1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(12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miles);</a:t>
            </a:r>
            <a:endParaRPr sz="2200">
              <a:latin typeface="Calibri"/>
              <a:cs typeface="Calibri"/>
            </a:endParaRPr>
          </a:p>
          <a:p>
            <a:pPr lvl="1" marL="1155700" indent="-229235">
              <a:lnSpc>
                <a:spcPct val="100000"/>
              </a:lnSpc>
              <a:spcBef>
                <a:spcPts val="525"/>
              </a:spcBef>
              <a:buSzPct val="75000"/>
              <a:buFont typeface="Wingdings"/>
              <a:buChar char=""/>
              <a:tabLst>
                <a:tab pos="1156335" algn="l"/>
              </a:tabLst>
            </a:pPr>
            <a:r>
              <a:rPr dirty="0" sz="2200" spc="-5">
                <a:latin typeface="Calibri"/>
                <a:cs typeface="Calibri"/>
              </a:rPr>
              <a:t>Pollution</a:t>
            </a:r>
            <a:r>
              <a:rPr dirty="0" sz="2200" spc="-2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–</a:t>
            </a:r>
            <a:r>
              <a:rPr dirty="0" sz="2200" spc="2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UK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Exclusive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Economic</a:t>
            </a:r>
            <a:r>
              <a:rPr dirty="0" sz="2200" spc="1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Zone, 200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miles/median</a:t>
            </a:r>
            <a:r>
              <a:rPr dirty="0" sz="2200" spc="2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line;</a:t>
            </a:r>
            <a:endParaRPr sz="2200">
              <a:latin typeface="Calibri"/>
              <a:cs typeface="Calibri"/>
            </a:endParaRPr>
          </a:p>
          <a:p>
            <a:pPr lvl="1" marL="1155700" indent="-229235">
              <a:lnSpc>
                <a:spcPct val="100000"/>
              </a:lnSpc>
              <a:spcBef>
                <a:spcPts val="530"/>
              </a:spcBef>
              <a:buSzPct val="75000"/>
              <a:buFont typeface="Wingdings"/>
              <a:buChar char=""/>
              <a:tabLst>
                <a:tab pos="1156335" algn="l"/>
              </a:tabLst>
            </a:pPr>
            <a:r>
              <a:rPr dirty="0" sz="2200" spc="-5">
                <a:latin typeface="Calibri"/>
                <a:cs typeface="Calibri"/>
              </a:rPr>
              <a:t>Pollution</a:t>
            </a:r>
            <a:r>
              <a:rPr dirty="0" sz="2200" spc="-2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-</a:t>
            </a:r>
            <a:r>
              <a:rPr dirty="0" sz="2200" spc="1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Offshore</a:t>
            </a:r>
            <a:r>
              <a:rPr dirty="0" sz="2200" spc="2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Installations</a:t>
            </a:r>
            <a:r>
              <a:rPr dirty="0" sz="2200" spc="1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–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UK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Continental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Shelf;</a:t>
            </a:r>
            <a:endParaRPr sz="2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SzPct val="74000"/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dirty="0" sz="2500" spc="-5">
                <a:latin typeface="Calibri"/>
                <a:cs typeface="Calibri"/>
              </a:rPr>
              <a:t>Directions:</a:t>
            </a:r>
            <a:endParaRPr sz="2500">
              <a:latin typeface="Calibri"/>
              <a:cs typeface="Calibri"/>
            </a:endParaRPr>
          </a:p>
          <a:p>
            <a:pPr lvl="1" marL="1155700" indent="-229235">
              <a:lnSpc>
                <a:spcPct val="100000"/>
              </a:lnSpc>
              <a:spcBef>
                <a:spcPts val="555"/>
              </a:spcBef>
              <a:buSzPct val="75000"/>
              <a:buFont typeface="Wingdings"/>
              <a:buChar char=""/>
              <a:tabLst>
                <a:tab pos="1156335" algn="l"/>
              </a:tabLst>
            </a:pPr>
            <a:r>
              <a:rPr dirty="0" sz="2200" spc="-10">
                <a:latin typeface="Calibri"/>
                <a:cs typeface="Calibri"/>
              </a:rPr>
              <a:t>Ship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/</a:t>
            </a:r>
            <a:r>
              <a:rPr dirty="0" sz="2200" spc="1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installation</a:t>
            </a:r>
            <a:r>
              <a:rPr dirty="0" sz="2200" spc="-1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take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specific</a:t>
            </a:r>
            <a:r>
              <a:rPr dirty="0" sz="2200" spc="1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actions;</a:t>
            </a:r>
            <a:r>
              <a:rPr dirty="0" sz="2200" spc="1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enable</a:t>
            </a:r>
            <a:r>
              <a:rPr dirty="0" sz="2200" spc="1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use</a:t>
            </a:r>
            <a:r>
              <a:rPr dirty="0" sz="2200" spc="1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of</a:t>
            </a:r>
            <a:r>
              <a:rPr dirty="0" sz="2200" spc="1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(land)</a:t>
            </a:r>
            <a:r>
              <a:rPr dirty="0" sz="2200" spc="-2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facilities;</a:t>
            </a:r>
            <a:r>
              <a:rPr dirty="0" sz="2200" spc="2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remove</a:t>
            </a:r>
            <a:r>
              <a:rPr dirty="0" sz="2200" spc="1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from</a:t>
            </a:r>
            <a:r>
              <a:rPr dirty="0" sz="2200" spc="1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UK</a:t>
            </a:r>
            <a:r>
              <a:rPr dirty="0" sz="2200" spc="2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waters;</a:t>
            </a:r>
            <a:endParaRPr sz="2200">
              <a:latin typeface="Calibri"/>
              <a:cs typeface="Calibri"/>
            </a:endParaRPr>
          </a:p>
          <a:p>
            <a:pPr lvl="1" marL="1155700" indent="-229235">
              <a:lnSpc>
                <a:spcPct val="100000"/>
              </a:lnSpc>
              <a:spcBef>
                <a:spcPts val="530"/>
              </a:spcBef>
              <a:buSzPct val="75000"/>
              <a:buFont typeface="Wingdings"/>
              <a:buChar char=""/>
              <a:tabLst>
                <a:tab pos="1156335" algn="l"/>
              </a:tabLst>
            </a:pPr>
            <a:r>
              <a:rPr dirty="0" sz="2200" spc="-5">
                <a:latin typeface="Calibri"/>
                <a:cs typeface="Calibri"/>
              </a:rPr>
              <a:t>Destruction</a:t>
            </a:r>
            <a:r>
              <a:rPr dirty="0" sz="2200" spc="-1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of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a vessel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or installation!</a:t>
            </a:r>
            <a:endParaRPr sz="2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SzPct val="74000"/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dirty="0" sz="2500" spc="-5">
                <a:latin typeface="Calibri"/>
                <a:cs typeface="Calibri"/>
              </a:rPr>
              <a:t>Served</a:t>
            </a:r>
            <a:r>
              <a:rPr dirty="0" sz="2500" spc="-35">
                <a:latin typeface="Calibri"/>
                <a:cs typeface="Calibri"/>
              </a:rPr>
              <a:t> </a:t>
            </a:r>
            <a:r>
              <a:rPr dirty="0" sz="2500" spc="-5">
                <a:latin typeface="Calibri"/>
                <a:cs typeface="Calibri"/>
              </a:rPr>
              <a:t>to:</a:t>
            </a:r>
            <a:endParaRPr sz="2500">
              <a:latin typeface="Calibri"/>
              <a:cs typeface="Calibri"/>
            </a:endParaRPr>
          </a:p>
          <a:p>
            <a:pPr lvl="1" marL="1155700" indent="-229235">
              <a:lnSpc>
                <a:spcPct val="100000"/>
              </a:lnSpc>
              <a:spcBef>
                <a:spcPts val="555"/>
              </a:spcBef>
              <a:buSzPct val="75000"/>
              <a:buFont typeface="Wingdings"/>
              <a:buChar char=""/>
              <a:tabLst>
                <a:tab pos="1156335" algn="l"/>
              </a:tabLst>
            </a:pPr>
            <a:r>
              <a:rPr dirty="0" sz="2200" spc="-5">
                <a:latin typeface="Calibri"/>
                <a:cs typeface="Calibri"/>
              </a:rPr>
              <a:t>Masters,</a:t>
            </a:r>
            <a:r>
              <a:rPr dirty="0" sz="2200" spc="1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owners,</a:t>
            </a:r>
            <a:r>
              <a:rPr dirty="0" sz="2200" spc="1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offshore</a:t>
            </a:r>
            <a:r>
              <a:rPr dirty="0" sz="2200" spc="1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operators,</a:t>
            </a:r>
            <a:r>
              <a:rPr dirty="0" sz="2200" spc="1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managers,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insurers,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persons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in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control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of</a:t>
            </a:r>
            <a:r>
              <a:rPr dirty="0" sz="2200" spc="1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land</a:t>
            </a:r>
            <a:r>
              <a:rPr dirty="0" sz="2200" spc="-1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etc.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695191" y="413765"/>
            <a:ext cx="6227445" cy="6654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200"/>
              <a:t>Powers</a:t>
            </a:r>
            <a:r>
              <a:rPr dirty="0" sz="4200" spc="-15"/>
              <a:t> </a:t>
            </a:r>
            <a:r>
              <a:rPr dirty="0" sz="4200" spc="-5"/>
              <a:t>of</a:t>
            </a:r>
            <a:r>
              <a:rPr dirty="0" sz="4200" spc="-15"/>
              <a:t> </a:t>
            </a:r>
            <a:r>
              <a:rPr dirty="0" sz="4200" spc="-5"/>
              <a:t>Intervention</a:t>
            </a:r>
            <a:r>
              <a:rPr dirty="0" sz="4200" spc="-10"/>
              <a:t> </a:t>
            </a:r>
            <a:r>
              <a:rPr dirty="0" sz="4200"/>
              <a:t>-</a:t>
            </a:r>
            <a:r>
              <a:rPr dirty="0" sz="4200" spc="-15"/>
              <a:t> </a:t>
            </a:r>
            <a:r>
              <a:rPr dirty="0" sz="4200"/>
              <a:t>Use</a:t>
            </a:r>
            <a:endParaRPr sz="420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0395" y="132587"/>
            <a:ext cx="2807208" cy="115214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Stephan Hennig</dc:creator>
  <dc:title>PowerPoint Presentation</dc:title>
  <dcterms:created xsi:type="dcterms:W3CDTF">2021-07-09T09:48:19Z</dcterms:created>
  <dcterms:modified xsi:type="dcterms:W3CDTF">2021-07-09T09:48:19Z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2021-07-09T00:00:00Z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2021-07-09T00:00:00Z</vt:filetime>
  </property>
</Properties>
</file>